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handoutMasterIdLst>
    <p:handoutMasterId r:id="rId27"/>
  </p:handoutMasterIdLst>
  <p:sldIdLst>
    <p:sldId id="419" r:id="rId2"/>
    <p:sldId id="373" r:id="rId3"/>
    <p:sldId id="420" r:id="rId4"/>
    <p:sldId id="421" r:id="rId5"/>
    <p:sldId id="435" r:id="rId6"/>
    <p:sldId id="436" r:id="rId7"/>
    <p:sldId id="437" r:id="rId8"/>
    <p:sldId id="454" r:id="rId9"/>
    <p:sldId id="438" r:id="rId10"/>
    <p:sldId id="439" r:id="rId11"/>
    <p:sldId id="448" r:id="rId12"/>
    <p:sldId id="449" r:id="rId13"/>
    <p:sldId id="440" r:id="rId14"/>
    <p:sldId id="441" r:id="rId15"/>
    <p:sldId id="442" r:id="rId16"/>
    <p:sldId id="443" r:id="rId17"/>
    <p:sldId id="444" r:id="rId18"/>
    <p:sldId id="445" r:id="rId19"/>
    <p:sldId id="446" r:id="rId20"/>
    <p:sldId id="447" r:id="rId21"/>
    <p:sldId id="450" r:id="rId22"/>
    <p:sldId id="451" r:id="rId23"/>
    <p:sldId id="452" r:id="rId24"/>
    <p:sldId id="453" r:id="rId25"/>
  </p:sldIdLst>
  <p:sldSz cx="12192000" cy="6858000"/>
  <p:notesSz cx="99250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0EBF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69" autoAdjust="0"/>
    <p:restoredTop sz="89474" autoAdjust="0"/>
  </p:normalViewPr>
  <p:slideViewPr>
    <p:cSldViewPr snapToGrid="0">
      <p:cViewPr varScale="1">
        <p:scale>
          <a:sx n="114" d="100"/>
          <a:sy n="114" d="100"/>
        </p:scale>
        <p:origin x="-528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7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5"/>
          <c:dPt>
            <c:idx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132-4FB4-B1E3-AD43B12982CC}"/>
              </c:ext>
            </c:extLst>
          </c:dPt>
          <c:dPt>
            <c:idx val="1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132-4FB4-B1E3-AD43B12982CC}"/>
              </c:ext>
            </c:extLst>
          </c:dPt>
          <c:dPt>
            <c:idx val="2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132-4FB4-B1E3-AD43B12982CC}"/>
              </c:ext>
            </c:extLst>
          </c:dPt>
          <c:dPt>
            <c:idx val="3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132-4FB4-B1E3-AD43B12982CC}"/>
              </c:ext>
            </c:extLst>
          </c:dPt>
          <c:dPt>
            <c:idx val="4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132-4FB4-B1E3-AD43B12982CC}"/>
              </c:ext>
            </c:extLst>
          </c:dPt>
          <c:dPt>
            <c:idx val="5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132-4FB4-B1E3-AD43B12982CC}"/>
              </c:ext>
            </c:extLst>
          </c:dPt>
          <c:cat>
            <c:strRef>
              <c:f>Лист1!$A$2:$A$7</c:f>
              <c:strCache>
                <c:ptCount val="5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1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#,##0.00">
                  <c:v>143718.20000000001</c:v>
                </c:pt>
                <c:pt idx="1">
                  <c:v>42832.75</c:v>
                </c:pt>
                <c:pt idx="2" formatCode="0.00">
                  <c:v>41824</c:v>
                </c:pt>
                <c:pt idx="3">
                  <c:v>163813.5</c:v>
                </c:pt>
                <c:pt idx="4">
                  <c:v>202878.68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32-4FB4-B1E3-AD43B12982CC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0796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pPr/>
              <a:t>22.12.2021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0796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899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22.12.2021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849313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6" y="3271382"/>
            <a:ext cx="794004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899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1951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8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88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8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Овал 3"/>
          <p:cNvSpPr/>
          <p:nvPr/>
        </p:nvSpPr>
        <p:spPr>
          <a:xfrm>
            <a:off x="2122290" y="780447"/>
            <a:ext cx="2015067" cy="2015067"/>
          </a:xfrm>
          <a:prstGeom prst="ellipse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524536" y="1199171"/>
            <a:ext cx="1260000" cy="1260000"/>
            <a:chOff x="394914" y="432346"/>
            <a:chExt cx="432434" cy="432434"/>
          </a:xfrm>
          <a:solidFill>
            <a:schemeClr val="bg1"/>
          </a:solidFill>
        </p:grpSpPr>
        <p:sp>
          <p:nvSpPr>
            <p:cNvPr id="6" name="object 67"/>
            <p:cNvSpPr/>
            <p:nvPr/>
          </p:nvSpPr>
          <p:spPr>
            <a:xfrm>
              <a:off x="475411" y="512864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5" h="271145">
                  <a:moveTo>
                    <a:pt x="174713" y="0"/>
                  </a:moveTo>
                  <a:lnTo>
                    <a:pt x="96291" y="0"/>
                  </a:lnTo>
                  <a:lnTo>
                    <a:pt x="93268" y="3009"/>
                  </a:lnTo>
                  <a:lnTo>
                    <a:pt x="93268" y="93268"/>
                  </a:lnTo>
                  <a:lnTo>
                    <a:pt x="3022" y="93268"/>
                  </a:lnTo>
                  <a:lnTo>
                    <a:pt x="0" y="96291"/>
                  </a:lnTo>
                  <a:lnTo>
                    <a:pt x="0" y="174701"/>
                  </a:lnTo>
                  <a:lnTo>
                    <a:pt x="3022" y="177723"/>
                  </a:lnTo>
                  <a:lnTo>
                    <a:pt x="93268" y="177723"/>
                  </a:lnTo>
                  <a:lnTo>
                    <a:pt x="93268" y="267982"/>
                  </a:lnTo>
                  <a:lnTo>
                    <a:pt x="96291" y="270992"/>
                  </a:lnTo>
                  <a:lnTo>
                    <a:pt x="174713" y="270992"/>
                  </a:lnTo>
                  <a:lnTo>
                    <a:pt x="177723" y="267982"/>
                  </a:lnTo>
                  <a:lnTo>
                    <a:pt x="177723" y="257517"/>
                  </a:lnTo>
                  <a:lnTo>
                    <a:pt x="106743" y="257517"/>
                  </a:lnTo>
                  <a:lnTo>
                    <a:pt x="106743" y="167271"/>
                  </a:lnTo>
                  <a:lnTo>
                    <a:pt x="103733" y="164249"/>
                  </a:lnTo>
                  <a:lnTo>
                    <a:pt x="13474" y="164249"/>
                  </a:lnTo>
                  <a:lnTo>
                    <a:pt x="13474" y="106743"/>
                  </a:lnTo>
                  <a:lnTo>
                    <a:pt x="103733" y="106743"/>
                  </a:lnTo>
                  <a:lnTo>
                    <a:pt x="106743" y="103720"/>
                  </a:lnTo>
                  <a:lnTo>
                    <a:pt x="106743" y="13474"/>
                  </a:lnTo>
                  <a:lnTo>
                    <a:pt x="177723" y="13474"/>
                  </a:lnTo>
                  <a:lnTo>
                    <a:pt x="177723" y="3009"/>
                  </a:lnTo>
                  <a:lnTo>
                    <a:pt x="174713" y="0"/>
                  </a:lnTo>
                  <a:close/>
                </a:path>
                <a:path w="271145" h="271145">
                  <a:moveTo>
                    <a:pt x="177723" y="13474"/>
                  </a:moveTo>
                  <a:lnTo>
                    <a:pt x="164261" y="13474"/>
                  </a:lnTo>
                  <a:lnTo>
                    <a:pt x="164261" y="103720"/>
                  </a:lnTo>
                  <a:lnTo>
                    <a:pt x="167271" y="106743"/>
                  </a:lnTo>
                  <a:lnTo>
                    <a:pt x="257530" y="106743"/>
                  </a:lnTo>
                  <a:lnTo>
                    <a:pt x="257530" y="164249"/>
                  </a:lnTo>
                  <a:lnTo>
                    <a:pt x="167271" y="164249"/>
                  </a:lnTo>
                  <a:lnTo>
                    <a:pt x="164261" y="167271"/>
                  </a:lnTo>
                  <a:lnTo>
                    <a:pt x="164261" y="257517"/>
                  </a:lnTo>
                  <a:lnTo>
                    <a:pt x="177723" y="257517"/>
                  </a:lnTo>
                  <a:lnTo>
                    <a:pt x="177723" y="177723"/>
                  </a:lnTo>
                  <a:lnTo>
                    <a:pt x="267982" y="177723"/>
                  </a:lnTo>
                  <a:lnTo>
                    <a:pt x="271005" y="174701"/>
                  </a:lnTo>
                  <a:lnTo>
                    <a:pt x="271005" y="96291"/>
                  </a:lnTo>
                  <a:lnTo>
                    <a:pt x="267982" y="93268"/>
                  </a:lnTo>
                  <a:lnTo>
                    <a:pt x="177723" y="93268"/>
                  </a:lnTo>
                  <a:lnTo>
                    <a:pt x="177723" y="134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68"/>
            <p:cNvSpPr/>
            <p:nvPr/>
          </p:nvSpPr>
          <p:spPr>
            <a:xfrm>
              <a:off x="394914" y="432346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4" h="432434">
                  <a:moveTo>
                    <a:pt x="362445" y="0"/>
                  </a:moveTo>
                  <a:lnTo>
                    <a:pt x="69557" y="0"/>
                  </a:lnTo>
                  <a:lnTo>
                    <a:pt x="42508" y="5474"/>
                  </a:lnTo>
                  <a:lnTo>
                    <a:pt x="20396" y="20396"/>
                  </a:lnTo>
                  <a:lnTo>
                    <a:pt x="5474" y="42508"/>
                  </a:lnTo>
                  <a:lnTo>
                    <a:pt x="0" y="69557"/>
                  </a:lnTo>
                  <a:lnTo>
                    <a:pt x="0" y="362445"/>
                  </a:lnTo>
                  <a:lnTo>
                    <a:pt x="5474" y="389494"/>
                  </a:lnTo>
                  <a:lnTo>
                    <a:pt x="20396" y="411606"/>
                  </a:lnTo>
                  <a:lnTo>
                    <a:pt x="42508" y="426528"/>
                  </a:lnTo>
                  <a:lnTo>
                    <a:pt x="69557" y="432003"/>
                  </a:lnTo>
                  <a:lnTo>
                    <a:pt x="362445" y="432003"/>
                  </a:lnTo>
                  <a:lnTo>
                    <a:pt x="389494" y="426528"/>
                  </a:lnTo>
                  <a:lnTo>
                    <a:pt x="401349" y="418528"/>
                  </a:lnTo>
                  <a:lnTo>
                    <a:pt x="69557" y="418528"/>
                  </a:lnTo>
                  <a:lnTo>
                    <a:pt x="47748" y="414114"/>
                  </a:lnTo>
                  <a:lnTo>
                    <a:pt x="29919" y="402083"/>
                  </a:lnTo>
                  <a:lnTo>
                    <a:pt x="17888" y="384254"/>
                  </a:lnTo>
                  <a:lnTo>
                    <a:pt x="13474" y="362445"/>
                  </a:lnTo>
                  <a:lnTo>
                    <a:pt x="13474" y="69557"/>
                  </a:lnTo>
                  <a:lnTo>
                    <a:pt x="17888" y="47748"/>
                  </a:lnTo>
                  <a:lnTo>
                    <a:pt x="29919" y="29919"/>
                  </a:lnTo>
                  <a:lnTo>
                    <a:pt x="47748" y="17888"/>
                  </a:lnTo>
                  <a:lnTo>
                    <a:pt x="69557" y="13474"/>
                  </a:lnTo>
                  <a:lnTo>
                    <a:pt x="401349" y="13474"/>
                  </a:lnTo>
                  <a:lnTo>
                    <a:pt x="389494" y="5474"/>
                  </a:lnTo>
                  <a:lnTo>
                    <a:pt x="362445" y="0"/>
                  </a:lnTo>
                  <a:close/>
                </a:path>
                <a:path w="432434" h="432434">
                  <a:moveTo>
                    <a:pt x="401349" y="13474"/>
                  </a:moveTo>
                  <a:lnTo>
                    <a:pt x="362445" y="13474"/>
                  </a:lnTo>
                  <a:lnTo>
                    <a:pt x="384254" y="17888"/>
                  </a:lnTo>
                  <a:lnTo>
                    <a:pt x="402083" y="29919"/>
                  </a:lnTo>
                  <a:lnTo>
                    <a:pt x="414114" y="47748"/>
                  </a:lnTo>
                  <a:lnTo>
                    <a:pt x="418528" y="69557"/>
                  </a:lnTo>
                  <a:lnTo>
                    <a:pt x="418528" y="362445"/>
                  </a:lnTo>
                  <a:lnTo>
                    <a:pt x="414114" y="384254"/>
                  </a:lnTo>
                  <a:lnTo>
                    <a:pt x="402083" y="402083"/>
                  </a:lnTo>
                  <a:lnTo>
                    <a:pt x="384254" y="414114"/>
                  </a:lnTo>
                  <a:lnTo>
                    <a:pt x="362445" y="418528"/>
                  </a:lnTo>
                  <a:lnTo>
                    <a:pt x="401349" y="418528"/>
                  </a:lnTo>
                  <a:lnTo>
                    <a:pt x="411607" y="411606"/>
                  </a:lnTo>
                  <a:lnTo>
                    <a:pt x="426528" y="389494"/>
                  </a:lnTo>
                  <a:lnTo>
                    <a:pt x="432003" y="362445"/>
                  </a:lnTo>
                  <a:lnTo>
                    <a:pt x="432003" y="69557"/>
                  </a:lnTo>
                  <a:lnTo>
                    <a:pt x="426528" y="42508"/>
                  </a:lnTo>
                  <a:lnTo>
                    <a:pt x="411607" y="20396"/>
                  </a:lnTo>
                  <a:lnTo>
                    <a:pt x="401349" y="134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543175" y="3608915"/>
            <a:ext cx="7235825" cy="9401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ЗДРАВООХРАНЕНИЕ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6" name="Picture 1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11" y="0"/>
            <a:ext cx="4523689" cy="293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8707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78371" y="2007476"/>
            <a:ext cx="5496447" cy="46478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1.Развитие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оказания первичной медико-санитарной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Борьба с сердечно-сосудистыми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Борьба с онкологическими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Развитие детского здравоохранения, включая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современной инфраструктуры оказания медицинской помощи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Обеспечение медицинских организаций системы здравоохранения квалифицированными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кадрами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Завершение формирования сети национальных медицинских исследовательских центров, внедрение инновационных медицинских технологий, включая систему ранней диагностики и дистанционный мониторинг состояния здоровья пациентов, внедрение клинических рекомендаций и протоколов 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</a:t>
            </a:r>
            <a:endParaRPr lang="ru-RU" sz="1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Создание единого цифрового контура в здравоохранении на основе единой государственной информационной системы здравоохранения (ЕГИСЗ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Развитие экспорта медицинских 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endParaRPr lang="ru-RU" sz="1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06510" y="1087316"/>
            <a:ext cx="5601551" cy="8150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8371" y="1087314"/>
            <a:ext cx="5496447" cy="8150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проекты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06510" y="2007476"/>
            <a:ext cx="5720397" cy="46478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Развитие системы оказания первичной медико-санитарной помощи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Борьба с сердечно-сосудистыми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Борьба с онкологическими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Развитие детского здравоохранения, включая создание современной инфраструктуры оказания медицинской помощи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Обеспечение медицинских организаций системы здравоохранения квалифицированными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кадрами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Создание единого цифрового контура в здравоохранении на основе единой государственной информационной системы здравоохранения (ЕГИСЗ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178676"/>
            <a:ext cx="10515600" cy="67266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«Здравоохранение»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1567160" y="6198810"/>
            <a:ext cx="515341" cy="4010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13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 cstate="print"/>
          <a:srcRect l="53333" t="7925" r="43852" b="86610"/>
          <a:stretch/>
        </p:blipFill>
        <p:spPr bwMode="auto">
          <a:xfrm>
            <a:off x="2016244" y="204443"/>
            <a:ext cx="924179" cy="777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253863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9017" y="375713"/>
            <a:ext cx="4545374" cy="41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0470" y="80386"/>
            <a:ext cx="164719" cy="652460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301226" y="153876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35766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65970" y="3150716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2" name="object 122"/>
          <p:cNvSpPr/>
          <p:nvPr/>
        </p:nvSpPr>
        <p:spPr>
          <a:xfrm>
            <a:off x="701211" y="1395657"/>
            <a:ext cx="292093" cy="29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3"/>
          <p:cNvSpPr/>
          <p:nvPr/>
        </p:nvSpPr>
        <p:spPr>
          <a:xfrm>
            <a:off x="721380" y="3189278"/>
            <a:ext cx="244500" cy="269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39540" y="1370272"/>
            <a:ext cx="4322897" cy="386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25320" y="1693177"/>
            <a:ext cx="5091954" cy="424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Снижение смертности населения трудоспособного возраста до 350 случаев на 100 тыс. населения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77330" y="1661223"/>
            <a:ext cx="398237" cy="456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5400000">
            <a:off x="1366586" y="1871135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81273" y="2186541"/>
            <a:ext cx="398237" cy="42816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5400000">
            <a:off x="1384861" y="2365248"/>
            <a:ext cx="211539" cy="87443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725320" y="2211355"/>
            <a:ext cx="4879124" cy="438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Снижение смертности от болезней системы кровообращения до 450    случаев на 100 тыс. населения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836605" y="1634620"/>
            <a:ext cx="398237" cy="57673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847419" y="2296844"/>
            <a:ext cx="398237" cy="53649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7" name="Стрелка вправо 46"/>
          <p:cNvSpPr/>
          <p:nvPr/>
        </p:nvSpPr>
        <p:spPr>
          <a:xfrm rot="5400000">
            <a:off x="6847807" y="1890055"/>
            <a:ext cx="378939" cy="70034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 rot="5400000">
            <a:off x="6869249" y="2553802"/>
            <a:ext cx="344235" cy="78216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1725320" y="2649737"/>
            <a:ext cx="4683652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3. Снижение смертности от новообразований, в том числе от злокачественных, до 185 случаев на 100 тыс. населения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308950" y="1630860"/>
            <a:ext cx="4669362" cy="57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4. Снижение младенческой смертности до 4,5 случаев на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1 тыс. родившихся детей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170633" y="3217504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826939" y="3589194"/>
            <a:ext cx="1339206" cy="46777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143 718,20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817273" y="4417980"/>
            <a:ext cx="1339205" cy="3748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42 832,75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817274" y="4975165"/>
            <a:ext cx="1339205" cy="347835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41 824,00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817274" y="5617029"/>
            <a:ext cx="1358536" cy="461587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2"/>
                </a:solidFill>
              </a:rPr>
              <a:t>163 813,50</a:t>
            </a:r>
            <a:endParaRPr lang="ru-RU" sz="1600" b="1" dirty="0">
              <a:solidFill>
                <a:schemeClr val="bg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314268" y="3029353"/>
            <a:ext cx="3530600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595 067,13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577 263,60 </a:t>
            </a:r>
            <a:r>
              <a:rPr lang="ru-RU" sz="1400" b="1" dirty="0">
                <a:solidFill>
                  <a:schemeClr val="tx2"/>
                </a:solidFill>
              </a:rPr>
              <a:t>тыс. </a:t>
            </a:r>
            <a:r>
              <a:rPr lang="ru-RU" sz="1400" b="1" dirty="0" smtClean="0">
                <a:solidFill>
                  <a:schemeClr val="tx2"/>
                </a:solidFill>
              </a:rPr>
              <a:t>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 РБ – 17 803, 53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4" name="object 67"/>
          <p:cNvSpPr/>
          <p:nvPr/>
        </p:nvSpPr>
        <p:spPr>
          <a:xfrm>
            <a:off x="541227" y="278973"/>
            <a:ext cx="521688" cy="405994"/>
          </a:xfrm>
          <a:custGeom>
            <a:avLst/>
            <a:gdLst/>
            <a:ahLst/>
            <a:cxnLst/>
            <a:rect l="l" t="t" r="r" b="b"/>
            <a:pathLst>
              <a:path w="271145" h="271145">
                <a:moveTo>
                  <a:pt x="174713" y="0"/>
                </a:moveTo>
                <a:lnTo>
                  <a:pt x="96291" y="0"/>
                </a:lnTo>
                <a:lnTo>
                  <a:pt x="93268" y="3009"/>
                </a:lnTo>
                <a:lnTo>
                  <a:pt x="93268" y="93268"/>
                </a:lnTo>
                <a:lnTo>
                  <a:pt x="3022" y="93268"/>
                </a:lnTo>
                <a:lnTo>
                  <a:pt x="0" y="96291"/>
                </a:lnTo>
                <a:lnTo>
                  <a:pt x="0" y="174701"/>
                </a:lnTo>
                <a:lnTo>
                  <a:pt x="3022" y="177723"/>
                </a:lnTo>
                <a:lnTo>
                  <a:pt x="93268" y="177723"/>
                </a:lnTo>
                <a:lnTo>
                  <a:pt x="93268" y="267982"/>
                </a:lnTo>
                <a:lnTo>
                  <a:pt x="96291" y="270992"/>
                </a:lnTo>
                <a:lnTo>
                  <a:pt x="174713" y="270992"/>
                </a:lnTo>
                <a:lnTo>
                  <a:pt x="177723" y="267982"/>
                </a:lnTo>
                <a:lnTo>
                  <a:pt x="177723" y="257517"/>
                </a:lnTo>
                <a:lnTo>
                  <a:pt x="106743" y="257517"/>
                </a:lnTo>
                <a:lnTo>
                  <a:pt x="106743" y="167271"/>
                </a:lnTo>
                <a:lnTo>
                  <a:pt x="103733" y="164249"/>
                </a:lnTo>
                <a:lnTo>
                  <a:pt x="13474" y="164249"/>
                </a:lnTo>
                <a:lnTo>
                  <a:pt x="13474" y="106743"/>
                </a:lnTo>
                <a:lnTo>
                  <a:pt x="103733" y="106743"/>
                </a:lnTo>
                <a:lnTo>
                  <a:pt x="106743" y="103720"/>
                </a:lnTo>
                <a:lnTo>
                  <a:pt x="106743" y="13474"/>
                </a:lnTo>
                <a:lnTo>
                  <a:pt x="177723" y="13474"/>
                </a:lnTo>
                <a:lnTo>
                  <a:pt x="177723" y="3009"/>
                </a:lnTo>
                <a:lnTo>
                  <a:pt x="174713" y="0"/>
                </a:lnTo>
                <a:close/>
              </a:path>
              <a:path w="271145" h="271145">
                <a:moveTo>
                  <a:pt x="177723" y="13474"/>
                </a:moveTo>
                <a:lnTo>
                  <a:pt x="164261" y="13474"/>
                </a:lnTo>
                <a:lnTo>
                  <a:pt x="164261" y="103720"/>
                </a:lnTo>
                <a:lnTo>
                  <a:pt x="167271" y="106743"/>
                </a:lnTo>
                <a:lnTo>
                  <a:pt x="257530" y="106743"/>
                </a:lnTo>
                <a:lnTo>
                  <a:pt x="257530" y="164249"/>
                </a:lnTo>
                <a:lnTo>
                  <a:pt x="167271" y="164249"/>
                </a:lnTo>
                <a:lnTo>
                  <a:pt x="164261" y="167271"/>
                </a:lnTo>
                <a:lnTo>
                  <a:pt x="164261" y="257517"/>
                </a:lnTo>
                <a:lnTo>
                  <a:pt x="177723" y="257517"/>
                </a:lnTo>
                <a:lnTo>
                  <a:pt x="177723" y="177723"/>
                </a:lnTo>
                <a:lnTo>
                  <a:pt x="267982" y="177723"/>
                </a:lnTo>
                <a:lnTo>
                  <a:pt x="271005" y="174701"/>
                </a:lnTo>
                <a:lnTo>
                  <a:pt x="271005" y="96291"/>
                </a:lnTo>
                <a:lnTo>
                  <a:pt x="267982" y="93268"/>
                </a:lnTo>
                <a:lnTo>
                  <a:pt x="177723" y="93268"/>
                </a:lnTo>
                <a:lnTo>
                  <a:pt x="177723" y="13474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Прямоугольник 64"/>
          <p:cNvSpPr/>
          <p:nvPr/>
        </p:nvSpPr>
        <p:spPr>
          <a:xfrm>
            <a:off x="1289574" y="2677886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66" name="Стрелка вправо 65"/>
          <p:cNvSpPr/>
          <p:nvPr/>
        </p:nvSpPr>
        <p:spPr>
          <a:xfrm rot="5400000">
            <a:off x="1377984" y="2893565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7318660" y="2211355"/>
            <a:ext cx="4659652" cy="716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5. Ликвидация кадрового дефицита в медицинских организациях, оказывающих первичную медико-санитарную помощь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4" name="object 46"/>
          <p:cNvSpPr/>
          <p:nvPr/>
        </p:nvSpPr>
        <p:spPr>
          <a:xfrm>
            <a:off x="598537" y="4929585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54"/>
          <p:cNvSpPr/>
          <p:nvPr/>
        </p:nvSpPr>
        <p:spPr>
          <a:xfrm>
            <a:off x="598537" y="5701009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5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66"/>
          <p:cNvSpPr/>
          <p:nvPr/>
        </p:nvSpPr>
        <p:spPr>
          <a:xfrm>
            <a:off x="598537" y="4267703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92"/>
          <p:cNvSpPr/>
          <p:nvPr/>
        </p:nvSpPr>
        <p:spPr>
          <a:xfrm>
            <a:off x="686080" y="4345586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226529" y="0"/>
                </a:moveTo>
                <a:lnTo>
                  <a:pt x="43472" y="0"/>
                </a:lnTo>
                <a:lnTo>
                  <a:pt x="26569" y="3422"/>
                </a:lnTo>
                <a:lnTo>
                  <a:pt x="12749" y="12749"/>
                </a:lnTo>
                <a:lnTo>
                  <a:pt x="3422" y="26569"/>
                </a:lnTo>
                <a:lnTo>
                  <a:pt x="0" y="43472"/>
                </a:lnTo>
                <a:lnTo>
                  <a:pt x="0" y="226529"/>
                </a:lnTo>
                <a:lnTo>
                  <a:pt x="3422" y="243432"/>
                </a:lnTo>
                <a:lnTo>
                  <a:pt x="12749" y="257252"/>
                </a:lnTo>
                <a:lnTo>
                  <a:pt x="26569" y="266579"/>
                </a:lnTo>
                <a:lnTo>
                  <a:pt x="43472" y="270001"/>
                </a:lnTo>
                <a:lnTo>
                  <a:pt x="226529" y="270001"/>
                </a:lnTo>
                <a:lnTo>
                  <a:pt x="243432" y="266579"/>
                </a:lnTo>
                <a:lnTo>
                  <a:pt x="250838" y="261581"/>
                </a:lnTo>
                <a:lnTo>
                  <a:pt x="43472" y="261581"/>
                </a:lnTo>
                <a:lnTo>
                  <a:pt x="29840" y="258823"/>
                </a:lnTo>
                <a:lnTo>
                  <a:pt x="18697" y="251304"/>
                </a:lnTo>
                <a:lnTo>
                  <a:pt x="11178" y="240161"/>
                </a:lnTo>
                <a:lnTo>
                  <a:pt x="8420" y="226529"/>
                </a:lnTo>
                <a:lnTo>
                  <a:pt x="8420" y="43472"/>
                </a:lnTo>
                <a:lnTo>
                  <a:pt x="11178" y="29840"/>
                </a:lnTo>
                <a:lnTo>
                  <a:pt x="18697" y="18697"/>
                </a:lnTo>
                <a:lnTo>
                  <a:pt x="29840" y="11178"/>
                </a:lnTo>
                <a:lnTo>
                  <a:pt x="43472" y="8420"/>
                </a:lnTo>
                <a:lnTo>
                  <a:pt x="250838" y="8420"/>
                </a:lnTo>
                <a:lnTo>
                  <a:pt x="243432" y="3422"/>
                </a:lnTo>
                <a:lnTo>
                  <a:pt x="226529" y="0"/>
                </a:lnTo>
                <a:close/>
              </a:path>
              <a:path w="270509" h="270510">
                <a:moveTo>
                  <a:pt x="250838" y="8420"/>
                </a:moveTo>
                <a:lnTo>
                  <a:pt x="226529" y="8420"/>
                </a:lnTo>
                <a:lnTo>
                  <a:pt x="240161" y="11178"/>
                </a:lnTo>
                <a:lnTo>
                  <a:pt x="251304" y="18697"/>
                </a:lnTo>
                <a:lnTo>
                  <a:pt x="258823" y="29840"/>
                </a:lnTo>
                <a:lnTo>
                  <a:pt x="261581" y="43472"/>
                </a:lnTo>
                <a:lnTo>
                  <a:pt x="261581" y="226529"/>
                </a:lnTo>
                <a:lnTo>
                  <a:pt x="258823" y="240161"/>
                </a:lnTo>
                <a:lnTo>
                  <a:pt x="251304" y="251304"/>
                </a:lnTo>
                <a:lnTo>
                  <a:pt x="240161" y="258823"/>
                </a:lnTo>
                <a:lnTo>
                  <a:pt x="226529" y="261581"/>
                </a:lnTo>
                <a:lnTo>
                  <a:pt x="250838" y="261581"/>
                </a:lnTo>
                <a:lnTo>
                  <a:pt x="257252" y="257252"/>
                </a:lnTo>
                <a:lnTo>
                  <a:pt x="266579" y="243432"/>
                </a:lnTo>
                <a:lnTo>
                  <a:pt x="270002" y="226529"/>
                </a:lnTo>
                <a:lnTo>
                  <a:pt x="270002" y="43472"/>
                </a:lnTo>
                <a:lnTo>
                  <a:pt x="266579" y="26569"/>
                </a:lnTo>
                <a:lnTo>
                  <a:pt x="257252" y="12749"/>
                </a:lnTo>
                <a:lnTo>
                  <a:pt x="250838" y="842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93"/>
          <p:cNvSpPr/>
          <p:nvPr/>
        </p:nvSpPr>
        <p:spPr>
          <a:xfrm>
            <a:off x="711034" y="4433318"/>
            <a:ext cx="202641" cy="1359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94"/>
          <p:cNvSpPr/>
          <p:nvPr/>
        </p:nvSpPr>
        <p:spPr>
          <a:xfrm>
            <a:off x="766918" y="5042708"/>
            <a:ext cx="120597" cy="2127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95"/>
          <p:cNvSpPr/>
          <p:nvPr/>
        </p:nvSpPr>
        <p:spPr>
          <a:xfrm>
            <a:off x="686931" y="5013828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226529" y="0"/>
                </a:moveTo>
                <a:lnTo>
                  <a:pt x="43472" y="0"/>
                </a:lnTo>
                <a:lnTo>
                  <a:pt x="26564" y="3420"/>
                </a:lnTo>
                <a:lnTo>
                  <a:pt x="12744" y="12744"/>
                </a:lnTo>
                <a:lnTo>
                  <a:pt x="3420" y="26564"/>
                </a:lnTo>
                <a:lnTo>
                  <a:pt x="0" y="43472"/>
                </a:lnTo>
                <a:lnTo>
                  <a:pt x="0" y="226529"/>
                </a:lnTo>
                <a:lnTo>
                  <a:pt x="3420" y="243437"/>
                </a:lnTo>
                <a:lnTo>
                  <a:pt x="12744" y="257257"/>
                </a:lnTo>
                <a:lnTo>
                  <a:pt x="26564" y="266581"/>
                </a:lnTo>
                <a:lnTo>
                  <a:pt x="43472" y="270001"/>
                </a:lnTo>
                <a:lnTo>
                  <a:pt x="226529" y="270001"/>
                </a:lnTo>
                <a:lnTo>
                  <a:pt x="243432" y="266581"/>
                </a:lnTo>
                <a:lnTo>
                  <a:pt x="250843" y="261581"/>
                </a:lnTo>
                <a:lnTo>
                  <a:pt x="43472" y="261581"/>
                </a:lnTo>
                <a:lnTo>
                  <a:pt x="29840" y="258823"/>
                </a:lnTo>
                <a:lnTo>
                  <a:pt x="18697" y="251304"/>
                </a:lnTo>
                <a:lnTo>
                  <a:pt x="11178" y="240161"/>
                </a:lnTo>
                <a:lnTo>
                  <a:pt x="8420" y="226529"/>
                </a:lnTo>
                <a:lnTo>
                  <a:pt x="8420" y="43472"/>
                </a:lnTo>
                <a:lnTo>
                  <a:pt x="11178" y="29840"/>
                </a:lnTo>
                <a:lnTo>
                  <a:pt x="18697" y="18697"/>
                </a:lnTo>
                <a:lnTo>
                  <a:pt x="29840" y="11178"/>
                </a:lnTo>
                <a:lnTo>
                  <a:pt x="43472" y="8420"/>
                </a:lnTo>
                <a:lnTo>
                  <a:pt x="250843" y="8420"/>
                </a:lnTo>
                <a:lnTo>
                  <a:pt x="243432" y="3420"/>
                </a:lnTo>
                <a:lnTo>
                  <a:pt x="226529" y="0"/>
                </a:lnTo>
                <a:close/>
              </a:path>
              <a:path w="270509" h="270510">
                <a:moveTo>
                  <a:pt x="250843" y="8420"/>
                </a:moveTo>
                <a:lnTo>
                  <a:pt x="226529" y="8420"/>
                </a:lnTo>
                <a:lnTo>
                  <a:pt x="240161" y="11178"/>
                </a:lnTo>
                <a:lnTo>
                  <a:pt x="251304" y="18697"/>
                </a:lnTo>
                <a:lnTo>
                  <a:pt x="258823" y="29840"/>
                </a:lnTo>
                <a:lnTo>
                  <a:pt x="261581" y="43472"/>
                </a:lnTo>
                <a:lnTo>
                  <a:pt x="261581" y="226529"/>
                </a:lnTo>
                <a:lnTo>
                  <a:pt x="258823" y="240161"/>
                </a:lnTo>
                <a:lnTo>
                  <a:pt x="251304" y="251304"/>
                </a:lnTo>
                <a:lnTo>
                  <a:pt x="240161" y="258823"/>
                </a:lnTo>
                <a:lnTo>
                  <a:pt x="226529" y="261581"/>
                </a:lnTo>
                <a:lnTo>
                  <a:pt x="250843" y="261581"/>
                </a:lnTo>
                <a:lnTo>
                  <a:pt x="257252" y="257257"/>
                </a:lnTo>
                <a:lnTo>
                  <a:pt x="266579" y="243437"/>
                </a:lnTo>
                <a:lnTo>
                  <a:pt x="270002" y="226529"/>
                </a:lnTo>
                <a:lnTo>
                  <a:pt x="270002" y="43472"/>
                </a:lnTo>
                <a:lnTo>
                  <a:pt x="266579" y="26564"/>
                </a:lnTo>
                <a:lnTo>
                  <a:pt x="257252" y="12744"/>
                </a:lnTo>
                <a:lnTo>
                  <a:pt x="250843" y="842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96"/>
          <p:cNvSpPr/>
          <p:nvPr/>
        </p:nvSpPr>
        <p:spPr>
          <a:xfrm>
            <a:off x="688574" y="5798586"/>
            <a:ext cx="270333" cy="2729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Блок-схема: узел 2"/>
          <p:cNvSpPr/>
          <p:nvPr/>
        </p:nvSpPr>
        <p:spPr>
          <a:xfrm>
            <a:off x="565970" y="3671706"/>
            <a:ext cx="472202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8" name="Picture 2" descr="https://image.shutterstock.com/image-vector/vector-illustration-ambulance-car-auto-260nw-6040172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87" y="3738199"/>
            <a:ext cx="296003" cy="3187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71569" y="3698340"/>
            <a:ext cx="5221529" cy="4243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Развитие системы оказания первичной медико-санитарной помощи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07122" y="4354877"/>
            <a:ext cx="4976336" cy="325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Борьба с сердечно-сосудистыми заболеваниями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00177" y="4983403"/>
            <a:ext cx="4967939" cy="347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Борьба с онкологическими заболеваниями</a:t>
            </a:r>
          </a:p>
        </p:txBody>
      </p:sp>
      <p:sp>
        <p:nvSpPr>
          <p:cNvPr id="260" name="Прямоугольник 259"/>
          <p:cNvSpPr/>
          <p:nvPr/>
        </p:nvSpPr>
        <p:spPr>
          <a:xfrm>
            <a:off x="1143012" y="5617029"/>
            <a:ext cx="5461432" cy="686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Развитие детского здравоохранения, включая создание современной инфраструктуры оказания медицинской помощи детям</a:t>
            </a:r>
          </a:p>
        </p:txBody>
      </p:sp>
      <p:graphicFrame>
        <p:nvGraphicFramePr>
          <p:cNvPr id="33" name="Диаграмма 32"/>
          <p:cNvGraphicFramePr/>
          <p:nvPr>
            <p:extLst/>
          </p:nvPr>
        </p:nvGraphicFramePr>
        <p:xfrm>
          <a:off x="8679578" y="3870036"/>
          <a:ext cx="3175000" cy="243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9835692" y="4802673"/>
            <a:ext cx="10422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595 067,13 </a:t>
            </a:r>
          </a:p>
          <a:p>
            <a:r>
              <a:rPr lang="ru-RU" sz="1400" b="1" dirty="0" smtClean="0">
                <a:solidFill>
                  <a:schemeClr val="tx2"/>
                </a:solidFill>
              </a:rPr>
              <a:t>   тыс. руб. </a:t>
            </a:r>
            <a:endParaRPr lang="ru-RU" sz="1400" dirty="0"/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5" y="6303073"/>
            <a:ext cx="506671" cy="401062"/>
          </a:xfrm>
          <a:prstGeom prst="round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11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943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32944" y="5657854"/>
            <a:ext cx="1713924" cy="986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i="1" dirty="0" smtClean="0">
              <a:solidFill>
                <a:schemeClr val="tx2"/>
              </a:solidFill>
            </a:endParaRPr>
          </a:p>
        </p:txBody>
      </p:sp>
      <p:sp>
        <p:nvSpPr>
          <p:cNvPr id="10" name="object 20"/>
          <p:cNvSpPr/>
          <p:nvPr/>
        </p:nvSpPr>
        <p:spPr>
          <a:xfrm>
            <a:off x="838850" y="207152"/>
            <a:ext cx="137464" cy="5501264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325211" y="169796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bject 67"/>
          <p:cNvSpPr/>
          <p:nvPr/>
        </p:nvSpPr>
        <p:spPr>
          <a:xfrm>
            <a:off x="541226" y="278973"/>
            <a:ext cx="621747" cy="405994"/>
          </a:xfrm>
          <a:custGeom>
            <a:avLst/>
            <a:gdLst/>
            <a:ahLst/>
            <a:cxnLst/>
            <a:rect l="l" t="t" r="r" b="b"/>
            <a:pathLst>
              <a:path w="271145" h="271145">
                <a:moveTo>
                  <a:pt x="174713" y="0"/>
                </a:moveTo>
                <a:lnTo>
                  <a:pt x="96291" y="0"/>
                </a:lnTo>
                <a:lnTo>
                  <a:pt x="93268" y="3009"/>
                </a:lnTo>
                <a:lnTo>
                  <a:pt x="93268" y="93268"/>
                </a:lnTo>
                <a:lnTo>
                  <a:pt x="3022" y="93268"/>
                </a:lnTo>
                <a:lnTo>
                  <a:pt x="0" y="96291"/>
                </a:lnTo>
                <a:lnTo>
                  <a:pt x="0" y="174701"/>
                </a:lnTo>
                <a:lnTo>
                  <a:pt x="3022" y="177723"/>
                </a:lnTo>
                <a:lnTo>
                  <a:pt x="93268" y="177723"/>
                </a:lnTo>
                <a:lnTo>
                  <a:pt x="93268" y="267982"/>
                </a:lnTo>
                <a:lnTo>
                  <a:pt x="96291" y="270992"/>
                </a:lnTo>
                <a:lnTo>
                  <a:pt x="174713" y="270992"/>
                </a:lnTo>
                <a:lnTo>
                  <a:pt x="177723" y="267982"/>
                </a:lnTo>
                <a:lnTo>
                  <a:pt x="177723" y="257517"/>
                </a:lnTo>
                <a:lnTo>
                  <a:pt x="106743" y="257517"/>
                </a:lnTo>
                <a:lnTo>
                  <a:pt x="106743" y="167271"/>
                </a:lnTo>
                <a:lnTo>
                  <a:pt x="103733" y="164249"/>
                </a:lnTo>
                <a:lnTo>
                  <a:pt x="13474" y="164249"/>
                </a:lnTo>
                <a:lnTo>
                  <a:pt x="13474" y="106743"/>
                </a:lnTo>
                <a:lnTo>
                  <a:pt x="103733" y="106743"/>
                </a:lnTo>
                <a:lnTo>
                  <a:pt x="106743" y="103720"/>
                </a:lnTo>
                <a:lnTo>
                  <a:pt x="106743" y="13474"/>
                </a:lnTo>
                <a:lnTo>
                  <a:pt x="177723" y="13474"/>
                </a:lnTo>
                <a:lnTo>
                  <a:pt x="177723" y="3009"/>
                </a:lnTo>
                <a:lnTo>
                  <a:pt x="174713" y="0"/>
                </a:lnTo>
                <a:close/>
              </a:path>
              <a:path w="271145" h="271145">
                <a:moveTo>
                  <a:pt x="177723" y="13474"/>
                </a:moveTo>
                <a:lnTo>
                  <a:pt x="164261" y="13474"/>
                </a:lnTo>
                <a:lnTo>
                  <a:pt x="164261" y="103720"/>
                </a:lnTo>
                <a:lnTo>
                  <a:pt x="167271" y="106743"/>
                </a:lnTo>
                <a:lnTo>
                  <a:pt x="257530" y="106743"/>
                </a:lnTo>
                <a:lnTo>
                  <a:pt x="257530" y="164249"/>
                </a:lnTo>
                <a:lnTo>
                  <a:pt x="167271" y="164249"/>
                </a:lnTo>
                <a:lnTo>
                  <a:pt x="164261" y="167271"/>
                </a:lnTo>
                <a:lnTo>
                  <a:pt x="164261" y="257517"/>
                </a:lnTo>
                <a:lnTo>
                  <a:pt x="177723" y="257517"/>
                </a:lnTo>
                <a:lnTo>
                  <a:pt x="177723" y="177723"/>
                </a:lnTo>
                <a:lnTo>
                  <a:pt x="267982" y="177723"/>
                </a:lnTo>
                <a:lnTo>
                  <a:pt x="271005" y="174701"/>
                </a:lnTo>
                <a:lnTo>
                  <a:pt x="271005" y="96291"/>
                </a:lnTo>
                <a:lnTo>
                  <a:pt x="267982" y="93268"/>
                </a:lnTo>
                <a:lnTo>
                  <a:pt x="177723" y="93268"/>
                </a:lnTo>
                <a:lnTo>
                  <a:pt x="177723" y="13474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79717" y="1373896"/>
            <a:ext cx="398237" cy="33971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16200000" flipH="1">
            <a:off x="1391813" y="1521234"/>
            <a:ext cx="156969" cy="68655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73938" y="1764051"/>
            <a:ext cx="398237" cy="5983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16200000">
            <a:off x="1314276" y="1982304"/>
            <a:ext cx="305250" cy="73402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291688" y="2464204"/>
            <a:ext cx="398237" cy="61453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16200000">
            <a:off x="1310094" y="2769491"/>
            <a:ext cx="359718" cy="6362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291688" y="3153312"/>
            <a:ext cx="398237" cy="47965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6951030" y="1796889"/>
            <a:ext cx="200231" cy="7766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1393716" y="3362331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15417" y="1367515"/>
            <a:ext cx="8935710" cy="44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6. Обеспечение охвата всех граждан профилактическими медицинскими осмотрами не реже одного раза в год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28436" y="1790317"/>
            <a:ext cx="9601563" cy="613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2"/>
              </a:solidFill>
            </a:endParaRPr>
          </a:p>
          <a:p>
            <a:r>
              <a:rPr lang="ru-RU" sz="1400" dirty="0" smtClean="0">
                <a:solidFill>
                  <a:schemeClr val="tx2"/>
                </a:solidFill>
              </a:rPr>
              <a:t>7. Обеспечение оптимальной доступности для населения (в том числе для жителей населенных пунктов, расположенных в отдаленных местностях) медицинских организаций, оказывающих первичную медико-санитарную помощь</a:t>
            </a:r>
          </a:p>
          <a:p>
            <a:pPr algn="ctr"/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810524" y="2460352"/>
            <a:ext cx="9792004" cy="6929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dirty="0" smtClean="0">
              <a:solidFill>
                <a:schemeClr val="tx2"/>
              </a:solidFill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8. Оптимизация работы медицинских организаций, оказывающих первичную медико-санитарную помощь, сокращения времени ожидания в очереди при обращений граждан в указанные медицинские организации, упрощение процедуры записи на прием к врачу  </a:t>
            </a:r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815417" y="3209473"/>
            <a:ext cx="9899255" cy="5129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9. Увеличение объема экспорта медицинских услуг не менее чем в четыре раза по сравнению с 2017 годом                             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(до 1 млрд долларов США в год)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object 60"/>
          <p:cNvSpPr/>
          <p:nvPr/>
        </p:nvSpPr>
        <p:spPr>
          <a:xfrm>
            <a:off x="625792" y="4746507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5">
                <a:moveTo>
                  <a:pt x="221627" y="0"/>
                </a:move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00"/>
          <p:cNvSpPr/>
          <p:nvPr/>
        </p:nvSpPr>
        <p:spPr>
          <a:xfrm>
            <a:off x="749541" y="4861435"/>
            <a:ext cx="259367" cy="214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98"/>
          <p:cNvSpPr/>
          <p:nvPr/>
        </p:nvSpPr>
        <p:spPr>
          <a:xfrm>
            <a:off x="749541" y="4861435"/>
            <a:ext cx="249041" cy="1955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Прямоугольник 35"/>
          <p:cNvSpPr/>
          <p:nvPr/>
        </p:nvSpPr>
        <p:spPr>
          <a:xfrm>
            <a:off x="1220514" y="4647069"/>
            <a:ext cx="6122677" cy="718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</a:rPr>
              <a:t>Создание единого цифрового контура в здравоохранении на основе единой государственной информационной системы здравоохранения (ЕГИСЗ)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627943" y="4190995"/>
            <a:ext cx="1339205" cy="41616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-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8" name="object 57"/>
          <p:cNvSpPr/>
          <p:nvPr/>
        </p:nvSpPr>
        <p:spPr>
          <a:xfrm>
            <a:off x="625792" y="4201169"/>
            <a:ext cx="443865" cy="441791"/>
          </a:xfrm>
          <a:custGeom>
            <a:avLst/>
            <a:gdLst/>
            <a:ahLst/>
            <a:cxnLst/>
            <a:rect l="l" t="t" r="r" b="b"/>
            <a:pathLst>
              <a:path w="443865" h="443865">
                <a:moveTo>
                  <a:pt x="221627" y="443242"/>
                </a:moveTo>
                <a:lnTo>
                  <a:pt x="266293" y="438740"/>
                </a:lnTo>
                <a:lnTo>
                  <a:pt x="307895" y="425826"/>
                </a:lnTo>
                <a:lnTo>
                  <a:pt x="345542" y="405392"/>
                </a:lnTo>
                <a:lnTo>
                  <a:pt x="378342" y="378329"/>
                </a:lnTo>
                <a:lnTo>
                  <a:pt x="405405" y="345529"/>
                </a:lnTo>
                <a:lnTo>
                  <a:pt x="425838" y="307882"/>
                </a:lnTo>
                <a:lnTo>
                  <a:pt x="438752" y="266280"/>
                </a:lnTo>
                <a:lnTo>
                  <a:pt x="443255" y="221615"/>
                </a:lnTo>
                <a:lnTo>
                  <a:pt x="438752" y="176953"/>
                </a:lnTo>
                <a:lnTo>
                  <a:pt x="425838" y="135354"/>
                </a:lnTo>
                <a:lnTo>
                  <a:pt x="405405" y="97710"/>
                </a:lnTo>
                <a:lnTo>
                  <a:pt x="378342" y="64911"/>
                </a:lnTo>
                <a:lnTo>
                  <a:pt x="345542" y="37849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49"/>
                </a:lnTo>
                <a:lnTo>
                  <a:pt x="64912" y="64911"/>
                </a:lnTo>
                <a:lnTo>
                  <a:pt x="37850" y="97710"/>
                </a:lnTo>
                <a:lnTo>
                  <a:pt x="17416" y="135354"/>
                </a:lnTo>
                <a:lnTo>
                  <a:pt x="4502" y="176953"/>
                </a:lnTo>
                <a:lnTo>
                  <a:pt x="0" y="221615"/>
                </a:lnTo>
                <a:lnTo>
                  <a:pt x="4502" y="266280"/>
                </a:lnTo>
                <a:lnTo>
                  <a:pt x="17416" y="307882"/>
                </a:lnTo>
                <a:lnTo>
                  <a:pt x="37850" y="345529"/>
                </a:lnTo>
                <a:lnTo>
                  <a:pt x="64912" y="378329"/>
                </a:lnTo>
                <a:lnTo>
                  <a:pt x="97713" y="405392"/>
                </a:lnTo>
                <a:lnTo>
                  <a:pt x="135359" y="425826"/>
                </a:lnTo>
                <a:lnTo>
                  <a:pt x="176961" y="438740"/>
                </a:lnTo>
                <a:lnTo>
                  <a:pt x="221627" y="44324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7"/>
          <p:cNvSpPr/>
          <p:nvPr/>
        </p:nvSpPr>
        <p:spPr>
          <a:xfrm>
            <a:off x="727525" y="4294925"/>
            <a:ext cx="270984" cy="269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Прямоугольник 40"/>
          <p:cNvSpPr/>
          <p:nvPr/>
        </p:nvSpPr>
        <p:spPr>
          <a:xfrm>
            <a:off x="1273938" y="4149925"/>
            <a:ext cx="6286828" cy="583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Обеспечение медицинских организаций системы здравоохранения квалифицированными кадрами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652656" y="4750718"/>
            <a:ext cx="1339205" cy="47285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202 878,68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1571995" y="6303073"/>
            <a:ext cx="506671" cy="401062"/>
          </a:xfrm>
          <a:prstGeom prst="round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12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603801" y="3658274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object 123"/>
          <p:cNvSpPr/>
          <p:nvPr/>
        </p:nvSpPr>
        <p:spPr>
          <a:xfrm>
            <a:off x="731423" y="3730962"/>
            <a:ext cx="244500" cy="269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Прямоугольник 47"/>
          <p:cNvSpPr/>
          <p:nvPr/>
        </p:nvSpPr>
        <p:spPr>
          <a:xfrm>
            <a:off x="1237227" y="3764496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693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775619" y="80387"/>
            <a:ext cx="209570" cy="558967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58996" y="1507646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691070" y="1578675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09687" y="1265695"/>
            <a:ext cx="9149927" cy="957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Ответственные должностные лица Республики Ингушетия за реализацию Указа Президента Российской Федерации В. В. Путина  от 7 мая 2018 года «О национальных целях и стратегических задачах развития Российской Федерации на период до 2024 года»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182995" y="2223278"/>
            <a:ext cx="2469770" cy="113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КУРАТОР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Амриева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Марем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Султановна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811528" y="3614803"/>
            <a:ext cx="2294604" cy="1128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</a:t>
            </a:r>
            <a:endParaRPr lang="en-US" sz="1400" i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здравоохранения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Торшхоева</a:t>
            </a:r>
            <a:r>
              <a:rPr lang="ru-RU" sz="1400" i="1" dirty="0" smtClean="0">
                <a:solidFill>
                  <a:schemeClr val="tx2"/>
                </a:solidFill>
              </a:rPr>
              <a:t> Р. М. </a:t>
            </a:r>
          </a:p>
          <a:p>
            <a:pPr algn="ctr"/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391553" y="4780480"/>
            <a:ext cx="2860945" cy="1357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АДМИНИСТРАТОР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здравоохранения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Настаева</a:t>
            </a:r>
            <a:r>
              <a:rPr lang="ru-RU" sz="1400" i="1" dirty="0" smtClean="0">
                <a:solidFill>
                  <a:schemeClr val="tx2"/>
                </a:solidFill>
              </a:rPr>
              <a:t> А. </a:t>
            </a:r>
            <a:r>
              <a:rPr lang="ru-RU" sz="1400" i="1" smtClean="0">
                <a:solidFill>
                  <a:schemeClr val="tx2"/>
                </a:solidFill>
              </a:rPr>
              <a:t>Б.</a:t>
            </a:r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3912747" y="11525595"/>
            <a:ext cx="572960" cy="376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object 131"/>
          <p:cNvSpPr/>
          <p:nvPr/>
        </p:nvSpPr>
        <p:spPr>
          <a:xfrm>
            <a:off x="541226" y="5912484"/>
            <a:ext cx="549510" cy="501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" name="Рисунок 60"/>
          <p:cNvPicPr/>
          <p:nvPr/>
        </p:nvPicPr>
        <p:blipFill rotWithShape="1">
          <a:blip r:embed="rId5" cstate="print"/>
          <a:srcRect l="53777" t="12707" r="43853" b="81008"/>
          <a:stretch/>
        </p:blipFill>
        <p:spPr bwMode="auto">
          <a:xfrm>
            <a:off x="558996" y="278972"/>
            <a:ext cx="521688" cy="446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42026" y="2138550"/>
            <a:ext cx="1646420" cy="180575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72711" y="3468673"/>
            <a:ext cx="1790526" cy="1866900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258820" y="840647"/>
            <a:ext cx="1678714" cy="126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PHOTO-2021-12-10-16-42-3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42078" y="4991450"/>
            <a:ext cx="2256638" cy="1468073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8061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157942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«Здравоохранение»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3840043"/>
              </p:ext>
            </p:extLst>
          </p:nvPr>
        </p:nvGraphicFramePr>
        <p:xfrm>
          <a:off x="409903" y="773085"/>
          <a:ext cx="11577051" cy="5910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1421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4768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оказания первичной медико-санитарной помощи</a:t>
                      </a: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(закупка медицинского оборудования)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ГБУ «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Джейрахская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районная больница»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V="1">
            <a:off x="453081" y="2875005"/>
            <a:ext cx="11475308" cy="24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36606" y="3097427"/>
            <a:ext cx="47877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сердечно-сосудистыми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 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(закупка медицинского 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 и лекарственных препаратов)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560541" y="336927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21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79740" y="337751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834184" y="31303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710616" y="3188043"/>
            <a:ext cx="43789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ГБУ «Ингушская республиканская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клиническая больница им. А.О.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Ахушкова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68280" y="3830594"/>
            <a:ext cx="3503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ГБУЗ «Малгобекская центральная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районная больница»;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2994" y="4489622"/>
            <a:ext cx="3314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ГБУЗ «Сунженская центральная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районная больница».</a:t>
            </a:r>
          </a:p>
        </p:txBody>
      </p:sp>
    </p:spTree>
    <p:extLst>
      <p:ext uri="{BB962C8B-B14F-4D97-AF65-F5344CB8AC3E}">
        <p14:creationId xmlns:p14="http://schemas.microsoft.com/office/powerpoint/2010/main" xmlns="" val="36972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157942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«Здравоохранение»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3840043"/>
              </p:ext>
            </p:extLst>
          </p:nvPr>
        </p:nvGraphicFramePr>
        <p:xfrm>
          <a:off x="409903" y="773085"/>
          <a:ext cx="11577051" cy="5910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1421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4768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Борьба с онкологическими заболеваниями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(закупка медицинского оборудования)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ГБУ «Республиканский онкологический диспансер»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V="1">
            <a:off x="453081" y="2875005"/>
            <a:ext cx="11475308" cy="24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36606" y="3097427"/>
            <a:ext cx="405444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детского здравоохранения,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создание современной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оказания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медицинской помощи детям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(строительство  инфекционного 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отделения)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560541" y="336927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79740" y="337751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60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34184" y="31303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710616" y="3188043"/>
            <a:ext cx="4378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ГБУЗ «Республиканская детская клиническая больница»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72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41558"/>
            <a:ext cx="10515600" cy="302139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 инфекционного отделения на 60 коек на территории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ГБУЗ «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Республиканская детская клиническая больница».</a:t>
            </a:r>
            <a:b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 descr="IMG_20211204_134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3398" y="757880"/>
            <a:ext cx="3923933" cy="2240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_20211204_1342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6822" y="3220996"/>
            <a:ext cx="3921211" cy="2619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IMG_20211204_1343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64512" y="648296"/>
            <a:ext cx="3874731" cy="2438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IMG_20211204_13423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38363" y="3338819"/>
            <a:ext cx="3909270" cy="2583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157942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«Здравоохранение»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3840043"/>
              </p:ext>
            </p:extLst>
          </p:nvPr>
        </p:nvGraphicFramePr>
        <p:xfrm>
          <a:off x="409903" y="773085"/>
          <a:ext cx="11577051" cy="5910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1421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4768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медицинских организаций системы здравоохранения квалифицированными кадрами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единого цифрового контура в здравоохранении на основе единой государственной информационной системы здравоохранения (ЕГИСЗ) 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предоставление услуг по созданию (модернизации) системы защиты информации региональной государственной информационной системы в сфере здравоохранения для нужд министерства здравоохранения Республики Ингушетия)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V="1">
            <a:off x="453081" y="2875005"/>
            <a:ext cx="11475308" cy="24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79740" y="3377514"/>
            <a:ext cx="239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34184" y="31303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626444" y="334456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8138984" y="3303373"/>
            <a:ext cx="3638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Министерство Здравоохранении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Республики Ингушетия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72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6"/>
            <a:ext cx="5703718" cy="806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2. Количество посещений при выездах мобильных медицинских бригад, оснащенных мобильными медицинскими комплексами, тыс. посещений на 1 мобильную медицинскую бригаду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967033"/>
            <a:ext cx="6050478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</a:t>
            </a:r>
            <a:r>
              <a:rPr lang="ru-RU" sz="1350" b="1" dirty="0" smtClean="0">
                <a:solidFill>
                  <a:schemeClr val="tx2"/>
                </a:solidFill>
              </a:rPr>
              <a:t>Число лиц (пациентов), дополнительно эвакуированных с использованием санитарной авиации (ежегодно, человек) не менее ежегодно, человек) не менее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23475" y="5590927"/>
            <a:ext cx="352894" cy="18379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5,4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41902" y="532178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8376" y="556873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5,8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2"/>
            <a:ext cx="97522" cy="1822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3" y="5099223"/>
            <a:ext cx="262279" cy="2306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369370" cy="20602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369371" cy="1692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4" y="6309859"/>
            <a:ext cx="385848" cy="19803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4"/>
            <a:ext cx="993118" cy="2401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215538" cy="2437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347345" cy="24866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98808" y="1003719"/>
            <a:ext cx="5341333" cy="1352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</a:t>
            </a:r>
            <a:r>
              <a:rPr lang="ru-RU" sz="1350" b="1" dirty="0" smtClean="0">
                <a:solidFill>
                  <a:schemeClr val="tx2"/>
                </a:solidFill>
              </a:rPr>
              <a:t>Доля граждан из числа прошедших профилактический медицинский осмотр и (или) диспансеризацию, получивших возможность доступа к данным о прохождении профилактического медицинского осмотра и (или) диспансеризации в Личном кабинете пациента «Мое здоровье» на Едином портале государственных услуг и функций в отчетном году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606453" y="242356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17150" y="2733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392437" y="297136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375961" y="3181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384199" y="339360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375960" y="363188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351248" y="383858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25426" y="271672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41902" y="291647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33664" y="30810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41901" y="332034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54481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33663" y="376790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2884575" y="3748037"/>
            <a:ext cx="17698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3. Число выполненных посещений гражданами поликлиник и поликлинических подразделений, участвующих в создании и тиражировании «Новой модели организации оказания медицинской помощи»</a:t>
            </a:r>
            <a:r>
              <a:rPr lang="ru-RU" sz="1400" dirty="0" smtClean="0"/>
              <a:t>"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221803" y="3177388"/>
            <a:ext cx="1561526" cy="22484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1380,9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1380,9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1937,3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2207,7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2483,7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1322630" cy="2398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1553290" cy="23055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30040" y="2438465"/>
            <a:ext cx="943689" cy="23059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3" y="3439030"/>
            <a:ext cx="1594478" cy="18562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799" y="3673896"/>
            <a:ext cx="192399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199670" y="569181"/>
            <a:ext cx="5347984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системы оказания первичной медико-санитарной помощи»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2872219" y="3521496"/>
            <a:ext cx="88423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2868100" y="3286718"/>
            <a:ext cx="14694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2872221" y="3066030"/>
            <a:ext cx="85164" cy="20439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8360826" y="3212757"/>
            <a:ext cx="744071" cy="140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2207,7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8344349" y="339821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2207,7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9207117" y="5611521"/>
            <a:ext cx="859521" cy="22086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8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6"/>
            <a:ext cx="5703718" cy="806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6. </a:t>
            </a:r>
            <a:r>
              <a:rPr lang="ru-RU" sz="1600" b="1" dirty="0" smtClean="0">
                <a:solidFill>
                  <a:schemeClr val="tx2"/>
                </a:solidFill>
              </a:rPr>
              <a:t>Доля населенных пунктов с числом жителей до 2000 человек, населению которых доступна первичная </a:t>
            </a:r>
            <a:r>
              <a:rPr lang="ru-RU" sz="1600" b="1" dirty="0" err="1" smtClean="0">
                <a:solidFill>
                  <a:schemeClr val="tx2"/>
                </a:solidFill>
              </a:rPr>
              <a:t>медикосанитарная</a:t>
            </a:r>
            <a:r>
              <a:rPr lang="ru-RU" sz="1600" b="1" dirty="0" smtClean="0">
                <a:solidFill>
                  <a:schemeClr val="tx2"/>
                </a:solidFill>
              </a:rPr>
              <a:t> помощь по месту их проживания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967033"/>
            <a:ext cx="6050478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8. </a:t>
            </a:r>
            <a:r>
              <a:rPr lang="ru-RU" sz="1600" b="1" dirty="0" smtClean="0">
                <a:solidFill>
                  <a:schemeClr val="tx2"/>
                </a:solidFill>
              </a:rPr>
              <a:t>Доля поликлиник и поликлинических подразделений, участвующих в создании и тиражировании "Новой модели организации оказания медицинской помощи", от общего количества таких организаций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23474" y="5590926"/>
            <a:ext cx="1456763" cy="20851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08744" y="476772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76,47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76,47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41902" y="532178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8376" y="556873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81,18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2"/>
            <a:ext cx="1201391" cy="22347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3" y="5099223"/>
            <a:ext cx="1176681" cy="24713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1802754" cy="20602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0"/>
            <a:ext cx="1852182" cy="21871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843945" cy="20627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55,6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88,9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88,9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88,9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9221800" y="5864054"/>
            <a:ext cx="1553292" cy="2401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15828"/>
            <a:ext cx="1561528" cy="2437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858091" cy="24866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98808" y="1318054"/>
            <a:ext cx="5341333" cy="1037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 </a:t>
            </a:r>
            <a:r>
              <a:rPr lang="ru-RU" sz="1600" b="1" dirty="0" smtClean="0">
                <a:solidFill>
                  <a:schemeClr val="tx2"/>
                </a:solidFill>
              </a:rPr>
              <a:t>Число посещений сельскими жителями ФП, </a:t>
            </a:r>
            <a:r>
              <a:rPr lang="ru-RU" sz="1600" b="1" dirty="0" err="1" smtClean="0">
                <a:solidFill>
                  <a:schemeClr val="tx2"/>
                </a:solidFill>
              </a:rPr>
              <a:t>ФАПов</a:t>
            </a:r>
            <a:r>
              <a:rPr lang="ru-RU" sz="1600" b="1" dirty="0" smtClean="0">
                <a:solidFill>
                  <a:schemeClr val="tx2"/>
                </a:solidFill>
              </a:rPr>
              <a:t> и ВА, в расчете на 1 сельского жителя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95923" y="231647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5,31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17150" y="2733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392437" y="297136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375961" y="3181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384199" y="339360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375960" y="363188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351248" y="383858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25426" y="271672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41902" y="291647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33664" y="30810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5,4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41901" y="332034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5,46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54481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5,49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33663" y="376790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2884576" y="3748037"/>
            <a:ext cx="69888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7. </a:t>
            </a:r>
            <a:r>
              <a:rPr lang="ru-RU" sz="1600" b="1" dirty="0" smtClean="0">
                <a:solidFill>
                  <a:schemeClr val="tx2"/>
                </a:solidFill>
              </a:rPr>
              <a:t>Доля граждан, ежегодно проходящих профилактический медицинский осмотр и(или) диспансеризацию, от общего числа населения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221803" y="3177388"/>
            <a:ext cx="1561526" cy="22484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40,1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1937,3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2207,7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2483,7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1322630" cy="2398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1553290" cy="23055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30040" y="2438465"/>
            <a:ext cx="943689" cy="23059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3" y="3439030"/>
            <a:ext cx="1594478" cy="18562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799" y="3673896"/>
            <a:ext cx="192399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199670" y="569181"/>
            <a:ext cx="5347984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системы оказания первичной медико-санитарной помощи»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2872219" y="3521496"/>
            <a:ext cx="56295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2868100" y="3286718"/>
            <a:ext cx="48470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2855744" y="3074267"/>
            <a:ext cx="274633" cy="20439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8360826" y="3212757"/>
            <a:ext cx="744071" cy="140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2207,7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8344349" y="339821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2207,7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9207117" y="5611521"/>
            <a:ext cx="1510310" cy="22086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2863982" y="2854231"/>
            <a:ext cx="20049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859865" y="2627691"/>
            <a:ext cx="20049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2237784" y="533208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76,47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9201206" y="5340951"/>
            <a:ext cx="1310276" cy="2401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9205324" y="5056746"/>
            <a:ext cx="993119" cy="2401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5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6"/>
            <a:ext cx="5703718" cy="806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10. </a:t>
            </a:r>
            <a:r>
              <a:rPr lang="ru-RU" sz="1600" b="1" dirty="0" smtClean="0">
                <a:solidFill>
                  <a:schemeClr val="tx2"/>
                </a:solidFill>
              </a:rPr>
              <a:t>Доля лиц, госпитализированных по экстренным показаниям в течение первых суток от общего числа больных, к которым совершены вылеты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23474" y="5590926"/>
            <a:ext cx="1456763" cy="20851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08744" y="476772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41902" y="532178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8376" y="556873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90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1802754" cy="20602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0"/>
            <a:ext cx="1852182" cy="21871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843945" cy="20627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1021492"/>
            <a:ext cx="5914768" cy="11285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9. </a:t>
            </a:r>
            <a:r>
              <a:rPr lang="ru-RU" sz="1600" b="1" dirty="0" smtClean="0">
                <a:solidFill>
                  <a:schemeClr val="tx2"/>
                </a:solidFill>
              </a:rPr>
              <a:t>Доля обоснованных жалоб пациентов, застрахованных в системе обязательного медицинского страхования, на оказание медицинской помощи в системе обязательного медицинского страхования, урегулированных в досудебном порядке (от общего числа обоснованных жалоб пациентов), не менее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95923" y="231647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17150" y="2733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392437" y="297136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375961" y="3181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384199" y="339360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375960" y="363188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351248" y="383858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25426" y="271672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41902" y="291647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33664" y="30810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41901" y="332034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54481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33663" y="376790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2884576" y="3748037"/>
            <a:ext cx="69888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199670" y="569181"/>
            <a:ext cx="5347984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системы оказания первичной медико-санитарной помощи»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2872219" y="3521496"/>
            <a:ext cx="56295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2868100" y="3286718"/>
            <a:ext cx="48470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2855744" y="3074267"/>
            <a:ext cx="274633" cy="20439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2237784" y="533208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pic>
        <p:nvPicPr>
          <p:cNvPr id="135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888259"/>
            <a:ext cx="5703718" cy="881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2. </a:t>
            </a:r>
            <a:r>
              <a:rPr lang="ru-RU" sz="1400" b="1" dirty="0" smtClean="0">
                <a:solidFill>
                  <a:schemeClr val="tx2"/>
                </a:solidFill>
              </a:rPr>
              <a:t>Летальность больных с болезнями системы кровообращения среди лиц с болезнями системы кровообращения, состоящих под диспансерным наблюдением (умершие от БСК / число лиц с БСК, состоящих под диспансерным наблюдением)</a:t>
            </a:r>
            <a:r>
              <a:rPr lang="ru-RU" sz="1400" dirty="0" smtClean="0"/>
              <a:t>)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812504" y="3731741"/>
            <a:ext cx="6264166" cy="134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</a:t>
            </a:r>
            <a:r>
              <a:rPr lang="ru-RU" sz="1200" b="1" dirty="0" smtClean="0">
                <a:solidFill>
                  <a:schemeClr val="tx2"/>
                </a:solidFill>
              </a:rPr>
              <a:t>Доля лиц, которые перенесли острое нарушение мозгового кровообращения, инфаркт миокарда, а также которым были выполнены аортокоронарное шунтирование, </a:t>
            </a:r>
            <a:r>
              <a:rPr lang="ru-RU" sz="1200" b="1" dirty="0" err="1" smtClean="0">
                <a:solidFill>
                  <a:schemeClr val="tx2"/>
                </a:solidFill>
              </a:rPr>
              <a:t>ангиопластика</a:t>
            </a:r>
            <a:r>
              <a:rPr lang="ru-RU" sz="1200" b="1" dirty="0" smtClean="0">
                <a:solidFill>
                  <a:schemeClr val="tx2"/>
                </a:solidFill>
              </a:rPr>
              <a:t> коронарных артерий со </a:t>
            </a:r>
            <a:r>
              <a:rPr lang="ru-RU" sz="1200" b="1" dirty="0" err="1" smtClean="0">
                <a:solidFill>
                  <a:schemeClr val="tx2"/>
                </a:solidFill>
              </a:rPr>
              <a:t>стентированием</a:t>
            </a:r>
            <a:r>
              <a:rPr lang="ru-RU" sz="1200" b="1" dirty="0" smtClean="0">
                <a:solidFill>
                  <a:schemeClr val="tx2"/>
                </a:solidFill>
              </a:rPr>
              <a:t> и </a:t>
            </a:r>
            <a:r>
              <a:rPr lang="ru-RU" sz="1200" b="1" dirty="0" err="1" smtClean="0">
                <a:solidFill>
                  <a:schemeClr val="tx2"/>
                </a:solidFill>
              </a:rPr>
              <a:t>катетерная</a:t>
            </a:r>
            <a:r>
              <a:rPr lang="ru-RU" sz="1200" b="1" dirty="0" smtClean="0">
                <a:solidFill>
                  <a:schemeClr val="tx2"/>
                </a:solidFill>
              </a:rPr>
              <a:t> абляция по поводу </a:t>
            </a:r>
            <a:r>
              <a:rPr lang="ru-RU" sz="1200" b="1" dirty="0" err="1" smtClean="0">
                <a:solidFill>
                  <a:schemeClr val="tx2"/>
                </a:solidFill>
              </a:rPr>
              <a:t>сердечно-сосудистых</a:t>
            </a:r>
            <a:r>
              <a:rPr lang="ru-RU" sz="1200" b="1" dirty="0" smtClean="0">
                <a:solidFill>
                  <a:schemeClr val="tx2"/>
                </a:solidFill>
              </a:rPr>
              <a:t> заболеваний, бесплатно получавших в отчетном году необходимые лекарственные препараты в амбулаторных условиях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97614" y="5549739"/>
            <a:ext cx="196375" cy="24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1,17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1,13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1,07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1,03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205851" y="5815833"/>
            <a:ext cx="113998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14089" y="6058515"/>
            <a:ext cx="64570" cy="2928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205851" y="6342808"/>
            <a:ext cx="4571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7708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984879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528577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15828"/>
            <a:ext cx="1643905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64390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143763"/>
            <a:ext cx="5341333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Больничная летальность от инфаркта миокарда,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15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11,7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2901051" y="2734782"/>
            <a:ext cx="115196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3. </a:t>
            </a:r>
            <a:r>
              <a:rPr lang="ru-RU" sz="1400" b="1" dirty="0" smtClean="0">
                <a:solidFill>
                  <a:schemeClr val="tx2"/>
                </a:solidFill>
              </a:rPr>
              <a:t>Доля лиц с болезнями системы кровообращения, состоящих под диспансерным наблюдением, получивших в текущем году медицинские услуги в рамках диспансерного наблюдения от всех пациентов с болезнями системы кровообращения, состоящих под диспансерным наблюдением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238279" y="2954966"/>
            <a:ext cx="960164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64942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1149635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3" y="3439029"/>
            <a:ext cx="1363819" cy="2103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54505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199670" y="569181"/>
            <a:ext cx="5347984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«Борьба с </a:t>
            </a:r>
            <a:r>
              <a:rPr lang="ru-RU" sz="1600" b="1" dirty="0" err="1" smtClean="0">
                <a:solidFill>
                  <a:schemeClr val="tx2"/>
                </a:solidFill>
              </a:rPr>
              <a:t>сердечно-сосудистыми</a:t>
            </a:r>
            <a:r>
              <a:rPr lang="ru-RU" sz="1600" b="1" dirty="0" smtClean="0">
                <a:solidFill>
                  <a:schemeClr val="tx2"/>
                </a:solidFill>
              </a:rPr>
              <a:t> заболеваниями»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2905169" y="2458816"/>
            <a:ext cx="132084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2896932" y="2983651"/>
            <a:ext cx="941899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2" y="3249648"/>
            <a:ext cx="85128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9" y="3500902"/>
            <a:ext cx="59179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30" y="3752154"/>
            <a:ext cx="48058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9217684" y="5611669"/>
            <a:ext cx="1334986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8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143763"/>
            <a:ext cx="5341333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Количество рентген-эндоваскулярных вмешательств в лечебных целях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0,577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0,599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0,579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0,791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08949" y="32050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0,953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41900" y="34294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1,02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8376" y="3723502"/>
            <a:ext cx="744071" cy="110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1,13</a:t>
            </a:r>
            <a:r>
              <a:rPr lang="ru-RU" sz="1400" dirty="0" smtClean="0"/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2901051" y="2734782"/>
            <a:ext cx="4571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199670" y="569181"/>
            <a:ext cx="5347984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«Борьба с </a:t>
            </a:r>
            <a:r>
              <a:rPr lang="ru-RU" sz="1600" b="1" dirty="0" err="1" smtClean="0">
                <a:solidFill>
                  <a:schemeClr val="tx2"/>
                </a:solidFill>
              </a:rPr>
              <a:t>сердечно-сосудистыми</a:t>
            </a:r>
            <a:r>
              <a:rPr lang="ru-RU" sz="1600" b="1" dirty="0" smtClean="0">
                <a:solidFill>
                  <a:schemeClr val="tx2"/>
                </a:solidFill>
              </a:rPr>
              <a:t> заболеваниями»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2905169" y="2458816"/>
            <a:ext cx="6045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2896932" y="2983651"/>
            <a:ext cx="85165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2" y="3249648"/>
            <a:ext cx="11811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9" y="3500902"/>
            <a:ext cx="13871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30" y="3752154"/>
            <a:ext cx="233448" cy="2267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5750012" y="135941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6. Больничная летальность от острого нарушения мозгового кровообращения</a:t>
            </a:r>
          </a:p>
        </p:txBody>
      </p:sp>
      <p:sp>
        <p:nvSpPr>
          <p:cNvPr id="125" name="Прямоугольник 124"/>
          <p:cNvSpPr/>
          <p:nvPr/>
        </p:nvSpPr>
        <p:spPr>
          <a:xfrm>
            <a:off x="7456214" y="213112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9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8233960" y="251489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8242199" y="277777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8250436" y="302056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8258674" y="324119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50437" y="345476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66912" y="367794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828053" y="250665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795102" y="303592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7,1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795104" y="279498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795100" y="328327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811576" y="35159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815695" y="369309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565462" y="3061910"/>
            <a:ext cx="632981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 144"/>
          <p:cNvSpPr/>
          <p:nvPr/>
        </p:nvSpPr>
        <p:spPr>
          <a:xfrm>
            <a:off x="9553105" y="2500006"/>
            <a:ext cx="63710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9557222" y="2784212"/>
            <a:ext cx="797739" cy="2225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9565462" y="3319670"/>
            <a:ext cx="50941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9569581" y="3554448"/>
            <a:ext cx="34877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9573700" y="3789227"/>
            <a:ext cx="23756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2927" y="3772930"/>
            <a:ext cx="5703718" cy="881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2. </a:t>
            </a:r>
            <a:r>
              <a:rPr lang="ru-RU" sz="1400" b="1" dirty="0" smtClean="0">
                <a:solidFill>
                  <a:schemeClr val="tx2"/>
                </a:solidFill>
              </a:rPr>
              <a:t>Доля злокачественных новообразований, выявленных на III стадиях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812504" y="3731741"/>
            <a:ext cx="6264166" cy="134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Одногодичная летальность больных со злокачественными новообразованиями (умерли в течении первого года с момента установления диагноза из числа больных, впервые взятых под диспансерное наблюдение в предыдущем году)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197614" y="5549739"/>
            <a:ext cx="1399100" cy="24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54,3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56,5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192476" y="534649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58,4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59,9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61,5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192473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205851" y="5815833"/>
            <a:ext cx="1605046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14088" y="6058515"/>
            <a:ext cx="1769803" cy="2928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205851" y="6342808"/>
            <a:ext cx="206636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7708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- 18,6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17,9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384567"/>
            <a:ext cx="46589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317615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2269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358080"/>
            <a:ext cx="194048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143763"/>
            <a:ext cx="5341333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Доля лиц с онкологическими заболеваниями, прошедших обследование и/или лечение в текущем году из числа состоящих под диспансерным наблюдением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66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3. </a:t>
            </a:r>
            <a:r>
              <a:rPr lang="ru-RU" sz="1400" b="1" dirty="0" smtClean="0">
                <a:solidFill>
                  <a:schemeClr val="tx2"/>
                </a:solidFill>
              </a:rPr>
              <a:t>Удельный вес больных со злокачественными новообразованиями, состоящих на учете 5 лет и более из общего числа больных со злокачественными образованиями, состоящих под диспансерным наблюдением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9238279" y="2954966"/>
            <a:ext cx="960164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53,6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73182" y="2924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56,1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56,7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64942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1149635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3" y="3439029"/>
            <a:ext cx="1363819" cy="2103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54505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199670" y="569181"/>
            <a:ext cx="5347984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«Борьба с онкологическими заболеваниями»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2896932" y="2983651"/>
            <a:ext cx="1016041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2" y="3249648"/>
            <a:ext cx="108194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8" y="3500902"/>
            <a:ext cx="123434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30" y="3752154"/>
            <a:ext cx="138674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9217684" y="5611669"/>
            <a:ext cx="395873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77017" y="5127973"/>
            <a:ext cx="1024279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3189374" y="5338038"/>
            <a:ext cx="1267296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Прямоугольник 129"/>
          <p:cNvSpPr/>
          <p:nvPr/>
        </p:nvSpPr>
        <p:spPr>
          <a:xfrm>
            <a:off x="9242396" y="2442585"/>
            <a:ext cx="750101" cy="2099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9238277" y="2693840"/>
            <a:ext cx="861312" cy="1976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9209446" y="5125075"/>
            <a:ext cx="618296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9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2927" y="3954162"/>
            <a:ext cx="5703718" cy="881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2. </a:t>
            </a:r>
            <a:r>
              <a:rPr lang="ru-RU" sz="1400" b="1" dirty="0" smtClean="0">
                <a:solidFill>
                  <a:schemeClr val="tx2"/>
                </a:solidFill>
              </a:rPr>
              <a:t>Количество (доля) детских поликлиник и детских поликлинических отделений с созданной современной инфраструктурой оказания медицинской помощи детям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27618" y="3929450"/>
            <a:ext cx="6264166" cy="134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Младенческая смертность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197613" y="5549739"/>
            <a:ext cx="1736851" cy="24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50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17189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33665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100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8376" y="63132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205851" y="5815833"/>
            <a:ext cx="1720376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14088" y="6058515"/>
            <a:ext cx="1703901" cy="2928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205851" y="6342808"/>
            <a:ext cx="171213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7708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7,4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3" y="5384567"/>
            <a:ext cx="136382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28145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15828"/>
            <a:ext cx="10342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358080"/>
            <a:ext cx="86955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143763"/>
            <a:ext cx="5787807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Укомплектованность медицинских организаций, оказывающих медицинскую помощь детям (доля занятых физическими лицами должностей от </a:t>
            </a:r>
            <a:r>
              <a:rPr lang="ru-RU" sz="1400" b="1" dirty="0" err="1" smtClean="0">
                <a:solidFill>
                  <a:schemeClr val="tx2"/>
                </a:solidFill>
              </a:rPr>
              <a:t>ообщего</a:t>
            </a:r>
            <a:r>
              <a:rPr lang="ru-RU" sz="1400" b="1" dirty="0" smtClean="0">
                <a:solidFill>
                  <a:schemeClr val="tx2"/>
                </a:solidFill>
              </a:rPr>
              <a:t> количества должностей в медицинских организациях, оказывающих медицинскую помощь в амбулаторных условиях), нарастающим итогом: врачами </a:t>
            </a:r>
            <a:r>
              <a:rPr lang="ru-RU" sz="1400" b="1" dirty="0" err="1" smtClean="0">
                <a:solidFill>
                  <a:schemeClr val="tx2"/>
                </a:solidFill>
              </a:rPr>
              <a:t>педиаторами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98,1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98,1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3. </a:t>
            </a:r>
            <a:r>
              <a:rPr lang="ru-RU" sz="1400" b="1" dirty="0" smtClean="0">
                <a:solidFill>
                  <a:schemeClr val="tx2"/>
                </a:solidFill>
              </a:rPr>
              <a:t>Число выполненных детьми посещений детских поликлиник и поликлинических подразделений, в которых созданы комфортные условия пребывания детей и дооснащенных медицинским оборудованием, от общего числа посещений детьми детских поликлиник и поликлинических подразделений (%)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9238279" y="2954966"/>
            <a:ext cx="696553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73182" y="2924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40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64942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1281441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3" y="3439029"/>
            <a:ext cx="1503862" cy="2103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66038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66054" y="610370"/>
            <a:ext cx="5527589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детского здравоохранения, включая создание современной инфраструктуры оказания медицинской помощи детям»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96932" y="2983651"/>
            <a:ext cx="1650354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2" y="3249648"/>
            <a:ext cx="166683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8" y="3500902"/>
            <a:ext cx="165447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30" y="3752154"/>
            <a:ext cx="167507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9217685" y="5611669"/>
            <a:ext cx="124024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77018" y="5127973"/>
            <a:ext cx="233448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3189373" y="5338038"/>
            <a:ext cx="1745091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9209446" y="5125075"/>
            <a:ext cx="247592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1208" y="3970638"/>
            <a:ext cx="5703718" cy="881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6. </a:t>
            </a:r>
            <a:r>
              <a:rPr lang="ru-RU" sz="1400" b="1" dirty="0" smtClean="0">
                <a:solidFill>
                  <a:schemeClr val="tx2"/>
                </a:solidFill>
              </a:rPr>
              <a:t>Доля преждевременных родов (22-37 недель) в перинатальных центрах (%)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754840" y="3756456"/>
            <a:ext cx="6264166" cy="134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8.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Смертность детей в возрасте 0-17 лет на 100 000 детей соответствующего возраста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197613" y="5549739"/>
            <a:ext cx="1250819" cy="24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49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17189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33665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89,6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8376" y="63132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205851" y="5815833"/>
            <a:ext cx="1341435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14089" y="6058515"/>
            <a:ext cx="1440290" cy="2928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205850" y="6342808"/>
            <a:ext cx="154738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7708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68,1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62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3" y="5384567"/>
            <a:ext cx="572986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0" y="5864055"/>
            <a:ext cx="325853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25994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94048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1160240"/>
            <a:ext cx="5787807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Доля посещений детьми медицинских организаций с профилактическими целями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35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36,6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66614" y="31638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184235" y="36608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7. </a:t>
            </a:r>
            <a:r>
              <a:rPr lang="ru-RU" sz="1400" b="1" dirty="0" smtClean="0">
                <a:solidFill>
                  <a:schemeClr val="tx2"/>
                </a:solidFill>
              </a:rPr>
              <a:t>Смертность детей в возрасте 0-4 года на 1000 родившихся живыми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9205328" y="2954966"/>
            <a:ext cx="194045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9,5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73182" y="2924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8,2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64942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152857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3" y="3439029"/>
            <a:ext cx="103429" cy="2103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7048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66054" y="610370"/>
            <a:ext cx="5527589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детского здравоохранения, включая создание современной инфраструктуры оказания медицинской помощи детям»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96932" y="2983651"/>
            <a:ext cx="340538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1" y="3249648"/>
            <a:ext cx="52177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8" y="3500902"/>
            <a:ext cx="64945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30" y="3752154"/>
            <a:ext cx="73595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9217684" y="5611669"/>
            <a:ext cx="387635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77017" y="5127973"/>
            <a:ext cx="933664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3189373" y="5338038"/>
            <a:ext cx="1003686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9209445" y="5125075"/>
            <a:ext cx="675959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2884574" y="2701832"/>
            <a:ext cx="22932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888693" y="2442340"/>
            <a:ext cx="15106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9201208" y="2500250"/>
            <a:ext cx="32997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Прямоугольник 129"/>
          <p:cNvSpPr/>
          <p:nvPr/>
        </p:nvSpPr>
        <p:spPr>
          <a:xfrm>
            <a:off x="9213565" y="2735029"/>
            <a:ext cx="26818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4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1208" y="3970638"/>
            <a:ext cx="5703718" cy="881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10. </a:t>
            </a:r>
            <a:r>
              <a:rPr lang="ru-RU" sz="1400" b="1" dirty="0" smtClean="0">
                <a:solidFill>
                  <a:schemeClr val="tx2"/>
                </a:solidFill>
              </a:rPr>
              <a:t>Доля взятых под диспансерное наблюдение детей в возрасте 0 - 17 лет с впервые в жизни установленными диагнозами болезней глаза и его придаточного аппарата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754840" y="3756456"/>
            <a:ext cx="6264166" cy="134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Доля взятых под диспансерное наблюдение детей в возрасте 0-17 лет с впервые в жизни установленными диагнозами болезней системы кровообращения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074045" y="5533263"/>
            <a:ext cx="1456766" cy="24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62,6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17189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33665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769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33663" y="63132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057570" y="5815833"/>
            <a:ext cx="1629760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049331" y="6066753"/>
            <a:ext cx="1662711" cy="2928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041093" y="6359284"/>
            <a:ext cx="167918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7708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76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85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1160240"/>
            <a:ext cx="5787807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9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Доля взятых под диспансерное наблюдение детей в возрасте 0 - 17 лет с впервые в жизни установленными диагнозами болезней костно-мышечной системы и соединительной ткани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65,1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66614" y="31638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33663" y="370200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11. </a:t>
            </a:r>
            <a:r>
              <a:rPr lang="ru-RU" sz="1400" b="1" dirty="0" smtClean="0">
                <a:solidFill>
                  <a:schemeClr val="tx2"/>
                </a:solidFill>
              </a:rPr>
              <a:t>Доля взятых под диспансерное наблюдение детей в возрасте 0-17 лет с впервые в жизни установленными диагнозами болезней органов пищеварения</a:t>
            </a:r>
          </a:p>
        </p:txBody>
      </p:sp>
      <p:sp>
        <p:nvSpPr>
          <p:cNvPr id="111" name="Прямоугольник 110"/>
          <p:cNvSpPr/>
          <p:nvPr/>
        </p:nvSpPr>
        <p:spPr>
          <a:xfrm flipH="1">
            <a:off x="9045144" y="2954966"/>
            <a:ext cx="1276865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48,6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484973" y="2924538"/>
            <a:ext cx="494270" cy="214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64942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040569" y="3204585"/>
            <a:ext cx="149562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66054" y="610370"/>
            <a:ext cx="5527589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детского здравоохранения, включая создание современной инфраструктуры оказания медицинской помощи детям»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96932" y="2983651"/>
            <a:ext cx="1477360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1" y="3249648"/>
            <a:ext cx="170802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7" y="3500902"/>
            <a:ext cx="169566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29" y="3752154"/>
            <a:ext cx="171625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3094638" y="5070308"/>
            <a:ext cx="1081946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3082281" y="5313324"/>
            <a:ext cx="1250822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2884574" y="2701832"/>
            <a:ext cx="134967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888693" y="2442340"/>
            <a:ext cx="114784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9061165" y="2467299"/>
            <a:ext cx="72538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Прямоугольник 129"/>
          <p:cNvSpPr/>
          <p:nvPr/>
        </p:nvSpPr>
        <p:spPr>
          <a:xfrm>
            <a:off x="9057047" y="2718553"/>
            <a:ext cx="96840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2237783" y="605928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377299" y="36889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9013522" y="3690370"/>
            <a:ext cx="171625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9017641" y="3447354"/>
            <a:ext cx="171625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9050592" y="6355311"/>
            <a:ext cx="171625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9054711" y="6071106"/>
            <a:ext cx="171625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9052926" y="5778909"/>
            <a:ext cx="149562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рямоугольник 141"/>
          <p:cNvSpPr/>
          <p:nvPr/>
        </p:nvSpPr>
        <p:spPr>
          <a:xfrm>
            <a:off x="9054715" y="5557976"/>
            <a:ext cx="1477360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Прямоугольник 142"/>
          <p:cNvSpPr/>
          <p:nvPr/>
        </p:nvSpPr>
        <p:spPr>
          <a:xfrm>
            <a:off x="9052926" y="5325827"/>
            <a:ext cx="1458555" cy="2264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Прямоугольник 143"/>
          <p:cNvSpPr/>
          <p:nvPr/>
        </p:nvSpPr>
        <p:spPr>
          <a:xfrm>
            <a:off x="9050596" y="5053734"/>
            <a:ext cx="134967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7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1160240"/>
            <a:ext cx="5787807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13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Доля взятых под диспансерное наблюдение детей в возрасте 0 - 17 лет с впервые в жизни установленными диагнозами болезней костно-мышечной системы и соединительной ткани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99,8 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99,8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66614" y="31638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33663" y="370200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66054" y="610370"/>
            <a:ext cx="5527589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детского здравоохранения, включая создание современной инфраструктуры оказания медицинской помощи детям»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96931" y="2983651"/>
            <a:ext cx="1749209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1" y="3249648"/>
            <a:ext cx="175744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7" y="3500902"/>
            <a:ext cx="173685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30" y="3752154"/>
            <a:ext cx="174097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2884574" y="2701832"/>
            <a:ext cx="173685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888692" y="2442340"/>
            <a:ext cx="169978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2320161" y="2475754"/>
            <a:ext cx="579557" cy="185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99,8</a:t>
            </a:r>
            <a:endParaRPr lang="ru-RU" sz="1400" dirty="0">
              <a:solidFill>
                <a:srgbClr val="00B050"/>
              </a:solidFill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1208" y="3970638"/>
            <a:ext cx="5703718" cy="881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2. </a:t>
            </a:r>
            <a:r>
              <a:rPr lang="ru-RU" sz="1600" b="1" dirty="0" smtClean="0">
                <a:solidFill>
                  <a:schemeClr val="tx2"/>
                </a:solidFill>
              </a:rPr>
              <a:t>Обеспеченность населения врачами, оказывающими первичную медико-санитарную помощь, чел. на 10 тыс. населения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644376"/>
            <a:ext cx="6264166" cy="134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</a:t>
            </a:r>
            <a:r>
              <a:rPr lang="ru-RU" sz="1400" dirty="0" smtClean="0"/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Обеспеченность населения врачами, оказывающими специализированную медицинскую помощь, чел. на 10 тыс. населения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074045" y="5533263"/>
            <a:ext cx="89285" cy="24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24,9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17189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25427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769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25,4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33663" y="63132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057570" y="5815833"/>
            <a:ext cx="146949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049332" y="6066753"/>
            <a:ext cx="245804" cy="2928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041092" y="6359284"/>
            <a:ext cx="31170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7708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–16,7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16,9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1160240"/>
            <a:ext cx="5787807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600" b="1" dirty="0" smtClean="0">
                <a:solidFill>
                  <a:schemeClr val="tx2"/>
                </a:solidFill>
              </a:rPr>
              <a:t>Обеспеченность населения врачами, работающими в государственных и муниципальных медицинских организациях, чел. на 10 тыс. населения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44,8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45,4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46,8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66614" y="31638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48,7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184236" y="369376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49,6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3. </a:t>
            </a:r>
            <a:r>
              <a:rPr lang="ru-RU" sz="1600" b="1" dirty="0" smtClean="0">
                <a:solidFill>
                  <a:schemeClr val="tx2"/>
                </a:solidFill>
              </a:rPr>
              <a:t>Обеспеченность медицинскими работниками, оказывающими скорую медицинскую помощь, чел. на 10 тыс. населения</a:t>
            </a:r>
          </a:p>
        </p:txBody>
      </p:sp>
      <p:sp>
        <p:nvSpPr>
          <p:cNvPr id="111" name="Прямоугольник 110"/>
          <p:cNvSpPr/>
          <p:nvPr/>
        </p:nvSpPr>
        <p:spPr>
          <a:xfrm flipH="1">
            <a:off x="9045143" y="2954966"/>
            <a:ext cx="49429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7,3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484973" y="2924538"/>
            <a:ext cx="494270" cy="214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7,5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73180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040569" y="3204585"/>
            <a:ext cx="7048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74292" y="676273"/>
            <a:ext cx="5906530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«Обеспечение медицинских организаций системы здравоохранения квалифицированными кадрами»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96932" y="2983651"/>
            <a:ext cx="233446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1" y="3249648"/>
            <a:ext cx="29935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8" y="3500902"/>
            <a:ext cx="36937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29" y="3752154"/>
            <a:ext cx="47234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2884575" y="2701832"/>
            <a:ext cx="17990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888693" y="2442340"/>
            <a:ext cx="13459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2237783" y="605928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377299" y="36889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9013523" y="3690370"/>
            <a:ext cx="13047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9025880" y="3439116"/>
            <a:ext cx="9340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9050593" y="6355311"/>
            <a:ext cx="21697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9054712" y="6071106"/>
            <a:ext cx="13871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9052926" y="5778909"/>
            <a:ext cx="10755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рямоугольник 141"/>
          <p:cNvSpPr/>
          <p:nvPr/>
        </p:nvSpPr>
        <p:spPr>
          <a:xfrm>
            <a:off x="9054715" y="5557976"/>
            <a:ext cx="72809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7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494" y="3978876"/>
            <a:ext cx="5703718" cy="881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6</a:t>
            </a:r>
            <a:r>
              <a:rPr lang="ru-RU" sz="1600" b="1" dirty="0" smtClean="0">
                <a:solidFill>
                  <a:schemeClr val="tx2"/>
                </a:solidFill>
              </a:rPr>
              <a:t>. Доля специалистов, допущенных к профессиональной деятельности через процедуру аккредитации, от общего количества работающих специалистов, %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074045" y="5533263"/>
            <a:ext cx="130474" cy="2414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0,4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17189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25427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769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22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33663" y="63132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057570" y="5815833"/>
            <a:ext cx="245803" cy="2142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049331" y="6066753"/>
            <a:ext cx="443511" cy="2928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041092" y="6359284"/>
            <a:ext cx="65769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503360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–87,5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474290" y="536795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499003" y="558964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23717" y="57912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07241" y="600364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3368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48430" y="644862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48469" y="535147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4759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3228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88,1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8364943" y="596333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88,7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64943" y="620428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356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1160240"/>
            <a:ext cx="5787807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600" b="1" dirty="0" smtClean="0">
                <a:solidFill>
                  <a:schemeClr val="tx2"/>
                </a:solidFill>
              </a:rPr>
              <a:t>Обеспеченность населения средними медицинскими работниками, работающими в государственных и муниципальных медицинских организациях, чел на 10 тыс. населения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87,3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87,9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66614" y="31638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92,3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93,9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33663" y="370200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486400" y="1291590"/>
            <a:ext cx="6705600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7. </a:t>
            </a:r>
            <a:r>
              <a:rPr lang="ru-RU" sz="1600" b="1" dirty="0" smtClean="0">
                <a:solidFill>
                  <a:schemeClr val="tx2"/>
                </a:solidFill>
              </a:rPr>
              <a:t>Укомплектованность медицинских организаций, оказывающих медицинскую помощь в амбулаторных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амбулаторных условиях), % нарастающим итогом: врачами</a:t>
            </a:r>
          </a:p>
        </p:txBody>
      </p:sp>
      <p:sp>
        <p:nvSpPr>
          <p:cNvPr id="111" name="Прямоугольник 110"/>
          <p:cNvSpPr/>
          <p:nvPr/>
        </p:nvSpPr>
        <p:spPr>
          <a:xfrm flipH="1">
            <a:off x="9045143" y="2954966"/>
            <a:ext cx="49429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605927" y="242356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86,6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7482528" y="274143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499004" y="293841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07242" y="31153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499004" y="331945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07242" y="351655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23717" y="370677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241377" y="274143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87,8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249616" y="2908239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86119" y="3097532"/>
            <a:ext cx="626076" cy="214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91,2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257851" y="33450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266088" y="351186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040569" y="3204585"/>
            <a:ext cx="7048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74292" y="676273"/>
            <a:ext cx="5906530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«Обеспечение медицинских организаций системы здравоохранения квалифицированными кадрами»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96931" y="2983651"/>
            <a:ext cx="810096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1" y="3249648"/>
            <a:ext cx="99132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7" y="3500902"/>
            <a:ext cx="111901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29" y="3752154"/>
            <a:ext cx="129613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2884575" y="2701832"/>
            <a:ext cx="66593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888693" y="2442340"/>
            <a:ext cx="52177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2237783" y="605928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61,4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6684" y="372192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9013523" y="3748035"/>
            <a:ext cx="149795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9009405" y="3505019"/>
            <a:ext cx="131260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9025878" y="6429452"/>
            <a:ext cx="115608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9046474" y="6161723"/>
            <a:ext cx="91307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9052925" y="5861287"/>
            <a:ext cx="741863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рямоугольник 141"/>
          <p:cNvSpPr/>
          <p:nvPr/>
        </p:nvSpPr>
        <p:spPr>
          <a:xfrm>
            <a:off x="9071191" y="5623879"/>
            <a:ext cx="558841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5955957" y="410415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8.Укомплектованность фельдшерских пунктов, фельдшерско-акушерских пунктов, врачебных амбулаторий медицинскими работниками </a:t>
            </a:r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59394" y="1304831"/>
            <a:ext cx="6532606" cy="134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10.</a:t>
            </a:r>
            <a:r>
              <a:rPr lang="ru-RU" sz="1400" dirty="0" smtClean="0"/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Укомплектованность медицинских организаций, оказывающих медицинскую помощь в амбулаторных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амбулаторных условиях), % нарастающим итогом: средними медицинскими работниками 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1160240"/>
            <a:ext cx="5787807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9</a:t>
            </a:r>
            <a:r>
              <a:rPr lang="ru-RU" sz="1400" b="1" dirty="0" smtClean="0">
                <a:solidFill>
                  <a:schemeClr val="tx1"/>
                </a:solidFill>
              </a:rPr>
              <a:t>. </a:t>
            </a:r>
            <a:r>
              <a:rPr lang="ru-RU" sz="1600" b="1" dirty="0" smtClean="0">
                <a:solidFill>
                  <a:schemeClr val="tx2"/>
                </a:solidFill>
              </a:rPr>
              <a:t>Число специалистов, участвующих в системе непрерывного образования медицинских работников, в том числе с использованием дистанционных образовательных технологий, тыс. человек нарастающим итогом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0,21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2,998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B050"/>
                </a:solidFill>
              </a:rPr>
              <a:t>3</a:t>
            </a:r>
            <a:r>
              <a:rPr lang="ru-RU" sz="1400" dirty="0" smtClean="0">
                <a:solidFill>
                  <a:srgbClr val="00B050"/>
                </a:solidFill>
              </a:rPr>
              <a:t>,837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4,564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66614" y="31638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5,291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6,018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33663" y="370200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6,745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 flipH="1">
            <a:off x="9028667" y="3350382"/>
            <a:ext cx="1153300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663592" y="269541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90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7499004" y="303799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499004" y="322674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499004" y="342834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15478" y="359130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15481" y="378840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23717" y="395391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299042" y="301328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91,8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282568" y="319656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93,4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61405" y="3361143"/>
            <a:ext cx="626076" cy="214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96,3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290803" y="354276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299038" y="375076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048807" y="3138683"/>
            <a:ext cx="86131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74292" y="676273"/>
            <a:ext cx="5906530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«Обеспечение медицинских организаций системы здравоохранения квалифицированными кадрами»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96931" y="2983651"/>
            <a:ext cx="76928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896931" y="3249648"/>
            <a:ext cx="10164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7" y="3500902"/>
            <a:ext cx="11399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29" y="3752154"/>
            <a:ext cx="24992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2884575" y="2701832"/>
            <a:ext cx="4571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888693" y="2442340"/>
            <a:ext cx="4571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8278446" y="39196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9030001" y="3780988"/>
            <a:ext cx="149795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9025880" y="3570922"/>
            <a:ext cx="144441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9052926" y="2912142"/>
            <a:ext cx="70891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034119" y="4015767"/>
            <a:ext cx="149795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59394" y="1098885"/>
            <a:ext cx="6532606" cy="1342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</a:t>
            </a:r>
            <a:r>
              <a:rPr lang="ru-RU" sz="1600" b="1" dirty="0" smtClean="0">
                <a:solidFill>
                  <a:schemeClr val="tx2"/>
                </a:solidFill>
              </a:rPr>
              <a:t>. Доля граждан, являющихся пользователями ЕПГУ, которым доступны электронные медицинские документы в Личном кабинете пациента «Мое здоровье» по факту оказания медицинской помощи за период 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1160240"/>
            <a:ext cx="5787807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1.Доля медицинских организаций государственной и муниципальной систем здравоохранения, использующих медицинские информационные системы для организации и оказания медицинской помощи гражданам, обеспечивающих информационное взаимодействие с ЕГИСЗ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00507" y="228352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20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7908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50101" y="30043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50102" y="3181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33626" y="338536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17150" y="357421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74796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77438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25426" y="297414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17188" y="317167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25425" y="341920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25425" y="36189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17188" y="380909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 flipH="1">
            <a:off x="8756817" y="2963203"/>
            <a:ext cx="238902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696543" y="234118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7449578" y="262610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449577" y="283956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449577" y="3024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441336" y="322884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457816" y="339298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474290" y="357497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060145" y="260962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180171" y="2784671"/>
            <a:ext cx="518985" cy="172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138985" y="2973965"/>
            <a:ext cx="626076" cy="214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084857" y="3213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076617" y="338829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74292" y="618608"/>
            <a:ext cx="6203092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«Создание единого цифрового контура в здравоохранении на основе единой государственной информационной системы здравоохранения (ЕГИСЗ)»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913406" y="3173121"/>
            <a:ext cx="1444409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905169" y="3422642"/>
            <a:ext cx="146912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7" y="3640945"/>
            <a:ext cx="147324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29" y="3842770"/>
            <a:ext cx="150207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 flipH="1">
            <a:off x="2922056" y="2940729"/>
            <a:ext cx="107329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938120" y="2705950"/>
            <a:ext cx="57119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8097214" y="35736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749914" y="3451474"/>
            <a:ext cx="65769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8745795" y="3224932"/>
            <a:ext cx="51353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8737557" y="3661539"/>
            <a:ext cx="118080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329513" y="419322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2. Доля записей на прием к врачу, совершенных гражданами дистанционно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78766" y="470956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926998" y="501095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18760" y="519970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26999" y="536835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943473" y="5580747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943474" y="576136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951712" y="5951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652896" y="501919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657014" y="519631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644657" y="53917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632302" y="560820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644660" y="576883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665254" y="592123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242023" y="5568598"/>
            <a:ext cx="50117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242023" y="5294365"/>
            <a:ext cx="402324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2237904" y="5770425"/>
            <a:ext cx="61238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2250260" y="6013442"/>
            <a:ext cx="69888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6096000" y="394763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4.Доля случаев оказания медицинской помощи, по которым предоставлены электронные медицинские документы в подсистеме ЕГИСЗ за период 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848943" y="471780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7033567" y="503567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742989" y="499448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041804" y="5232654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730632" y="517983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041805" y="540954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751226" y="53734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041801" y="559722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7755345" y="5534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050043" y="576136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7759464" y="575236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7058280" y="595158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7763583" y="5945952"/>
            <a:ext cx="721390" cy="150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 flipH="1">
            <a:off x="8579703" y="5331581"/>
            <a:ext cx="416016" cy="21660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8568683" y="5568599"/>
            <a:ext cx="616507" cy="19788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8564564" y="5762188"/>
            <a:ext cx="1189036" cy="20200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8576918" y="5964013"/>
            <a:ext cx="150207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8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0" y="461987"/>
            <a:ext cx="4447947" cy="526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59317" y="27020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0" y="946056"/>
            <a:ext cx="5960802" cy="1401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5.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Доля медицинских организаций государственной и муниципальной систем здравоохранения, подключенных к централизованным подсистемам государственных информационных систем в сфере здравоохранения субъектов Российской Федерации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00507" y="228352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65,6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7908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50101" y="30043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50102" y="3181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33626" y="338536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17150" y="357421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74796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77438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25426" y="297414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17188" y="317167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25425" y="341920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25425" y="36189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17188" y="380909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199068" y="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74292" y="618608"/>
            <a:ext cx="6203092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«Создание единого цифрового контура в здравоохранении на основе единой государственной информационной системы здравоохранения (ЕГИСЗ)»</a:t>
            </a:r>
          </a:p>
          <a:p>
            <a:pPr algn="ctr"/>
            <a:endParaRPr lang="ru-RU" sz="1600" b="1" dirty="0" smtClean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913407" y="3173121"/>
            <a:ext cx="1040756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2905169" y="3422642"/>
            <a:ext cx="146912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909287" y="3640945"/>
            <a:ext cx="147324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896929" y="3842770"/>
            <a:ext cx="150207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 flipH="1">
            <a:off x="2922056" y="2940729"/>
            <a:ext cx="91677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938120" y="2705950"/>
            <a:ext cx="38172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238897" y="402847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6. Число граждан, воспользовавшихся услугами (сервисами) в Личном кабинете пациента «Мое здоровье» на Едином портале государственных услуг и функций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78766" y="480018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3,303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09377" y="524161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25852" y="543859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42329" y="559077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50564" y="578669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58804" y="597554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067042" y="614929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586994" y="518395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599349" y="536106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595230" y="55565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6,47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615826" y="576472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21,58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603471" y="594183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64,74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615827" y="612718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123,01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242023" y="5733355"/>
            <a:ext cx="36113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2233786" y="5525024"/>
            <a:ext cx="138712" cy="21263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2246142" y="5959895"/>
            <a:ext cx="143617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2258498" y="6186435"/>
            <a:ext cx="186042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2246143" y="5309105"/>
            <a:ext cx="6868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233786" y="5140411"/>
            <a:ext cx="81046" cy="1431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0" name="Picture 3"/>
          <p:cNvPicPr>
            <a:picLocks noChangeAspect="1" noChangeArrowheads="1"/>
          </p:cNvPicPr>
          <p:nvPr/>
        </p:nvPicPr>
        <p:blipFill>
          <a:blip r:embed="rId2" cstate="print">
            <a:lum bright="-2000" contrast="4000"/>
          </a:blip>
          <a:srcRect/>
          <a:stretch>
            <a:fillRect/>
          </a:stretch>
        </p:blipFill>
        <p:spPr bwMode="auto">
          <a:xfrm>
            <a:off x="10321918" y="0"/>
            <a:ext cx="1732151" cy="107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38432</TotalTime>
  <Words>3118</Words>
  <Application>Microsoft Office PowerPoint</Application>
  <PresentationFormat>Произвольный</PresentationFormat>
  <Paragraphs>993</Paragraphs>
  <Slides>24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Слайд 1</vt:lpstr>
      <vt:lpstr> Национальный проект «Здравоохранение» </vt:lpstr>
      <vt:lpstr>Слайд 3</vt:lpstr>
      <vt:lpstr>Слайд 4</vt:lpstr>
      <vt:lpstr>Слайд 5</vt:lpstr>
      <vt:lpstr>Национальный проект «Здравоохранение» содержит в себе следующие  основные задачи и цели в 2021 году</vt:lpstr>
      <vt:lpstr>Национальный проект «Здравоохранение» содержит в себе следующие  основные задачи и цели в 2021 году</vt:lpstr>
      <vt:lpstr>Строительство  инфекционного отделения на 60 коек на территории ГБУЗ «Республиканская детская клиническая больница». </vt:lpstr>
      <vt:lpstr>Национальный проект «Здравоохранение» содержит в себе следующие  основные задачи и цели в 2021 году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apsk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Фатима</cp:lastModifiedBy>
  <cp:revision>1150</cp:revision>
  <cp:lastPrinted>2019-02-28T14:28:25Z</cp:lastPrinted>
  <dcterms:created xsi:type="dcterms:W3CDTF">2018-10-05T11:19:22Z</dcterms:created>
  <dcterms:modified xsi:type="dcterms:W3CDTF">2021-12-22T14:41:38Z</dcterms:modified>
</cp:coreProperties>
</file>