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10"/>
  </p:notesMasterIdLst>
  <p:handoutMasterIdLst>
    <p:handoutMasterId r:id="rId11"/>
  </p:handoutMasterIdLst>
  <p:sldIdLst>
    <p:sldId id="509" r:id="rId2"/>
    <p:sldId id="511" r:id="rId3"/>
    <p:sldId id="519" r:id="rId4"/>
    <p:sldId id="518" r:id="rId5"/>
    <p:sldId id="513" r:id="rId6"/>
    <p:sldId id="516" r:id="rId7"/>
    <p:sldId id="517" r:id="rId8"/>
    <p:sldId id="515" r:id="rId9"/>
  </p:sldIdLst>
  <p:sldSz cx="12192000" cy="6858000"/>
  <p:notesSz cx="9942513" cy="67611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956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E0EBF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DCAF9ED-07DC-4A11-8D7F-57B35C25682E}" styleName="Средний стиль 1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211" autoAdjust="0"/>
    <p:restoredTop sz="89474" autoAdjust="0"/>
  </p:normalViewPr>
  <p:slideViewPr>
    <p:cSldViewPr snapToGrid="0">
      <p:cViewPr varScale="1">
        <p:scale>
          <a:sx n="72" d="100"/>
          <a:sy n="72" d="100"/>
        </p:scale>
        <p:origin x="-608" y="-64"/>
      </p:cViewPr>
      <p:guideLst>
        <p:guide orient="horz" pos="1956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24728013040870173"/>
          <c:y val="1.9079806765511828E-3"/>
          <c:w val="0.45038021420007623"/>
          <c:h val="0.94059743336266366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cat>
            <c:numRef>
              <c:f>Лист1!$A$2:$A$5</c:f>
              <c:numCache>
                <c:formatCode>General</c:formatCode>
                <c:ptCount val="4"/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 formatCode="#,##0">
                  <c:v>15983350</c:v>
                </c:pt>
              </c:numCache>
            </c:numRef>
          </c:val>
        </c:ser>
        <c:firstSliceAng val="0"/>
        <c:holeSize val="79"/>
      </c:doughnutChart>
      <c:spPr>
        <a:scene3d>
          <a:camera prst="orthographicFront"/>
          <a:lightRig rig="threePt" dir="t"/>
        </a:scene3d>
        <a:sp3d>
          <a:bevelT w="6350"/>
        </a:sp3d>
      </c:spPr>
    </c:plotArea>
    <c:plotVisOnly val="1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0.373</cdr:x>
      <cdr:y>0.3208</cdr:y>
    </cdr:from>
    <cdr:to>
      <cdr:x>0.57592</cdr:x>
      <cdr:y>0.58863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1947072" y="831504"/>
          <a:ext cx="1059254" cy="694234"/>
        </a:xfrm>
        <a:prstGeom xmlns:a="http://schemas.openxmlformats.org/drawingml/2006/main" prst="rect">
          <a:avLst/>
        </a:prstGeom>
        <a:solidFill xmlns:a="http://schemas.openxmlformats.org/drawingml/2006/main">
          <a:sysClr val="window" lastClr="FFFFFF"/>
        </a:solidFill>
        <a:ln xmlns:a="http://schemas.openxmlformats.org/drawingml/2006/main" w="12700" cap="flat" cmpd="sng" algn="ctr">
          <a:solidFill>
            <a:sysClr val="window" lastClr="FFFFFF"/>
          </a:solidFill>
          <a:prstDash val="solid"/>
          <a:miter lim="800000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200" b="1" dirty="0" smtClean="0">
              <a:solidFill>
                <a:srgbClr val="4E5B6F"/>
              </a:solidFill>
            </a:rPr>
            <a:t>15 983 350 тыс. </a:t>
          </a:r>
          <a:r>
            <a:rPr lang="ru-RU" sz="1200" b="1" dirty="0" err="1" smtClean="0">
              <a:solidFill>
                <a:srgbClr val="4E5B6F"/>
              </a:solidFill>
            </a:rPr>
            <a:t>руб</a:t>
          </a:r>
          <a:endParaRPr lang="ru-RU" sz="1200" b="1" dirty="0">
            <a:solidFill>
              <a:srgbClr val="4E5B6F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9506" cy="338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30686" y="1"/>
            <a:ext cx="4309506" cy="338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928621-73B2-4D64-84D4-F86B710D94BE}" type="datetimeFigureOut">
              <a:rPr lang="ru-RU" smtClean="0"/>
              <a:pPr/>
              <a:t>12.01.2022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6422673"/>
            <a:ext cx="4309506" cy="3384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30686" y="6422673"/>
            <a:ext cx="4309506" cy="3384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14B7E5-172E-4039-8519-73B188F07C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667217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08422" cy="3392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31791" y="0"/>
            <a:ext cx="4308422" cy="3392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BA3ABE-FC76-4E74-B193-4093FB2A4DC6}" type="datetimeFigureOut">
              <a:rPr lang="ru-RU" smtClean="0"/>
              <a:pPr/>
              <a:t>12.01.2022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41638" y="844550"/>
            <a:ext cx="4059237" cy="2282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4253" y="3253811"/>
            <a:ext cx="7954010" cy="266220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6421933"/>
            <a:ext cx="4308422" cy="3392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31791" y="6421933"/>
            <a:ext cx="4308422" cy="3392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0A97B5-B729-4269-9A0C-F1767720E0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458354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0A97B5-B729-4269-9A0C-F1767720E0D2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920423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EBAFE-E642-4ECD-B7B1-349FB1D2F3BC}" type="datetime1">
              <a:rPr lang="ru-RU" smtClean="0"/>
              <a:pPr/>
              <a:t>12.01.2022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308675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54383-5DF6-4E3C-ABE8-C9D5F3410A8C}" type="datetime1">
              <a:rPr lang="ru-RU" smtClean="0"/>
              <a:pPr/>
              <a:t>12.01.2022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89328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87FA0-F5BA-47E3-8E66-128791BA2532}" type="datetime1">
              <a:rPr lang="ru-RU" smtClean="0"/>
              <a:pPr/>
              <a:t>12.01.2022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53016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50EC6-08AA-4CCC-933A-EF82FF78EDA3}" type="datetime1">
              <a:rPr lang="ru-RU" smtClean="0"/>
              <a:pPr/>
              <a:t>12.01.2022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55778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5ADDB-F0AD-48A5-9EB6-55F2FE88C106}" type="datetime1">
              <a:rPr lang="ru-RU" smtClean="0"/>
              <a:pPr/>
              <a:t>12.01.2022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186135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2826D-7D2C-4433-AA72-4E84A7E90BF6}" type="datetime1">
              <a:rPr lang="ru-RU" smtClean="0"/>
              <a:pPr/>
              <a:t>12.01.2022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311052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5510E-09C0-4DAF-AB11-706D9438DF7B}" type="datetime1">
              <a:rPr lang="ru-RU" smtClean="0"/>
              <a:pPr/>
              <a:t>12.01.2022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33087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9FD8A-A73A-46A1-BD09-C927EB719C7F}" type="datetime1">
              <a:rPr lang="ru-RU" smtClean="0"/>
              <a:pPr/>
              <a:t>12.01.2022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21198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24B1E-167A-4E7F-8EF7-E4169871D42B}" type="datetime1">
              <a:rPr lang="ru-RU" smtClean="0"/>
              <a:pPr/>
              <a:t>12.01.2022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54093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B808E-FF20-49F8-93C2-2F10D87ADA88}" type="datetime1">
              <a:rPr lang="ru-RU" smtClean="0"/>
              <a:pPr/>
              <a:t>12.01.2022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45667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B3D90-4709-4563-ABD6-1C5F2C3CB78C}" type="datetime1">
              <a:rPr lang="ru-RU" smtClean="0"/>
              <a:pPr/>
              <a:t>12.01.2022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40424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7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F4DD43-EDA9-4076-8A30-F828633BA8CB}" type="datetime1">
              <a:rPr lang="ru-RU" smtClean="0"/>
              <a:pPr/>
              <a:t>12.01.2022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597F0-D829-4988-AFC5-AAD61E712B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27061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/>
          <p:nvPr/>
        </p:nvCxnSpPr>
        <p:spPr>
          <a:xfrm>
            <a:off x="3105110" y="0"/>
            <a:ext cx="0" cy="6858000"/>
          </a:xfrm>
          <a:prstGeom prst="lin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Овал 7"/>
          <p:cNvSpPr/>
          <p:nvPr/>
        </p:nvSpPr>
        <p:spPr>
          <a:xfrm>
            <a:off x="2097576" y="765727"/>
            <a:ext cx="2015067" cy="2015067"/>
          </a:xfrm>
          <a:prstGeom prst="ellipse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TextBox 29"/>
          <p:cNvSpPr txBox="1"/>
          <p:nvPr/>
        </p:nvSpPr>
        <p:spPr>
          <a:xfrm>
            <a:off x="2377122" y="3429000"/>
            <a:ext cx="7965866" cy="1432572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НАЦИОНАЛЬНЫЙ </a:t>
            </a:r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 </a:t>
            </a:r>
          </a:p>
          <a:p>
            <a:r>
              <a:rPr lang="ru-RU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ЦИФРОВАЯ ЭКОНОМИКА</a:t>
            </a:r>
            <a:endParaRPr lang="ru-RU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309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" name="object 103"/>
          <p:cNvSpPr/>
          <p:nvPr/>
        </p:nvSpPr>
        <p:spPr>
          <a:xfrm>
            <a:off x="2501605" y="1129795"/>
            <a:ext cx="1207008" cy="13167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26" name="Picture 2" descr="\\192.168.88.16\proekt\2021\Презентации для сайта\Презентации\Цифровая_экономика_logo_цвет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18684" y="0"/>
            <a:ext cx="3473316" cy="287508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525312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07577" y="1113309"/>
            <a:ext cx="11949953" cy="8724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Прямоугольник 89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131" name="Прямоугольник 130"/>
          <p:cNvSpPr/>
          <p:nvPr/>
        </p:nvSpPr>
        <p:spPr>
          <a:xfrm>
            <a:off x="4232367" y="267024"/>
            <a:ext cx="5040942" cy="4477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Национальный </a:t>
            </a:r>
            <a:r>
              <a:rPr lang="ru-RU" sz="1600" b="1" dirty="0">
                <a:solidFill>
                  <a:schemeClr val="tx2"/>
                </a:solidFill>
              </a:rPr>
              <a:t>проект </a:t>
            </a:r>
            <a:r>
              <a:rPr lang="ru-RU" sz="1600" b="1" dirty="0" smtClean="0">
                <a:solidFill>
                  <a:schemeClr val="tx2"/>
                </a:solidFill>
              </a:rPr>
              <a:t>«Цифровая экономика»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88" name="object 136"/>
          <p:cNvSpPr/>
          <p:nvPr/>
        </p:nvSpPr>
        <p:spPr>
          <a:xfrm>
            <a:off x="10213931" y="84258"/>
            <a:ext cx="1820366" cy="9564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45" name="Диаграмма 44"/>
          <p:cNvGraphicFramePr/>
          <p:nvPr/>
        </p:nvGraphicFramePr>
        <p:xfrm>
          <a:off x="7762831" y="3822358"/>
          <a:ext cx="4429169" cy="259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8" name="Рисунок 47" descr="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50076" y="1499287"/>
            <a:ext cx="1610048" cy="1763386"/>
          </a:xfrm>
          <a:prstGeom prst="rect">
            <a:avLst/>
          </a:prstGeom>
        </p:spPr>
      </p:pic>
      <p:pic>
        <p:nvPicPr>
          <p:cNvPr id="49" name="Рисунок 48" descr="66666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451655" y="2957384"/>
            <a:ext cx="1752527" cy="1795848"/>
          </a:xfrm>
          <a:prstGeom prst="rect">
            <a:avLst/>
          </a:prstGeom>
        </p:spPr>
      </p:pic>
      <p:sp>
        <p:nvSpPr>
          <p:cNvPr id="50" name="Прямоугольник 49"/>
          <p:cNvSpPr/>
          <p:nvPr/>
        </p:nvSpPr>
        <p:spPr>
          <a:xfrm>
            <a:off x="3170336" y="2166553"/>
            <a:ext cx="2966854" cy="8320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i="1" dirty="0" smtClean="0">
                <a:solidFill>
                  <a:schemeClr val="tx2"/>
                </a:solidFill>
              </a:rPr>
              <a:t>Куратор</a:t>
            </a:r>
          </a:p>
          <a:p>
            <a:pPr algn="ctr"/>
            <a:r>
              <a:rPr lang="ru-RU" sz="1400" i="1" dirty="0" smtClean="0">
                <a:solidFill>
                  <a:schemeClr val="tx2"/>
                </a:solidFill>
              </a:rPr>
              <a:t>Первый заместитель Председателя Правительства РИ</a:t>
            </a:r>
          </a:p>
          <a:p>
            <a:pPr algn="ctr"/>
            <a:r>
              <a:rPr lang="ru-RU" sz="1400" i="1" dirty="0" err="1" smtClean="0">
                <a:solidFill>
                  <a:schemeClr val="tx2"/>
                </a:solidFill>
              </a:rPr>
              <a:t>Евлоев</a:t>
            </a:r>
            <a:r>
              <a:rPr lang="ru-RU" sz="1400" i="1" dirty="0" smtClean="0">
                <a:solidFill>
                  <a:schemeClr val="tx2"/>
                </a:solidFill>
              </a:rPr>
              <a:t> М. М. 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5593492" y="3476368"/>
            <a:ext cx="2380735" cy="11121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i="1" dirty="0" smtClean="0">
                <a:solidFill>
                  <a:schemeClr val="tx2"/>
                </a:solidFill>
              </a:rPr>
              <a:t>РУКОВОДИТЕЛЬ</a:t>
            </a:r>
          </a:p>
          <a:p>
            <a:pPr algn="ctr"/>
            <a:r>
              <a:rPr lang="ru-RU" sz="1400" i="1" dirty="0" smtClean="0">
                <a:solidFill>
                  <a:schemeClr val="tx2"/>
                </a:solidFill>
              </a:rPr>
              <a:t>Министр</a:t>
            </a:r>
            <a:endParaRPr lang="en-US" sz="1400" i="1" dirty="0" smtClean="0">
              <a:solidFill>
                <a:schemeClr val="tx2"/>
              </a:solidFill>
            </a:endParaRPr>
          </a:p>
          <a:p>
            <a:pPr algn="ctr"/>
            <a:r>
              <a:rPr lang="ru-RU" sz="1400" i="1" dirty="0" smtClean="0">
                <a:solidFill>
                  <a:schemeClr val="tx2"/>
                </a:solidFill>
              </a:rPr>
              <a:t>Промышленности и цифрового развития РИ Плиев М. Р.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7652952" y="3034782"/>
            <a:ext cx="44072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solidFill>
                  <a:schemeClr val="tx2"/>
                </a:solidFill>
              </a:rPr>
              <a:t>Финансовое обеспечение на 2021 год</a:t>
            </a:r>
            <a:endParaRPr lang="ru-RU" i="1" dirty="0" smtClean="0">
              <a:solidFill>
                <a:schemeClr val="tx2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808119" y="1284396"/>
            <a:ext cx="5040942" cy="4477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Ответственные исполнители Национального проекта «Цифровая экономика»</a:t>
            </a:r>
            <a:endParaRPr lang="ru-RU" sz="1600" b="1" dirty="0">
              <a:solidFill>
                <a:schemeClr val="tx2"/>
              </a:solidFill>
            </a:endParaRPr>
          </a:p>
        </p:txBody>
      </p:sp>
      <p:pic>
        <p:nvPicPr>
          <p:cNvPr id="2050" name="Picture 2" descr="\\192.168.88.16\proekt\2021\Презентации для сайта\Презентации\Цифровая_экономика_logo_цвет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145585" y="1193922"/>
            <a:ext cx="1754804" cy="14525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921590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023" y="109752"/>
            <a:ext cx="11525459" cy="649759"/>
          </a:xfrm>
        </p:spPr>
        <p:txBody>
          <a:bodyPr>
            <a:noAutofit/>
          </a:bodyPr>
          <a:lstStyle/>
          <a:p>
            <a:pPr lvl="0"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проект «Цифровая экономика»</a:t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59121" y="2105035"/>
            <a:ext cx="5805059" cy="446687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Информационная инфраструктура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Цифровое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         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Информационная безопасность</a:t>
            </a:r>
            <a:endParaRPr lang="ru-RU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Обеспечение 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подготовки высококвалифицированных кадров для цифровой 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экономики</a:t>
            </a:r>
            <a:endParaRPr lang="ru-RU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Нормативное 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регулирование цифровой 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среды</a:t>
            </a:r>
          </a:p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Цифровые технологии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01451" y="1146620"/>
            <a:ext cx="5805058" cy="817154"/>
          </a:xfrm>
          <a:prstGeom prst="roundRect">
            <a:avLst/>
          </a:prstGeom>
          <a:solidFill>
            <a:schemeClr val="bg1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Федеральные проекты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296098" y="1146621"/>
            <a:ext cx="5438669" cy="817154"/>
          </a:xfrm>
          <a:prstGeom prst="roundRect">
            <a:avLst/>
          </a:prstGeom>
          <a:solidFill>
            <a:schemeClr val="bg1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Региональные проекты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296099" y="2095510"/>
            <a:ext cx="5438668" cy="446687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lvl="0" indent="-457200" algn="ctr">
              <a:buAutoNum type="arabicPeriod"/>
            </a:pP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Информационная инфраструктура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Цифровое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3. Кадры для цифровой экономики</a:t>
            </a:r>
          </a:p>
          <a:p>
            <a:pPr lvl="0" algn="ctr"/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bject 103"/>
          <p:cNvSpPr/>
          <p:nvPr/>
        </p:nvSpPr>
        <p:spPr>
          <a:xfrm>
            <a:off x="1810877" y="172995"/>
            <a:ext cx="718139" cy="5671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12"/>
          <p:cNvSpPr/>
          <p:nvPr/>
        </p:nvSpPr>
        <p:spPr>
          <a:xfrm>
            <a:off x="0" y="899125"/>
            <a:ext cx="11949953" cy="8724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36"/>
          <p:cNvSpPr/>
          <p:nvPr/>
        </p:nvSpPr>
        <p:spPr>
          <a:xfrm>
            <a:off x="10544433" y="84257"/>
            <a:ext cx="1489864" cy="66538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2868491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07577" y="1113309"/>
            <a:ext cx="11949953" cy="8724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7577" y="709122"/>
            <a:ext cx="4193836" cy="226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90" name="Прямоугольник 89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179290" y="1900155"/>
            <a:ext cx="5808555" cy="10854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b="1" dirty="0" smtClean="0">
                <a:solidFill>
                  <a:schemeClr val="tx2"/>
                </a:solidFill>
              </a:rPr>
              <a:t>1.</a:t>
            </a:r>
            <a:r>
              <a:rPr lang="ru-RU" sz="1400" b="1" dirty="0" smtClean="0">
                <a:solidFill>
                  <a:schemeClr val="tx2"/>
                </a:solidFill>
              </a:rPr>
              <a:t> Доля социально значимых объектов, имеющих широкополосный доступ к информационно-телекоммуникационной сети «Интернет» в соответствии с утвержденными требованиями </a:t>
            </a:r>
            <a:endParaRPr lang="ru-RU" sz="1300" b="1" dirty="0" smtClean="0">
              <a:solidFill>
                <a:schemeClr val="tx2"/>
              </a:solidFill>
            </a:endParaRPr>
          </a:p>
        </p:txBody>
      </p:sp>
      <p:sp>
        <p:nvSpPr>
          <p:cNvPr id="92" name="Прямоугольник 91"/>
          <p:cNvSpPr/>
          <p:nvPr/>
        </p:nvSpPr>
        <p:spPr>
          <a:xfrm>
            <a:off x="465295" y="3041416"/>
            <a:ext cx="2814916" cy="2190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- 65     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1671049" y="3289334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1671049" y="3511027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1671049" y="373734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1671049" y="3974450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1671049" y="4220968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1671048" y="4418520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2374775" y="3289334"/>
            <a:ext cx="865097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2"/>
                </a:solidFill>
              </a:rPr>
              <a:t>48</a:t>
            </a:r>
            <a:endParaRPr lang="ru-RU" sz="1200" dirty="0">
              <a:solidFill>
                <a:schemeClr val="tx2"/>
              </a:solidFill>
            </a:endParaRPr>
          </a:p>
        </p:txBody>
      </p:sp>
      <p:sp>
        <p:nvSpPr>
          <p:cNvPr id="100" name="Прямоугольник 99"/>
          <p:cNvSpPr/>
          <p:nvPr/>
        </p:nvSpPr>
        <p:spPr>
          <a:xfrm>
            <a:off x="2374775" y="3522042"/>
            <a:ext cx="865097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00B050"/>
                </a:solidFill>
              </a:rPr>
              <a:t>24</a:t>
            </a:r>
            <a:endParaRPr lang="ru-RU" sz="1200" dirty="0">
              <a:solidFill>
                <a:srgbClr val="00B050"/>
              </a:solidFill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2374775" y="3736048"/>
            <a:ext cx="865097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00B050"/>
                </a:solidFill>
              </a:rPr>
              <a:t>18</a:t>
            </a:r>
            <a:endParaRPr lang="ru-RU" sz="1200" dirty="0">
              <a:solidFill>
                <a:srgbClr val="00B050"/>
              </a:solidFill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2374776" y="4000050"/>
            <a:ext cx="865096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103" name="Прямоугольник 102"/>
          <p:cNvSpPr/>
          <p:nvPr/>
        </p:nvSpPr>
        <p:spPr>
          <a:xfrm>
            <a:off x="2374775" y="4232758"/>
            <a:ext cx="865095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104" name="Прямоугольник 103"/>
          <p:cNvSpPr/>
          <p:nvPr/>
        </p:nvSpPr>
        <p:spPr>
          <a:xfrm>
            <a:off x="2374775" y="4427047"/>
            <a:ext cx="865095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105" name="Прямоугольник 104"/>
          <p:cNvSpPr/>
          <p:nvPr/>
        </p:nvSpPr>
        <p:spPr>
          <a:xfrm>
            <a:off x="3360898" y="3520851"/>
            <a:ext cx="474789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Прямоугольник 105"/>
          <p:cNvSpPr/>
          <p:nvPr/>
        </p:nvSpPr>
        <p:spPr>
          <a:xfrm>
            <a:off x="3360898" y="3736048"/>
            <a:ext cx="321290" cy="20382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1" name="Прямоугольник 130"/>
          <p:cNvSpPr/>
          <p:nvPr/>
        </p:nvSpPr>
        <p:spPr>
          <a:xfrm>
            <a:off x="4232367" y="267024"/>
            <a:ext cx="5040942" cy="4477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Национальный </a:t>
            </a:r>
            <a:r>
              <a:rPr lang="ru-RU" sz="1600" b="1" dirty="0">
                <a:solidFill>
                  <a:schemeClr val="tx2"/>
                </a:solidFill>
              </a:rPr>
              <a:t>проект </a:t>
            </a:r>
            <a:r>
              <a:rPr lang="ru-RU" sz="1600" b="1" dirty="0" smtClean="0">
                <a:solidFill>
                  <a:schemeClr val="tx2"/>
                </a:solidFill>
              </a:rPr>
              <a:t>«Цифровая экономика»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3360895" y="3289581"/>
            <a:ext cx="891651" cy="19503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5" name="Прямоугольник 134"/>
          <p:cNvSpPr/>
          <p:nvPr/>
        </p:nvSpPr>
        <p:spPr>
          <a:xfrm>
            <a:off x="5987845" y="1408670"/>
            <a:ext cx="5990466" cy="17001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2. Доля государственных и муниципальных образовательных</a:t>
            </a:r>
            <a:br>
              <a:rPr lang="ru-RU" sz="1400" b="1" dirty="0" smtClean="0">
                <a:solidFill>
                  <a:schemeClr val="tx2"/>
                </a:solidFill>
              </a:rPr>
            </a:br>
            <a:r>
              <a:rPr lang="ru-RU" sz="1400" b="1" dirty="0" smtClean="0">
                <a:solidFill>
                  <a:schemeClr val="tx2"/>
                </a:solidFill>
              </a:rPr>
              <a:t>организаций, реализующих программы начального общего,</a:t>
            </a:r>
            <a:br>
              <a:rPr lang="ru-RU" sz="1400" b="1" dirty="0" smtClean="0">
                <a:solidFill>
                  <a:schemeClr val="tx2"/>
                </a:solidFill>
              </a:rPr>
            </a:br>
            <a:r>
              <a:rPr lang="ru-RU" sz="1400" b="1" dirty="0" smtClean="0">
                <a:solidFill>
                  <a:schemeClr val="tx2"/>
                </a:solidFill>
              </a:rPr>
              <a:t>основного общего, среднего общего и среднего</a:t>
            </a:r>
            <a:br>
              <a:rPr lang="ru-RU" sz="1400" b="1" dirty="0" smtClean="0">
                <a:solidFill>
                  <a:schemeClr val="tx2"/>
                </a:solidFill>
              </a:rPr>
            </a:br>
            <a:r>
              <a:rPr lang="ru-RU" sz="1400" b="1" dirty="0" smtClean="0">
                <a:solidFill>
                  <a:schemeClr val="tx2"/>
                </a:solidFill>
              </a:rPr>
              <a:t>профессионального образования, в учебных классах</a:t>
            </a:r>
            <a:br>
              <a:rPr lang="ru-RU" sz="1400" b="1" dirty="0" smtClean="0">
                <a:solidFill>
                  <a:schemeClr val="tx2"/>
                </a:solidFill>
              </a:rPr>
            </a:br>
            <a:r>
              <a:rPr lang="ru-RU" sz="1400" b="1" dirty="0" smtClean="0">
                <a:solidFill>
                  <a:schemeClr val="tx2"/>
                </a:solidFill>
              </a:rPr>
              <a:t>которых обеспечена возможность беспроводного</a:t>
            </a:r>
            <a:br>
              <a:rPr lang="ru-RU" sz="1400" b="1" dirty="0" smtClean="0">
                <a:solidFill>
                  <a:schemeClr val="tx2"/>
                </a:solidFill>
              </a:rPr>
            </a:br>
            <a:r>
              <a:rPr lang="ru-RU" sz="1400" b="1" dirty="0" smtClean="0">
                <a:solidFill>
                  <a:schemeClr val="tx2"/>
                </a:solidFill>
              </a:rPr>
              <a:t>широкополосного доступа к</a:t>
            </a:r>
            <a:br>
              <a:rPr lang="ru-RU" sz="1400" b="1" dirty="0" smtClean="0">
                <a:solidFill>
                  <a:schemeClr val="tx2"/>
                </a:solidFill>
              </a:rPr>
            </a:br>
            <a:r>
              <a:rPr lang="ru-RU" sz="1400" b="1" dirty="0" smtClean="0">
                <a:solidFill>
                  <a:schemeClr val="tx2"/>
                </a:solidFill>
              </a:rPr>
              <a:t>информационно-телекоммуникационной «Интернет» по</a:t>
            </a:r>
            <a:br>
              <a:rPr lang="ru-RU" sz="1400" b="1" dirty="0" smtClean="0">
                <a:solidFill>
                  <a:schemeClr val="tx2"/>
                </a:solidFill>
              </a:rPr>
            </a:br>
            <a:r>
              <a:rPr lang="ru-RU" sz="1400" b="1" dirty="0" smtClean="0">
                <a:solidFill>
                  <a:schemeClr val="tx2"/>
                </a:solidFill>
              </a:rPr>
              <a:t>технологии </a:t>
            </a:r>
            <a:r>
              <a:rPr lang="ru-RU" sz="1400" b="1" dirty="0" err="1" smtClean="0">
                <a:solidFill>
                  <a:schemeClr val="tx2"/>
                </a:solidFill>
              </a:rPr>
              <a:t>WiFi</a:t>
            </a:r>
            <a:r>
              <a:rPr lang="ru-RU" sz="1400" b="1" dirty="0" smtClean="0">
                <a:solidFill>
                  <a:schemeClr val="tx2"/>
                </a:solidFill>
              </a:rPr>
              <a:t> 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136" name="Прямоугольник 135"/>
          <p:cNvSpPr/>
          <p:nvPr/>
        </p:nvSpPr>
        <p:spPr>
          <a:xfrm>
            <a:off x="8283724" y="3435443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7" name="Прямоугольник 136"/>
          <p:cNvSpPr/>
          <p:nvPr/>
        </p:nvSpPr>
        <p:spPr>
          <a:xfrm>
            <a:off x="8283724" y="3657136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8" name="Прямоугольник 137"/>
          <p:cNvSpPr/>
          <p:nvPr/>
        </p:nvSpPr>
        <p:spPr>
          <a:xfrm>
            <a:off x="8283724" y="3883451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9" name="Прямоугольник 138"/>
          <p:cNvSpPr/>
          <p:nvPr/>
        </p:nvSpPr>
        <p:spPr>
          <a:xfrm>
            <a:off x="8283724" y="4120559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0" name="Прямоугольник 139"/>
          <p:cNvSpPr/>
          <p:nvPr/>
        </p:nvSpPr>
        <p:spPr>
          <a:xfrm>
            <a:off x="8283724" y="4367077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1" name="Прямоугольник 140"/>
          <p:cNvSpPr/>
          <p:nvPr/>
        </p:nvSpPr>
        <p:spPr>
          <a:xfrm>
            <a:off x="8283724" y="4614970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2" name="Прямоугольник 141"/>
          <p:cNvSpPr/>
          <p:nvPr/>
        </p:nvSpPr>
        <p:spPr>
          <a:xfrm>
            <a:off x="9108476" y="3435443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60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3" name="Прямоугольник 142"/>
          <p:cNvSpPr/>
          <p:nvPr/>
        </p:nvSpPr>
        <p:spPr>
          <a:xfrm>
            <a:off x="9108476" y="3668151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4" name="Прямоугольник 143"/>
          <p:cNvSpPr/>
          <p:nvPr/>
        </p:nvSpPr>
        <p:spPr>
          <a:xfrm>
            <a:off x="9108476" y="3882157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5" name="Прямоугольник 144"/>
          <p:cNvSpPr/>
          <p:nvPr/>
        </p:nvSpPr>
        <p:spPr>
          <a:xfrm>
            <a:off x="9108475" y="4146159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146" name="Прямоугольник 145"/>
          <p:cNvSpPr/>
          <p:nvPr/>
        </p:nvSpPr>
        <p:spPr>
          <a:xfrm>
            <a:off x="9108474" y="4378867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147" name="Прямоугольник 146"/>
          <p:cNvSpPr/>
          <p:nvPr/>
        </p:nvSpPr>
        <p:spPr>
          <a:xfrm>
            <a:off x="9108474" y="4618434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148" name="Прямоугольник 147"/>
          <p:cNvSpPr/>
          <p:nvPr/>
        </p:nvSpPr>
        <p:spPr>
          <a:xfrm>
            <a:off x="9973571" y="3649765"/>
            <a:ext cx="891652" cy="2183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9" name="Прямоугольник 148"/>
          <p:cNvSpPr/>
          <p:nvPr/>
        </p:nvSpPr>
        <p:spPr>
          <a:xfrm>
            <a:off x="9973571" y="3882156"/>
            <a:ext cx="961958" cy="22512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3" name="Прямоугольник 152"/>
          <p:cNvSpPr/>
          <p:nvPr/>
        </p:nvSpPr>
        <p:spPr>
          <a:xfrm>
            <a:off x="9966507" y="3416509"/>
            <a:ext cx="777692" cy="195037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4" name="Прямоугольник 153"/>
          <p:cNvSpPr/>
          <p:nvPr/>
        </p:nvSpPr>
        <p:spPr>
          <a:xfrm>
            <a:off x="7269422" y="3086363"/>
            <a:ext cx="2814916" cy="2958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- 50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110" name="Прямоугольник 109"/>
          <p:cNvSpPr/>
          <p:nvPr/>
        </p:nvSpPr>
        <p:spPr>
          <a:xfrm>
            <a:off x="4252546" y="589086"/>
            <a:ext cx="5831792" cy="4477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Региональный проект «Информационная инфраструктура»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88" name="object 136"/>
          <p:cNvSpPr/>
          <p:nvPr/>
        </p:nvSpPr>
        <p:spPr>
          <a:xfrm>
            <a:off x="10213931" y="84258"/>
            <a:ext cx="1820366" cy="9564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Прямоугольник 43"/>
          <p:cNvSpPr/>
          <p:nvPr/>
        </p:nvSpPr>
        <p:spPr>
          <a:xfrm>
            <a:off x="331690" y="4935798"/>
            <a:ext cx="5808555" cy="10854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b="1" dirty="0" smtClean="0">
                <a:solidFill>
                  <a:schemeClr val="tx2"/>
                </a:solidFill>
              </a:rPr>
              <a:t>Финансовое обеспечение составляет на 2021 год 15 983 350 </a:t>
            </a:r>
            <a:r>
              <a:rPr lang="ru-RU" sz="1300" b="1" dirty="0" err="1" smtClean="0">
                <a:solidFill>
                  <a:schemeClr val="tx2"/>
                </a:solidFill>
              </a:rPr>
              <a:t>руб</a:t>
            </a:r>
            <a:endParaRPr lang="ru-RU" sz="1300" b="1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21590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07577" y="1113309"/>
            <a:ext cx="11949953" cy="8724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7577" y="709122"/>
            <a:ext cx="4193836" cy="226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90" name="Прямоугольник 89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179291" y="1178817"/>
            <a:ext cx="5196160" cy="8577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1. Доля органов государственной власти, использующих</a:t>
            </a:r>
            <a:br>
              <a:rPr lang="ru-RU" sz="1400" b="1" dirty="0" smtClean="0">
                <a:solidFill>
                  <a:schemeClr val="tx2"/>
                </a:solidFill>
              </a:rPr>
            </a:br>
            <a:r>
              <a:rPr lang="ru-RU" sz="1400" b="1" dirty="0" smtClean="0">
                <a:solidFill>
                  <a:schemeClr val="tx2"/>
                </a:solidFill>
              </a:rPr>
              <a:t>государственные облачные сервисы и инфраструктуру </a:t>
            </a:r>
          </a:p>
        </p:txBody>
      </p:sp>
      <p:sp>
        <p:nvSpPr>
          <p:cNvPr id="92" name="Прямоугольник 91"/>
          <p:cNvSpPr/>
          <p:nvPr/>
        </p:nvSpPr>
        <p:spPr>
          <a:xfrm>
            <a:off x="367555" y="2053307"/>
            <a:ext cx="2814916" cy="2190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Базовое значение - 0      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1573309" y="2301225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1573309" y="2522918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1573309" y="274923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1573309" y="2986341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1573309" y="3232859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1573308" y="3430411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2277035" y="2301225"/>
            <a:ext cx="865097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00" name="Прямоугольник 99"/>
          <p:cNvSpPr/>
          <p:nvPr/>
        </p:nvSpPr>
        <p:spPr>
          <a:xfrm>
            <a:off x="2277035" y="2533933"/>
            <a:ext cx="865097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2277035" y="2747939"/>
            <a:ext cx="865097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2277036" y="3011941"/>
            <a:ext cx="865096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103" name="Прямоугольник 102"/>
          <p:cNvSpPr/>
          <p:nvPr/>
        </p:nvSpPr>
        <p:spPr>
          <a:xfrm>
            <a:off x="2277035" y="3244649"/>
            <a:ext cx="865095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104" name="Прямоугольник 103"/>
          <p:cNvSpPr/>
          <p:nvPr/>
        </p:nvSpPr>
        <p:spPr>
          <a:xfrm>
            <a:off x="2277035" y="3438938"/>
            <a:ext cx="865095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5" name="Прямоугольник 104"/>
          <p:cNvSpPr/>
          <p:nvPr/>
        </p:nvSpPr>
        <p:spPr>
          <a:xfrm>
            <a:off x="3263158" y="2532742"/>
            <a:ext cx="824750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106" name="Прямоугольник 105"/>
          <p:cNvSpPr/>
          <p:nvPr/>
        </p:nvSpPr>
        <p:spPr>
          <a:xfrm>
            <a:off x="3263158" y="2747939"/>
            <a:ext cx="1038255" cy="20382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131" name="Прямоугольник 130"/>
          <p:cNvSpPr/>
          <p:nvPr/>
        </p:nvSpPr>
        <p:spPr>
          <a:xfrm>
            <a:off x="4232367" y="137717"/>
            <a:ext cx="4417111" cy="4477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Национальный </a:t>
            </a:r>
            <a:r>
              <a:rPr lang="ru-RU" sz="1600" b="1" dirty="0">
                <a:solidFill>
                  <a:schemeClr val="tx2"/>
                </a:solidFill>
              </a:rPr>
              <a:t>проект </a:t>
            </a:r>
            <a:r>
              <a:rPr lang="ru-RU" sz="1600" b="1" dirty="0" smtClean="0">
                <a:solidFill>
                  <a:schemeClr val="tx2"/>
                </a:solidFill>
              </a:rPr>
              <a:t>«Цифровая экономика»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135" name="Прямоугольник 134"/>
          <p:cNvSpPr/>
          <p:nvPr/>
        </p:nvSpPr>
        <p:spPr>
          <a:xfrm>
            <a:off x="5447165" y="1200553"/>
            <a:ext cx="6531147" cy="10526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2"/>
                </a:solidFill>
              </a:rPr>
              <a:t>2</a:t>
            </a:r>
            <a:r>
              <a:rPr lang="ru-RU" sz="1400" b="1" dirty="0" smtClean="0">
                <a:solidFill>
                  <a:schemeClr val="tx2"/>
                </a:solidFill>
              </a:rPr>
              <a:t>. Количество реализованных на базе единой платформы</a:t>
            </a:r>
            <a:br>
              <a:rPr lang="ru-RU" sz="1400" b="1" dirty="0" smtClean="0">
                <a:solidFill>
                  <a:schemeClr val="tx2"/>
                </a:solidFill>
              </a:rPr>
            </a:br>
            <a:r>
              <a:rPr lang="ru-RU" sz="1400" b="1" dirty="0" smtClean="0">
                <a:solidFill>
                  <a:schemeClr val="tx2"/>
                </a:solidFill>
              </a:rPr>
              <a:t>сервисов обеспечения функций органов государственной</a:t>
            </a:r>
            <a:br>
              <a:rPr lang="ru-RU" sz="1400" b="1" dirty="0" smtClean="0">
                <a:solidFill>
                  <a:schemeClr val="tx2"/>
                </a:solidFill>
              </a:rPr>
            </a:br>
            <a:r>
              <a:rPr lang="ru-RU" sz="1400" b="1" dirty="0" smtClean="0">
                <a:solidFill>
                  <a:schemeClr val="tx2"/>
                </a:solidFill>
              </a:rPr>
              <a:t>власти и органов местного самоуправления, в том числе</a:t>
            </a:r>
            <a:br>
              <a:rPr lang="ru-RU" sz="1400" b="1" dirty="0" smtClean="0">
                <a:solidFill>
                  <a:schemeClr val="tx2"/>
                </a:solidFill>
              </a:rPr>
            </a:br>
            <a:r>
              <a:rPr lang="ru-RU" sz="1400" b="1" dirty="0" smtClean="0">
                <a:solidFill>
                  <a:schemeClr val="tx2"/>
                </a:solidFill>
              </a:rPr>
              <a:t>типовых функций 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136" name="Прямоугольник 135"/>
          <p:cNvSpPr/>
          <p:nvPr/>
        </p:nvSpPr>
        <p:spPr>
          <a:xfrm>
            <a:off x="8283725" y="2587178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7" name="Прямоугольник 136"/>
          <p:cNvSpPr/>
          <p:nvPr/>
        </p:nvSpPr>
        <p:spPr>
          <a:xfrm>
            <a:off x="8283725" y="2808871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8" name="Прямоугольник 137"/>
          <p:cNvSpPr/>
          <p:nvPr/>
        </p:nvSpPr>
        <p:spPr>
          <a:xfrm>
            <a:off x="8283725" y="303518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9" name="Прямоугольник 138"/>
          <p:cNvSpPr/>
          <p:nvPr/>
        </p:nvSpPr>
        <p:spPr>
          <a:xfrm>
            <a:off x="8283725" y="3272294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0" name="Прямоугольник 139"/>
          <p:cNvSpPr/>
          <p:nvPr/>
        </p:nvSpPr>
        <p:spPr>
          <a:xfrm>
            <a:off x="8283725" y="3518812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1" name="Прямоугольник 140"/>
          <p:cNvSpPr/>
          <p:nvPr/>
        </p:nvSpPr>
        <p:spPr>
          <a:xfrm>
            <a:off x="8283725" y="3766705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2" name="Прямоугольник 141"/>
          <p:cNvSpPr/>
          <p:nvPr/>
        </p:nvSpPr>
        <p:spPr>
          <a:xfrm>
            <a:off x="9108477" y="2587178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3" name="Прямоугольник 142"/>
          <p:cNvSpPr/>
          <p:nvPr/>
        </p:nvSpPr>
        <p:spPr>
          <a:xfrm>
            <a:off x="9108477" y="2819886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4" name="Прямоугольник 143"/>
          <p:cNvSpPr/>
          <p:nvPr/>
        </p:nvSpPr>
        <p:spPr>
          <a:xfrm>
            <a:off x="9108477" y="303389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5" name="Прямоугольник 144"/>
          <p:cNvSpPr/>
          <p:nvPr/>
        </p:nvSpPr>
        <p:spPr>
          <a:xfrm>
            <a:off x="9108476" y="3297894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6" name="Прямоугольник 145"/>
          <p:cNvSpPr/>
          <p:nvPr/>
        </p:nvSpPr>
        <p:spPr>
          <a:xfrm>
            <a:off x="9108475" y="353060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7" name="Прямоугольник 146"/>
          <p:cNvSpPr/>
          <p:nvPr/>
        </p:nvSpPr>
        <p:spPr>
          <a:xfrm>
            <a:off x="9108475" y="3770169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80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8" name="Прямоугольник 147"/>
          <p:cNvSpPr/>
          <p:nvPr/>
        </p:nvSpPr>
        <p:spPr>
          <a:xfrm>
            <a:off x="9948860" y="3485240"/>
            <a:ext cx="1073368" cy="2183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9" name="Прямоугольник 148"/>
          <p:cNvSpPr/>
          <p:nvPr/>
        </p:nvSpPr>
        <p:spPr>
          <a:xfrm>
            <a:off x="9924144" y="3725868"/>
            <a:ext cx="1378816" cy="22512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4" name="Прямоугольник 153"/>
          <p:cNvSpPr/>
          <p:nvPr/>
        </p:nvSpPr>
        <p:spPr>
          <a:xfrm>
            <a:off x="7269423" y="2316046"/>
            <a:ext cx="2814916" cy="2178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– 0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110" name="Прямоугольник 109"/>
          <p:cNvSpPr/>
          <p:nvPr/>
        </p:nvSpPr>
        <p:spPr>
          <a:xfrm>
            <a:off x="4252546" y="589086"/>
            <a:ext cx="5994890" cy="4477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Региональный проект «Цифровое государственное управление»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3263158" y="2320997"/>
            <a:ext cx="650474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77" name="Прямоугольник 76"/>
          <p:cNvSpPr/>
          <p:nvPr/>
        </p:nvSpPr>
        <p:spPr>
          <a:xfrm>
            <a:off x="9981808" y="2995684"/>
            <a:ext cx="406105" cy="2183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8" name="Прямоугольник 77"/>
          <p:cNvSpPr/>
          <p:nvPr/>
        </p:nvSpPr>
        <p:spPr>
          <a:xfrm>
            <a:off x="179291" y="3832274"/>
            <a:ext cx="5196160" cy="8577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2"/>
                </a:solidFill>
              </a:rPr>
              <a:t>3</a:t>
            </a:r>
            <a:r>
              <a:rPr lang="ru-RU" sz="1400" b="1" dirty="0" smtClean="0">
                <a:solidFill>
                  <a:schemeClr val="tx2"/>
                </a:solidFill>
              </a:rPr>
              <a:t>. </a:t>
            </a:r>
            <a:r>
              <a:rPr lang="ru-RU" sz="1400" dirty="0" smtClean="0">
                <a:solidFill>
                  <a:schemeClr val="tx2"/>
                </a:solidFill>
              </a:rPr>
              <a:t>Кол</a:t>
            </a:r>
            <a:r>
              <a:rPr lang="ru-RU" sz="1400" b="1" dirty="0" smtClean="0">
                <a:solidFill>
                  <a:schemeClr val="tx2"/>
                </a:solidFill>
              </a:rPr>
              <a:t>ичество государственных услуг, предоставляемых</a:t>
            </a:r>
            <a:br>
              <a:rPr lang="ru-RU" sz="1400" b="1" dirty="0" smtClean="0">
                <a:solidFill>
                  <a:schemeClr val="tx2"/>
                </a:solidFill>
              </a:rPr>
            </a:br>
            <a:r>
              <a:rPr lang="ru-RU" sz="1400" b="1" dirty="0" smtClean="0">
                <a:solidFill>
                  <a:schemeClr val="tx2"/>
                </a:solidFill>
              </a:rPr>
              <a:t>органами государственной власти в реестровой модели</a:t>
            </a:r>
            <a:br>
              <a:rPr lang="ru-RU" sz="1400" b="1" dirty="0" smtClean="0">
                <a:solidFill>
                  <a:schemeClr val="tx2"/>
                </a:solidFill>
              </a:rPr>
            </a:br>
            <a:r>
              <a:rPr lang="ru-RU" sz="1400" b="1" dirty="0" smtClean="0">
                <a:solidFill>
                  <a:schemeClr val="tx2"/>
                </a:solidFill>
              </a:rPr>
              <a:t>и/или в </a:t>
            </a:r>
            <a:r>
              <a:rPr lang="ru-RU" sz="1400" b="1" dirty="0" err="1" smtClean="0">
                <a:solidFill>
                  <a:schemeClr val="tx2"/>
                </a:solidFill>
              </a:rPr>
              <a:t>проактивном</a:t>
            </a:r>
            <a:r>
              <a:rPr lang="ru-RU" sz="1400" b="1" dirty="0" smtClean="0">
                <a:solidFill>
                  <a:schemeClr val="tx2"/>
                </a:solidFill>
              </a:rPr>
              <a:t> режиме с предоставлением результата</a:t>
            </a:r>
            <a:br>
              <a:rPr lang="ru-RU" sz="1400" b="1" dirty="0" smtClean="0">
                <a:solidFill>
                  <a:schemeClr val="tx2"/>
                </a:solidFill>
              </a:rPr>
            </a:br>
            <a:r>
              <a:rPr lang="ru-RU" sz="1400" b="1" dirty="0" smtClean="0">
                <a:solidFill>
                  <a:schemeClr val="tx2"/>
                </a:solidFill>
              </a:rPr>
              <a:t>в электронном виде на ЕПГУ </a:t>
            </a:r>
          </a:p>
        </p:txBody>
      </p:sp>
      <p:sp>
        <p:nvSpPr>
          <p:cNvPr id="79" name="Прямоугольник 78"/>
          <p:cNvSpPr/>
          <p:nvPr/>
        </p:nvSpPr>
        <p:spPr>
          <a:xfrm>
            <a:off x="367555" y="4706764"/>
            <a:ext cx="2814916" cy="2190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Базовое значение - </a:t>
            </a:r>
            <a:r>
              <a:rPr lang="ru-RU" sz="1400" dirty="0">
                <a:solidFill>
                  <a:schemeClr val="tx2"/>
                </a:solidFill>
              </a:rPr>
              <a:t>0</a:t>
            </a:r>
            <a:r>
              <a:rPr lang="ru-RU" sz="1400" dirty="0" smtClean="0">
                <a:solidFill>
                  <a:schemeClr val="tx2"/>
                </a:solidFill>
              </a:rPr>
              <a:t>      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1573309" y="4954682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1573309" y="5176375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82" name="Прямоугольник 81"/>
          <p:cNvSpPr/>
          <p:nvPr/>
        </p:nvSpPr>
        <p:spPr>
          <a:xfrm>
            <a:off x="1573309" y="540269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83" name="Прямоугольник 82"/>
          <p:cNvSpPr/>
          <p:nvPr/>
        </p:nvSpPr>
        <p:spPr>
          <a:xfrm>
            <a:off x="1573309" y="5639798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84" name="Прямоугольник 83"/>
          <p:cNvSpPr/>
          <p:nvPr/>
        </p:nvSpPr>
        <p:spPr>
          <a:xfrm>
            <a:off x="1573309" y="5886316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85" name="Прямоугольник 84"/>
          <p:cNvSpPr/>
          <p:nvPr/>
        </p:nvSpPr>
        <p:spPr>
          <a:xfrm>
            <a:off x="1573308" y="6083868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86" name="Прямоугольник 85"/>
          <p:cNvSpPr/>
          <p:nvPr/>
        </p:nvSpPr>
        <p:spPr>
          <a:xfrm>
            <a:off x="2277035" y="4954682"/>
            <a:ext cx="865097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2244083" y="5195628"/>
            <a:ext cx="865097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7" name="Прямоугольник 106"/>
          <p:cNvSpPr/>
          <p:nvPr/>
        </p:nvSpPr>
        <p:spPr>
          <a:xfrm>
            <a:off x="2277035" y="5401396"/>
            <a:ext cx="865097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8" name="Прямоугольник 107"/>
          <p:cNvSpPr/>
          <p:nvPr/>
        </p:nvSpPr>
        <p:spPr>
          <a:xfrm>
            <a:off x="2277036" y="5665398"/>
            <a:ext cx="865096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9" name="Прямоугольник 108"/>
          <p:cNvSpPr/>
          <p:nvPr/>
        </p:nvSpPr>
        <p:spPr>
          <a:xfrm>
            <a:off x="2277035" y="5898106"/>
            <a:ext cx="865095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4" name="Прямоугольник 123"/>
          <p:cNvSpPr/>
          <p:nvPr/>
        </p:nvSpPr>
        <p:spPr>
          <a:xfrm>
            <a:off x="2277035" y="6092395"/>
            <a:ext cx="865095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5" name="Прямоугольник 124"/>
          <p:cNvSpPr/>
          <p:nvPr/>
        </p:nvSpPr>
        <p:spPr>
          <a:xfrm>
            <a:off x="3230206" y="5861702"/>
            <a:ext cx="753030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126" name="Прямоугольник 125"/>
          <p:cNvSpPr/>
          <p:nvPr/>
        </p:nvSpPr>
        <p:spPr>
          <a:xfrm>
            <a:off x="3238445" y="6060423"/>
            <a:ext cx="1188769" cy="20382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129" name="Прямоугольник 128"/>
          <p:cNvSpPr/>
          <p:nvPr/>
        </p:nvSpPr>
        <p:spPr>
          <a:xfrm>
            <a:off x="3221969" y="5641719"/>
            <a:ext cx="371351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130" name="Прямоугольник 129"/>
          <p:cNvSpPr/>
          <p:nvPr/>
        </p:nvSpPr>
        <p:spPr>
          <a:xfrm>
            <a:off x="5773272" y="4039717"/>
            <a:ext cx="6205040" cy="8577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4. Доля расходов на закупки и/или аренду отечественного</a:t>
            </a:r>
            <a:br>
              <a:rPr lang="ru-RU" sz="1400" b="1" dirty="0" smtClean="0">
                <a:solidFill>
                  <a:schemeClr val="tx2"/>
                </a:solidFill>
              </a:rPr>
            </a:br>
            <a:r>
              <a:rPr lang="ru-RU" sz="1400" b="1" dirty="0" smtClean="0">
                <a:solidFill>
                  <a:schemeClr val="tx2"/>
                </a:solidFill>
              </a:rPr>
              <a:t>программного обеспечения и платформ от общих расходов</a:t>
            </a:r>
            <a:br>
              <a:rPr lang="ru-RU" sz="1400" b="1" dirty="0" smtClean="0">
                <a:solidFill>
                  <a:schemeClr val="tx2"/>
                </a:solidFill>
              </a:rPr>
            </a:br>
            <a:r>
              <a:rPr lang="ru-RU" sz="1400" b="1" dirty="0" smtClean="0">
                <a:solidFill>
                  <a:schemeClr val="tx2"/>
                </a:solidFill>
              </a:rPr>
              <a:t>на закупку или аренду программного обеспечения. </a:t>
            </a:r>
          </a:p>
        </p:txBody>
      </p:sp>
      <p:sp>
        <p:nvSpPr>
          <p:cNvPr id="132" name="Прямоугольник 131"/>
          <p:cNvSpPr/>
          <p:nvPr/>
        </p:nvSpPr>
        <p:spPr>
          <a:xfrm>
            <a:off x="6509493" y="4914207"/>
            <a:ext cx="2814916" cy="2190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Базовое значение - 0      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3" name="Прямоугольник 132"/>
          <p:cNvSpPr/>
          <p:nvPr/>
        </p:nvSpPr>
        <p:spPr>
          <a:xfrm>
            <a:off x="7715247" y="5162125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50" name="Прямоугольник 149"/>
          <p:cNvSpPr/>
          <p:nvPr/>
        </p:nvSpPr>
        <p:spPr>
          <a:xfrm>
            <a:off x="7715247" y="5383818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51" name="Прямоугольник 150"/>
          <p:cNvSpPr/>
          <p:nvPr/>
        </p:nvSpPr>
        <p:spPr>
          <a:xfrm>
            <a:off x="7715247" y="561013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52" name="Прямоугольник 151"/>
          <p:cNvSpPr/>
          <p:nvPr/>
        </p:nvSpPr>
        <p:spPr>
          <a:xfrm>
            <a:off x="7715247" y="5847241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55" name="Прямоугольник 154"/>
          <p:cNvSpPr/>
          <p:nvPr/>
        </p:nvSpPr>
        <p:spPr>
          <a:xfrm>
            <a:off x="7715247" y="6093759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56" name="Прямоугольник 155"/>
          <p:cNvSpPr/>
          <p:nvPr/>
        </p:nvSpPr>
        <p:spPr>
          <a:xfrm>
            <a:off x="7715246" y="6291311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57" name="Прямоугольник 156"/>
          <p:cNvSpPr/>
          <p:nvPr/>
        </p:nvSpPr>
        <p:spPr>
          <a:xfrm>
            <a:off x="8418973" y="5162125"/>
            <a:ext cx="865097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58" name="Прямоугольник 157"/>
          <p:cNvSpPr/>
          <p:nvPr/>
        </p:nvSpPr>
        <p:spPr>
          <a:xfrm>
            <a:off x="8418973" y="5394833"/>
            <a:ext cx="865097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59" name="Прямоугольник 158"/>
          <p:cNvSpPr/>
          <p:nvPr/>
        </p:nvSpPr>
        <p:spPr>
          <a:xfrm>
            <a:off x="8418973" y="5608839"/>
            <a:ext cx="865097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60" name="Прямоугольник 159"/>
          <p:cNvSpPr/>
          <p:nvPr/>
        </p:nvSpPr>
        <p:spPr>
          <a:xfrm>
            <a:off x="8418974" y="5872841"/>
            <a:ext cx="865096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61" name="Прямоугольник 160"/>
          <p:cNvSpPr/>
          <p:nvPr/>
        </p:nvSpPr>
        <p:spPr>
          <a:xfrm>
            <a:off x="8418973" y="6105549"/>
            <a:ext cx="865095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62" name="Прямоугольник 161"/>
          <p:cNvSpPr/>
          <p:nvPr/>
        </p:nvSpPr>
        <p:spPr>
          <a:xfrm>
            <a:off x="8418973" y="6299838"/>
            <a:ext cx="865095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80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63" name="Прямоугольник 162"/>
          <p:cNvSpPr/>
          <p:nvPr/>
        </p:nvSpPr>
        <p:spPr>
          <a:xfrm>
            <a:off x="9380383" y="5904388"/>
            <a:ext cx="917376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164" name="Прямоугольник 163"/>
          <p:cNvSpPr/>
          <p:nvPr/>
        </p:nvSpPr>
        <p:spPr>
          <a:xfrm>
            <a:off x="9405096" y="5617076"/>
            <a:ext cx="679243" cy="20382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165" name="Прямоугольник 164"/>
          <p:cNvSpPr/>
          <p:nvPr/>
        </p:nvSpPr>
        <p:spPr>
          <a:xfrm>
            <a:off x="9380382" y="6129248"/>
            <a:ext cx="1039559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166" name="object 136"/>
          <p:cNvSpPr/>
          <p:nvPr/>
        </p:nvSpPr>
        <p:spPr>
          <a:xfrm>
            <a:off x="10237164" y="100390"/>
            <a:ext cx="1820366" cy="9564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Прямоугольник 86"/>
          <p:cNvSpPr/>
          <p:nvPr/>
        </p:nvSpPr>
        <p:spPr>
          <a:xfrm>
            <a:off x="3234326" y="5398702"/>
            <a:ext cx="258517" cy="19479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91" name="Прямоугольник 90"/>
          <p:cNvSpPr/>
          <p:nvPr/>
        </p:nvSpPr>
        <p:spPr>
          <a:xfrm>
            <a:off x="9368026" y="6331075"/>
            <a:ext cx="1201120" cy="19329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111" name="Прямоугольник 110"/>
          <p:cNvSpPr/>
          <p:nvPr/>
        </p:nvSpPr>
        <p:spPr>
          <a:xfrm>
            <a:off x="9961216" y="3233986"/>
            <a:ext cx="739736" cy="24238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51600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07577" y="1113309"/>
            <a:ext cx="11949953" cy="8724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7577" y="709122"/>
            <a:ext cx="4193836" cy="226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90" name="Прямоугольник 89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179290" y="1178817"/>
            <a:ext cx="6188559" cy="8476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2"/>
                </a:solidFill>
              </a:rPr>
              <a:t>5. Доля обращений за получением массовых социально значимых государственных и муниципальных услуг в электронном виде с использованием ЕПГУ, без необходимости личного посещения органов государственной власти, органов местного самоуправления и МФЦ, от общего количества таких услуг </a:t>
            </a:r>
          </a:p>
        </p:txBody>
      </p:sp>
      <p:sp>
        <p:nvSpPr>
          <p:cNvPr id="92" name="Прямоугольник 91"/>
          <p:cNvSpPr/>
          <p:nvPr/>
        </p:nvSpPr>
        <p:spPr>
          <a:xfrm>
            <a:off x="367555" y="2053307"/>
            <a:ext cx="2814916" cy="2190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Базовое значение - 0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1573309" y="2301225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1573309" y="2522918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1573309" y="274923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1573309" y="2986341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1573309" y="3232859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1573308" y="3430411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2277035" y="2301225"/>
            <a:ext cx="865097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00" name="Прямоугольник 99"/>
          <p:cNvSpPr/>
          <p:nvPr/>
        </p:nvSpPr>
        <p:spPr>
          <a:xfrm>
            <a:off x="2277035" y="2533933"/>
            <a:ext cx="865097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2277035" y="2747939"/>
            <a:ext cx="865097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2277036" y="3011941"/>
            <a:ext cx="865096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2277035" y="3244649"/>
            <a:ext cx="865095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4" name="Прямоугольник 103"/>
          <p:cNvSpPr/>
          <p:nvPr/>
        </p:nvSpPr>
        <p:spPr>
          <a:xfrm>
            <a:off x="2277035" y="3438938"/>
            <a:ext cx="865095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5" name="Прямоугольник 104"/>
          <p:cNvSpPr/>
          <p:nvPr/>
        </p:nvSpPr>
        <p:spPr>
          <a:xfrm>
            <a:off x="3296109" y="3241196"/>
            <a:ext cx="824750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106" name="Прямоугольник 105"/>
          <p:cNvSpPr/>
          <p:nvPr/>
        </p:nvSpPr>
        <p:spPr>
          <a:xfrm>
            <a:off x="3271396" y="3448155"/>
            <a:ext cx="1038255" cy="20382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131" name="Прямоугольник 130"/>
          <p:cNvSpPr/>
          <p:nvPr/>
        </p:nvSpPr>
        <p:spPr>
          <a:xfrm>
            <a:off x="4232367" y="137717"/>
            <a:ext cx="4417111" cy="4477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Национальный </a:t>
            </a:r>
            <a:r>
              <a:rPr lang="ru-RU" sz="1600" b="1" dirty="0">
                <a:solidFill>
                  <a:schemeClr val="tx2"/>
                </a:solidFill>
              </a:rPr>
              <a:t>проект </a:t>
            </a:r>
            <a:r>
              <a:rPr lang="ru-RU" sz="1600" b="1" dirty="0" smtClean="0">
                <a:solidFill>
                  <a:schemeClr val="tx2"/>
                </a:solidFill>
              </a:rPr>
              <a:t>«Цифровая экономика»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135" name="Прямоугольник 134"/>
          <p:cNvSpPr/>
          <p:nvPr/>
        </p:nvSpPr>
        <p:spPr>
          <a:xfrm>
            <a:off x="6376086" y="1200553"/>
            <a:ext cx="5602226" cy="10526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6. </a:t>
            </a:r>
            <a:r>
              <a:rPr lang="ru-RU" sz="1400" dirty="0" smtClean="0">
                <a:solidFill>
                  <a:schemeClr val="tx2"/>
                </a:solidFill>
              </a:rPr>
              <a:t>Доля массовых социально значимых государственных и муниципальных услуг в электронном виде, предоставляемых с использованием ЕПГУ, от общего количества таких услуг, предоставляемых в электронном виде 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136" name="Прямоугольник 135"/>
          <p:cNvSpPr/>
          <p:nvPr/>
        </p:nvSpPr>
        <p:spPr>
          <a:xfrm>
            <a:off x="8283725" y="2587178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7" name="Прямоугольник 136"/>
          <p:cNvSpPr/>
          <p:nvPr/>
        </p:nvSpPr>
        <p:spPr>
          <a:xfrm>
            <a:off x="8283725" y="2808871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8" name="Прямоугольник 137"/>
          <p:cNvSpPr/>
          <p:nvPr/>
        </p:nvSpPr>
        <p:spPr>
          <a:xfrm>
            <a:off x="8283725" y="3035186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9" name="Прямоугольник 138"/>
          <p:cNvSpPr/>
          <p:nvPr/>
        </p:nvSpPr>
        <p:spPr>
          <a:xfrm>
            <a:off x="8283725" y="3272294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0" name="Прямоугольник 139"/>
          <p:cNvSpPr/>
          <p:nvPr/>
        </p:nvSpPr>
        <p:spPr>
          <a:xfrm>
            <a:off x="8283725" y="3518812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1" name="Прямоугольник 140"/>
          <p:cNvSpPr/>
          <p:nvPr/>
        </p:nvSpPr>
        <p:spPr>
          <a:xfrm>
            <a:off x="8283725" y="3766705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42" name="Прямоугольник 141"/>
          <p:cNvSpPr/>
          <p:nvPr/>
        </p:nvSpPr>
        <p:spPr>
          <a:xfrm>
            <a:off x="9108477" y="2587178"/>
            <a:ext cx="744071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</a:rPr>
              <a:t>0</a:t>
            </a:r>
          </a:p>
        </p:txBody>
      </p:sp>
      <p:sp>
        <p:nvSpPr>
          <p:cNvPr id="143" name="Прямоугольник 142"/>
          <p:cNvSpPr/>
          <p:nvPr/>
        </p:nvSpPr>
        <p:spPr>
          <a:xfrm>
            <a:off x="9108477" y="2819886"/>
            <a:ext cx="744071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4" name="Прямоугольник 143"/>
          <p:cNvSpPr/>
          <p:nvPr/>
        </p:nvSpPr>
        <p:spPr>
          <a:xfrm>
            <a:off x="9108477" y="303389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5" name="Прямоугольник 144"/>
          <p:cNvSpPr/>
          <p:nvPr/>
        </p:nvSpPr>
        <p:spPr>
          <a:xfrm>
            <a:off x="9108476" y="3297894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6" name="Прямоугольник 145"/>
          <p:cNvSpPr/>
          <p:nvPr/>
        </p:nvSpPr>
        <p:spPr>
          <a:xfrm>
            <a:off x="9108475" y="353060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75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7" name="Прямоугольник 146"/>
          <p:cNvSpPr/>
          <p:nvPr/>
        </p:nvSpPr>
        <p:spPr>
          <a:xfrm>
            <a:off x="9108475" y="3770169"/>
            <a:ext cx="744071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48" name="Прямоугольник 147"/>
          <p:cNvSpPr/>
          <p:nvPr/>
        </p:nvSpPr>
        <p:spPr>
          <a:xfrm>
            <a:off x="9948858" y="3501716"/>
            <a:ext cx="1007466" cy="2183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9" name="Прямоугольник 148"/>
          <p:cNvSpPr/>
          <p:nvPr/>
        </p:nvSpPr>
        <p:spPr>
          <a:xfrm>
            <a:off x="9957096" y="3742345"/>
            <a:ext cx="1378816" cy="22512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4" name="Прямоугольник 153"/>
          <p:cNvSpPr/>
          <p:nvPr/>
        </p:nvSpPr>
        <p:spPr>
          <a:xfrm>
            <a:off x="7269423" y="2316046"/>
            <a:ext cx="2814916" cy="2178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– 4,95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110" name="Прямоугольник 109"/>
          <p:cNvSpPr/>
          <p:nvPr/>
        </p:nvSpPr>
        <p:spPr>
          <a:xfrm>
            <a:off x="4252546" y="589086"/>
            <a:ext cx="5994890" cy="4477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Региональный проект «Цифровое государственное управление»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3287872" y="3004737"/>
            <a:ext cx="650474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77" name="Прямоугольник 76"/>
          <p:cNvSpPr/>
          <p:nvPr/>
        </p:nvSpPr>
        <p:spPr>
          <a:xfrm>
            <a:off x="9948857" y="3251057"/>
            <a:ext cx="570861" cy="2183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8" name="Прямоугольник 77"/>
          <p:cNvSpPr/>
          <p:nvPr/>
        </p:nvSpPr>
        <p:spPr>
          <a:xfrm>
            <a:off x="179291" y="3832274"/>
            <a:ext cx="5196160" cy="8577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2"/>
                </a:solidFill>
              </a:rPr>
              <a:t>7. Уровень удовлетворенности качеством предоставления массовых социально значимых государственных и муниципальных услуг в электронном виде с использованием Единого портала государственных и муниципальных услуг (ЕПГУ) </a:t>
            </a:r>
          </a:p>
        </p:txBody>
      </p:sp>
      <p:sp>
        <p:nvSpPr>
          <p:cNvPr id="79" name="Прямоугольник 78"/>
          <p:cNvSpPr/>
          <p:nvPr/>
        </p:nvSpPr>
        <p:spPr>
          <a:xfrm>
            <a:off x="367555" y="4706764"/>
            <a:ext cx="2814916" cy="2190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Базовое значение – 3,7      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1573309" y="4954682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1573309" y="5176375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82" name="Прямоугольник 81"/>
          <p:cNvSpPr/>
          <p:nvPr/>
        </p:nvSpPr>
        <p:spPr>
          <a:xfrm>
            <a:off x="1573309" y="5402690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83" name="Прямоугольник 82"/>
          <p:cNvSpPr/>
          <p:nvPr/>
        </p:nvSpPr>
        <p:spPr>
          <a:xfrm>
            <a:off x="1573309" y="5639798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84" name="Прямоугольник 83"/>
          <p:cNvSpPr/>
          <p:nvPr/>
        </p:nvSpPr>
        <p:spPr>
          <a:xfrm>
            <a:off x="1573309" y="5886316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85" name="Прямоугольник 84"/>
          <p:cNvSpPr/>
          <p:nvPr/>
        </p:nvSpPr>
        <p:spPr>
          <a:xfrm>
            <a:off x="1573308" y="6083868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86" name="Прямоугольник 85"/>
          <p:cNvSpPr/>
          <p:nvPr/>
        </p:nvSpPr>
        <p:spPr>
          <a:xfrm>
            <a:off x="2277035" y="4954682"/>
            <a:ext cx="865097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2277035" y="5187390"/>
            <a:ext cx="865097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7" name="Прямоугольник 106"/>
          <p:cNvSpPr/>
          <p:nvPr/>
        </p:nvSpPr>
        <p:spPr>
          <a:xfrm>
            <a:off x="2277035" y="5401396"/>
            <a:ext cx="865097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3,8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8" name="Прямоугольник 107"/>
          <p:cNvSpPr/>
          <p:nvPr/>
        </p:nvSpPr>
        <p:spPr>
          <a:xfrm>
            <a:off x="2277036" y="5665398"/>
            <a:ext cx="865096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3,9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9" name="Прямоугольник 108"/>
          <p:cNvSpPr/>
          <p:nvPr/>
        </p:nvSpPr>
        <p:spPr>
          <a:xfrm>
            <a:off x="2277035" y="5898106"/>
            <a:ext cx="865095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4,0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4" name="Прямоугольник 123"/>
          <p:cNvSpPr/>
          <p:nvPr/>
        </p:nvSpPr>
        <p:spPr>
          <a:xfrm>
            <a:off x="2277035" y="6092395"/>
            <a:ext cx="865095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4,4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5" name="Прямоугольник 124"/>
          <p:cNvSpPr/>
          <p:nvPr/>
        </p:nvSpPr>
        <p:spPr>
          <a:xfrm>
            <a:off x="3296109" y="5878177"/>
            <a:ext cx="753030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126" name="Прямоугольник 125"/>
          <p:cNvSpPr/>
          <p:nvPr/>
        </p:nvSpPr>
        <p:spPr>
          <a:xfrm>
            <a:off x="3238444" y="6109849"/>
            <a:ext cx="1188769" cy="20382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129" name="Прямоугольник 128"/>
          <p:cNvSpPr/>
          <p:nvPr/>
        </p:nvSpPr>
        <p:spPr>
          <a:xfrm>
            <a:off x="3263158" y="5667632"/>
            <a:ext cx="559199" cy="183811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130" name="Прямоугольник 129"/>
          <p:cNvSpPr/>
          <p:nvPr/>
        </p:nvSpPr>
        <p:spPr>
          <a:xfrm>
            <a:off x="5773272" y="4039717"/>
            <a:ext cx="6205040" cy="8577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2"/>
                </a:solidFill>
              </a:rPr>
              <a:t>8. Количество видов сведений, предоставляемых в режиме </a:t>
            </a:r>
            <a:r>
              <a:rPr lang="ru-RU" sz="1200" b="1" dirty="0" err="1" smtClean="0">
                <a:solidFill>
                  <a:schemeClr val="tx2"/>
                </a:solidFill>
              </a:rPr>
              <a:t>онлайн</a:t>
            </a:r>
            <a:r>
              <a:rPr lang="ru-RU" sz="1200" b="1" dirty="0" smtClean="0">
                <a:solidFill>
                  <a:schemeClr val="tx2"/>
                </a:solidFill>
              </a:rPr>
              <a:t> органами государственной власти в рамках межведомственного взаимодействия при предоставлении государственных услуг и исполнения функций, в том числе коммерческих организаций в соответствии с законодательством </a:t>
            </a:r>
          </a:p>
        </p:txBody>
      </p:sp>
      <p:sp>
        <p:nvSpPr>
          <p:cNvPr id="132" name="Прямоугольник 131"/>
          <p:cNvSpPr/>
          <p:nvPr/>
        </p:nvSpPr>
        <p:spPr>
          <a:xfrm>
            <a:off x="6509493" y="4914207"/>
            <a:ext cx="2814916" cy="2190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Базовое значение - 0      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33" name="Прямоугольник 132"/>
          <p:cNvSpPr/>
          <p:nvPr/>
        </p:nvSpPr>
        <p:spPr>
          <a:xfrm>
            <a:off x="7715247" y="5162125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50" name="Прямоугольник 149"/>
          <p:cNvSpPr/>
          <p:nvPr/>
        </p:nvSpPr>
        <p:spPr>
          <a:xfrm>
            <a:off x="7715247" y="5383818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51" name="Прямоугольник 150"/>
          <p:cNvSpPr/>
          <p:nvPr/>
        </p:nvSpPr>
        <p:spPr>
          <a:xfrm>
            <a:off x="7715247" y="561013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52" name="Прямоугольник 151"/>
          <p:cNvSpPr/>
          <p:nvPr/>
        </p:nvSpPr>
        <p:spPr>
          <a:xfrm>
            <a:off x="7715247" y="5847241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55" name="Прямоугольник 154"/>
          <p:cNvSpPr/>
          <p:nvPr/>
        </p:nvSpPr>
        <p:spPr>
          <a:xfrm>
            <a:off x="7715247" y="6093759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56" name="Прямоугольник 155"/>
          <p:cNvSpPr/>
          <p:nvPr/>
        </p:nvSpPr>
        <p:spPr>
          <a:xfrm>
            <a:off x="7715246" y="6291311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57" name="Прямоугольник 156"/>
          <p:cNvSpPr/>
          <p:nvPr/>
        </p:nvSpPr>
        <p:spPr>
          <a:xfrm>
            <a:off x="8418973" y="5162125"/>
            <a:ext cx="865097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58" name="Прямоугольник 157"/>
          <p:cNvSpPr/>
          <p:nvPr/>
        </p:nvSpPr>
        <p:spPr>
          <a:xfrm>
            <a:off x="8418973" y="5394833"/>
            <a:ext cx="865097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59" name="Прямоугольник 158"/>
          <p:cNvSpPr/>
          <p:nvPr/>
        </p:nvSpPr>
        <p:spPr>
          <a:xfrm>
            <a:off x="8418973" y="5608839"/>
            <a:ext cx="865097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60" name="Прямоугольник 159"/>
          <p:cNvSpPr/>
          <p:nvPr/>
        </p:nvSpPr>
        <p:spPr>
          <a:xfrm>
            <a:off x="8418974" y="5872841"/>
            <a:ext cx="865096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1</a:t>
            </a:r>
          </a:p>
        </p:txBody>
      </p:sp>
      <p:sp>
        <p:nvSpPr>
          <p:cNvPr id="161" name="Прямоугольник 160"/>
          <p:cNvSpPr/>
          <p:nvPr/>
        </p:nvSpPr>
        <p:spPr>
          <a:xfrm>
            <a:off x="8418973" y="6105549"/>
            <a:ext cx="865095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2</a:t>
            </a:r>
          </a:p>
        </p:txBody>
      </p:sp>
      <p:sp>
        <p:nvSpPr>
          <p:cNvPr id="162" name="Прямоугольник 161"/>
          <p:cNvSpPr/>
          <p:nvPr/>
        </p:nvSpPr>
        <p:spPr>
          <a:xfrm>
            <a:off x="8418973" y="6299838"/>
            <a:ext cx="865095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00B050"/>
                </a:solidFill>
              </a:rPr>
              <a:t>3</a:t>
            </a:r>
          </a:p>
        </p:txBody>
      </p:sp>
      <p:sp>
        <p:nvSpPr>
          <p:cNvPr id="163" name="Прямоугольник 162"/>
          <p:cNvSpPr/>
          <p:nvPr/>
        </p:nvSpPr>
        <p:spPr>
          <a:xfrm>
            <a:off x="9339194" y="6087763"/>
            <a:ext cx="389692" cy="18287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164" name="Прямоугольник 163"/>
          <p:cNvSpPr/>
          <p:nvPr/>
        </p:nvSpPr>
        <p:spPr>
          <a:xfrm>
            <a:off x="9347431" y="6318422"/>
            <a:ext cx="488547" cy="16974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165" name="Прямоугольник 164"/>
          <p:cNvSpPr/>
          <p:nvPr/>
        </p:nvSpPr>
        <p:spPr>
          <a:xfrm>
            <a:off x="9339195" y="5890054"/>
            <a:ext cx="290838" cy="152356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166" name="object 136"/>
          <p:cNvSpPr/>
          <p:nvPr/>
        </p:nvSpPr>
        <p:spPr>
          <a:xfrm>
            <a:off x="10237164" y="100390"/>
            <a:ext cx="1820366" cy="9564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Прямоугольник 110"/>
          <p:cNvSpPr/>
          <p:nvPr/>
        </p:nvSpPr>
        <p:spPr>
          <a:xfrm>
            <a:off x="3267277" y="5382226"/>
            <a:ext cx="371351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112" name="Прямоугольник 111"/>
          <p:cNvSpPr/>
          <p:nvPr/>
        </p:nvSpPr>
        <p:spPr>
          <a:xfrm>
            <a:off x="9944739" y="3016279"/>
            <a:ext cx="294894" cy="2183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3" name="Прямоугольник 112"/>
          <p:cNvSpPr/>
          <p:nvPr/>
        </p:nvSpPr>
        <p:spPr>
          <a:xfrm>
            <a:off x="3292684" y="2715598"/>
            <a:ext cx="455531" cy="2183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51600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07577" y="1113309"/>
            <a:ext cx="11949953" cy="8724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7577" y="709122"/>
            <a:ext cx="4193836" cy="226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90" name="Прямоугольник 89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179290" y="1178817"/>
            <a:ext cx="6188559" cy="8476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2"/>
                </a:solidFill>
              </a:rPr>
              <a:t>9. Доля зарегистрированных пользователей ЕПГУ, использующих сервисы ЕПГУ в текущем году в целях получения государственных и муниципальных услуг в электронном виде, от общего числа зарегистрированных пользователей ЕПГУ </a:t>
            </a:r>
          </a:p>
        </p:txBody>
      </p:sp>
      <p:sp>
        <p:nvSpPr>
          <p:cNvPr id="92" name="Прямоугольник 91"/>
          <p:cNvSpPr/>
          <p:nvPr/>
        </p:nvSpPr>
        <p:spPr>
          <a:xfrm>
            <a:off x="367555" y="2053307"/>
            <a:ext cx="2814916" cy="2190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Базовое значение - 0      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1573309" y="2301225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1573309" y="2522918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1573309" y="2749233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1573309" y="2986341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1573309" y="3232859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1573308" y="3430411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2277035" y="2301225"/>
            <a:ext cx="865097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00" name="Прямоугольник 99"/>
          <p:cNvSpPr/>
          <p:nvPr/>
        </p:nvSpPr>
        <p:spPr>
          <a:xfrm>
            <a:off x="2277035" y="2533933"/>
            <a:ext cx="865097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2277035" y="2747939"/>
            <a:ext cx="865097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2277036" y="3011941"/>
            <a:ext cx="865096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2277035" y="3244649"/>
            <a:ext cx="865095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4" name="Прямоугольник 103"/>
          <p:cNvSpPr/>
          <p:nvPr/>
        </p:nvSpPr>
        <p:spPr>
          <a:xfrm>
            <a:off x="2277035" y="3438938"/>
            <a:ext cx="865095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60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5" name="Прямоугольник 104"/>
          <p:cNvSpPr/>
          <p:nvPr/>
        </p:nvSpPr>
        <p:spPr>
          <a:xfrm>
            <a:off x="3254920" y="3257672"/>
            <a:ext cx="824750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106" name="Прямоугольник 105"/>
          <p:cNvSpPr/>
          <p:nvPr/>
        </p:nvSpPr>
        <p:spPr>
          <a:xfrm>
            <a:off x="3254920" y="3431680"/>
            <a:ext cx="1038255" cy="20382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131" name="Прямоугольник 130"/>
          <p:cNvSpPr/>
          <p:nvPr/>
        </p:nvSpPr>
        <p:spPr>
          <a:xfrm>
            <a:off x="4232367" y="137717"/>
            <a:ext cx="4417111" cy="4477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Национальный </a:t>
            </a:r>
            <a:r>
              <a:rPr lang="ru-RU" sz="1600" b="1" dirty="0">
                <a:solidFill>
                  <a:schemeClr val="tx2"/>
                </a:solidFill>
              </a:rPr>
              <a:t>проект </a:t>
            </a:r>
            <a:r>
              <a:rPr lang="ru-RU" sz="1600" b="1" dirty="0" smtClean="0">
                <a:solidFill>
                  <a:schemeClr val="tx2"/>
                </a:solidFill>
              </a:rPr>
              <a:t>«Цифровая экономика»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110" name="Прямоугольник 109"/>
          <p:cNvSpPr/>
          <p:nvPr/>
        </p:nvSpPr>
        <p:spPr>
          <a:xfrm>
            <a:off x="4252546" y="589086"/>
            <a:ext cx="5994890" cy="4477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Региональный проект «Цифровое государственное управление»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3287872" y="3023287"/>
            <a:ext cx="773382" cy="205946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166" name="object 136"/>
          <p:cNvSpPr/>
          <p:nvPr/>
        </p:nvSpPr>
        <p:spPr>
          <a:xfrm>
            <a:off x="10237164" y="100390"/>
            <a:ext cx="1820366" cy="9564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Прямоугольник 90"/>
          <p:cNvSpPr/>
          <p:nvPr/>
        </p:nvSpPr>
        <p:spPr>
          <a:xfrm>
            <a:off x="3250802" y="2794673"/>
            <a:ext cx="588030" cy="187424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</p:spTree>
    <p:extLst>
      <p:ext uri="{BB962C8B-B14F-4D97-AF65-F5344CB8AC3E}">
        <p14:creationId xmlns:p14="http://schemas.microsoft.com/office/powerpoint/2010/main" xmlns="" val="2251600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07577" y="1113309"/>
            <a:ext cx="11949953" cy="8724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7577" y="709122"/>
            <a:ext cx="4193836" cy="226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Целевые показатели и основные результаты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90" name="Прямоугольник 89"/>
          <p:cNvSpPr/>
          <p:nvPr/>
        </p:nvSpPr>
        <p:spPr>
          <a:xfrm>
            <a:off x="367555" y="369063"/>
            <a:ext cx="3648633" cy="31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РЕСПУБЛИКА ИНГУШЕТИЯ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204122" y="1578487"/>
            <a:ext cx="5196160" cy="8577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2"/>
                </a:solidFill>
              </a:rPr>
              <a:t>1. Количество государственных (муниципальных) служащих и работников учреждений, прошедших обучение компетенциям в сфере цифровой трансформации государственного и муниципального управления </a:t>
            </a:r>
            <a:endParaRPr lang="ru-RU" sz="1200" b="1" dirty="0">
              <a:solidFill>
                <a:schemeClr val="tx2"/>
              </a:solidFill>
            </a:endParaRPr>
          </a:p>
        </p:txBody>
      </p:sp>
      <p:sp>
        <p:nvSpPr>
          <p:cNvPr id="92" name="Прямоугольник 91"/>
          <p:cNvSpPr/>
          <p:nvPr/>
        </p:nvSpPr>
        <p:spPr>
          <a:xfrm>
            <a:off x="318245" y="2988436"/>
            <a:ext cx="2814916" cy="2190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Базовое значение -0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1523999" y="3236354"/>
            <a:ext cx="744071" cy="1857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1523999" y="3458047"/>
            <a:ext cx="744071" cy="179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1523999" y="3684362"/>
            <a:ext cx="744071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1523999" y="3921470"/>
            <a:ext cx="744071" cy="200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1523999" y="4167988"/>
            <a:ext cx="744071" cy="201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1523998" y="4365540"/>
            <a:ext cx="744071" cy="230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2227725" y="3236354"/>
            <a:ext cx="865097" cy="1854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</a:rPr>
              <a:t>0</a:t>
            </a:r>
          </a:p>
        </p:txBody>
      </p:sp>
      <p:sp>
        <p:nvSpPr>
          <p:cNvPr id="100" name="Прямоугольник 99"/>
          <p:cNvSpPr/>
          <p:nvPr/>
        </p:nvSpPr>
        <p:spPr>
          <a:xfrm>
            <a:off x="2227725" y="3469062"/>
            <a:ext cx="865097" cy="175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2227725" y="3683068"/>
            <a:ext cx="865097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2252439" y="3947070"/>
            <a:ext cx="865096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2227725" y="4179778"/>
            <a:ext cx="865095" cy="2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4" name="Прямоугольник 103"/>
          <p:cNvSpPr/>
          <p:nvPr/>
        </p:nvSpPr>
        <p:spPr>
          <a:xfrm>
            <a:off x="2227725" y="4374067"/>
            <a:ext cx="865095" cy="222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40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5" name="Прямоугольник 104"/>
          <p:cNvSpPr/>
          <p:nvPr/>
        </p:nvSpPr>
        <p:spPr>
          <a:xfrm>
            <a:off x="3147945" y="3945666"/>
            <a:ext cx="824750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106" name="Прямоугольник 105"/>
          <p:cNvSpPr/>
          <p:nvPr/>
        </p:nvSpPr>
        <p:spPr>
          <a:xfrm>
            <a:off x="3123232" y="3707782"/>
            <a:ext cx="847406" cy="20382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131" name="Прямоугольник 130"/>
          <p:cNvSpPr/>
          <p:nvPr/>
        </p:nvSpPr>
        <p:spPr>
          <a:xfrm>
            <a:off x="4232367" y="137717"/>
            <a:ext cx="4417111" cy="4477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Национальный </a:t>
            </a:r>
            <a:r>
              <a:rPr lang="ru-RU" sz="1600" b="1" dirty="0">
                <a:solidFill>
                  <a:schemeClr val="tx2"/>
                </a:solidFill>
              </a:rPr>
              <a:t>проект </a:t>
            </a:r>
            <a:r>
              <a:rPr lang="ru-RU" sz="1600" b="1" dirty="0" smtClean="0">
                <a:solidFill>
                  <a:schemeClr val="tx2"/>
                </a:solidFill>
              </a:rPr>
              <a:t>«Цифровая экономика»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110" name="Прямоугольник 109"/>
          <p:cNvSpPr/>
          <p:nvPr/>
        </p:nvSpPr>
        <p:spPr>
          <a:xfrm>
            <a:off x="4252546" y="589086"/>
            <a:ext cx="5994890" cy="4477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</a:rPr>
              <a:t>Региональный проект «Кадры для цифровой экономики»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166" name="object 136"/>
          <p:cNvSpPr/>
          <p:nvPr/>
        </p:nvSpPr>
        <p:spPr>
          <a:xfrm>
            <a:off x="10237164" y="100390"/>
            <a:ext cx="1820366" cy="9564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Прямоугольник 40"/>
          <p:cNvSpPr/>
          <p:nvPr/>
        </p:nvSpPr>
        <p:spPr>
          <a:xfrm>
            <a:off x="3123232" y="4374033"/>
            <a:ext cx="824750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sp>
        <p:nvSpPr>
          <p:cNvPr id="42" name="Прямоугольник 41"/>
          <p:cNvSpPr/>
          <p:nvPr/>
        </p:nvSpPr>
        <p:spPr>
          <a:xfrm>
            <a:off x="3135589" y="4163968"/>
            <a:ext cx="824750" cy="17677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</p:spTree>
    <p:extLst>
      <p:ext uri="{BB962C8B-B14F-4D97-AF65-F5344CB8AC3E}">
        <p14:creationId xmlns:p14="http://schemas.microsoft.com/office/powerpoint/2010/main" xmlns="" val="1684387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Другая 8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036DC5"/>
      </a:accent5>
      <a:accent6>
        <a:srgbClr val="1AB39F"/>
      </a:accent6>
      <a:hlink>
        <a:srgbClr val="EB8803"/>
      </a:hlink>
      <a:folHlink>
        <a:srgbClr val="5F7791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144281</TotalTime>
  <Words>655</Words>
  <Application>Microsoft Office PowerPoint</Application>
  <PresentationFormat>Произвольный</PresentationFormat>
  <Paragraphs>214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Office Theme</vt:lpstr>
      <vt:lpstr>Слайд 1</vt:lpstr>
      <vt:lpstr>Слайд 2</vt:lpstr>
      <vt:lpstr>Национальный проект «Цифровая экономика» </vt:lpstr>
      <vt:lpstr>Слайд 4</vt:lpstr>
      <vt:lpstr>Слайд 5</vt:lpstr>
      <vt:lpstr>Слайд 6</vt:lpstr>
      <vt:lpstr>Слайд 7</vt:lpstr>
      <vt:lpstr>Слайд 8</vt:lpstr>
    </vt:vector>
  </TitlesOfParts>
  <Company>apsk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ДОКЛАД</dc:title>
  <dc:creator>Ледовская Анастасия Владимировна</dc:creator>
  <cp:lastModifiedBy>Исропалат</cp:lastModifiedBy>
  <cp:revision>2429</cp:revision>
  <cp:lastPrinted>2019-07-23T09:50:50Z</cp:lastPrinted>
  <dcterms:created xsi:type="dcterms:W3CDTF">2018-10-05T11:19:22Z</dcterms:created>
  <dcterms:modified xsi:type="dcterms:W3CDTF">2022-01-12T09:42:57Z</dcterms:modified>
</cp:coreProperties>
</file>