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10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24" r:id="rId1"/>
  </p:sldMasterIdLst>
  <p:notesMasterIdLst>
    <p:notesMasterId r:id="rId17"/>
  </p:notesMasterIdLst>
  <p:handoutMasterIdLst>
    <p:handoutMasterId r:id="rId18"/>
  </p:handoutMasterIdLst>
  <p:sldIdLst>
    <p:sldId id="456" r:id="rId2"/>
    <p:sldId id="493" r:id="rId3"/>
    <p:sldId id="494" r:id="rId4"/>
    <p:sldId id="480" r:id="rId5"/>
    <p:sldId id="481" r:id="rId6"/>
    <p:sldId id="482" r:id="rId7"/>
    <p:sldId id="483" r:id="rId8"/>
    <p:sldId id="486" r:id="rId9"/>
    <p:sldId id="500" r:id="rId10"/>
    <p:sldId id="484" r:id="rId11"/>
    <p:sldId id="487" r:id="rId12"/>
    <p:sldId id="478" r:id="rId13"/>
    <p:sldId id="498" r:id="rId14"/>
    <p:sldId id="499" r:id="rId15"/>
    <p:sldId id="383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33E13B"/>
    <a:srgbClr val="C153BC"/>
    <a:srgbClr val="CCCC00"/>
    <a:srgbClr val="FF3300"/>
    <a:srgbClr val="3366CC"/>
    <a:srgbClr val="660066"/>
    <a:srgbClr val="FFFFCC"/>
    <a:srgbClr val="003399"/>
    <a:srgbClr val="FF9966"/>
    <a:srgbClr val="FF999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427" autoAdjust="0"/>
    <p:restoredTop sz="99650" autoAdjust="0"/>
  </p:normalViewPr>
  <p:slideViewPr>
    <p:cSldViewPr>
      <p:cViewPr>
        <p:scale>
          <a:sx n="100" d="100"/>
          <a:sy n="100" d="100"/>
        </p:scale>
        <p:origin x="-1956" y="-3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502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762" y="-84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0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0"/>
  <c:chart>
    <c:title>
      <c:tx>
        <c:rich>
          <a:bodyPr/>
          <a:lstStyle/>
          <a:p>
            <a:pPr>
              <a:defRPr sz="1400">
                <a:latin typeface="Arial" pitchFamily="34" charset="0"/>
                <a:cs typeface="Arial" pitchFamily="34" charset="0"/>
              </a:defRPr>
            </a:pPr>
            <a:r>
              <a:rPr lang="ru-RU" sz="1400" dirty="0" smtClean="0">
                <a:solidFill>
                  <a:srgbClr val="FFFFCC"/>
                </a:solidFill>
                <a:latin typeface="Arial" pitchFamily="34" charset="0"/>
                <a:cs typeface="Arial" pitchFamily="34" charset="0"/>
              </a:rPr>
              <a:t>Гендерный состав участников опроса в %</a:t>
            </a:r>
            <a:endParaRPr lang="ru-RU" sz="1400" dirty="0">
              <a:solidFill>
                <a:srgbClr val="FFFFCC"/>
              </a:solidFill>
              <a:latin typeface="Arial" pitchFamily="34" charset="0"/>
              <a:cs typeface="Arial" pitchFamily="34" charset="0"/>
            </a:endParaRPr>
          </a:p>
        </c:rich>
      </c:tx>
      <c:layout/>
    </c:title>
    <c:plotArea>
      <c:layout>
        <c:manualLayout>
          <c:layoutTarget val="inner"/>
          <c:xMode val="edge"/>
          <c:yMode val="edge"/>
          <c:x val="0.13090906565937124"/>
          <c:y val="0.22093733771183163"/>
          <c:w val="0.43074750953597746"/>
          <c:h val="0.60104303656183233"/>
        </c:manualLayout>
      </c:layout>
      <c:doughnutChart>
        <c:varyColors val="1"/>
        <c:ser>
          <c:idx val="0"/>
          <c:order val="0"/>
          <c:spPr>
            <a:solidFill>
              <a:srgbClr val="FF0000"/>
            </a:solidFill>
          </c:spPr>
          <c:explosion val="3"/>
          <c:dPt>
            <c:idx val="1"/>
            <c:explosion val="0"/>
          </c:dPt>
          <c:dPt>
            <c:idx val="2"/>
            <c:explosion val="0"/>
            <c:spPr>
              <a:solidFill>
                <a:srgbClr val="0070C0"/>
              </a:solidFill>
            </c:spPr>
          </c:dPt>
          <c:dLbls>
            <c:dLbl>
              <c:idx val="0"/>
              <c:delete val="1"/>
            </c:dLbl>
            <c:txPr>
              <a:bodyPr/>
              <a:lstStyle/>
              <a:p>
                <a:pPr>
                  <a:defRPr sz="1400" b="1">
                    <a:solidFill>
                      <a:srgbClr val="FFFFCC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showPercent val="1"/>
            <c:showLeaderLines val="1"/>
          </c:dLbls>
          <c:cat>
            <c:strRef>
              <c:f>Лист1!$A$1:$A$3</c:f>
              <c:strCache>
                <c:ptCount val="3"/>
                <c:pt idx="0">
                  <c:v>Гендерный состав  участников опроса в процентном отношении</c:v>
                </c:pt>
                <c:pt idx="1">
                  <c:v>женщины</c:v>
                </c:pt>
                <c:pt idx="2">
                  <c:v>мужчины</c:v>
                </c:pt>
              </c:strCache>
            </c:strRef>
          </c:cat>
          <c:val>
            <c:numRef>
              <c:f>Лист1!$B$1:$B$3</c:f>
              <c:numCache>
                <c:formatCode>0.0</c:formatCode>
                <c:ptCount val="3"/>
                <c:pt idx="1">
                  <c:v>50.8</c:v>
                </c:pt>
                <c:pt idx="2">
                  <c:v>49.2</c:v>
                </c:pt>
              </c:numCache>
            </c:numRef>
          </c:val>
        </c:ser>
        <c:dLbls>
          <c:showPercent val="1"/>
        </c:dLbls>
        <c:firstSliceAng val="0"/>
        <c:holeSize val="50"/>
      </c:doughnutChart>
    </c:plotArea>
    <c:legend>
      <c:legendPos val="r"/>
      <c:legendEntry>
        <c:idx val="0"/>
        <c:delete val="1"/>
      </c:legendEntry>
      <c:layout>
        <c:manualLayout>
          <c:xMode val="edge"/>
          <c:yMode val="edge"/>
          <c:x val="0.56772395659741715"/>
          <c:y val="0.55734795617024468"/>
          <c:w val="0.41100792722377288"/>
          <c:h val="0.26958296692503947"/>
        </c:manualLayout>
      </c:layout>
      <c:txPr>
        <a:bodyPr/>
        <a:lstStyle/>
        <a:p>
          <a:pPr>
            <a:defRPr sz="1400" b="1">
              <a:solidFill>
                <a:srgbClr val="FFFFCC"/>
              </a:solidFill>
              <a:latin typeface="Arial" pitchFamily="34" charset="0"/>
              <a:cs typeface="Arial" pitchFamily="34" charset="0"/>
            </a:defRPr>
          </a:pPr>
          <a:endParaRPr lang="ru-RU"/>
        </a:p>
      </c:txPr>
    </c:legend>
    <c:plotVisOnly val="1"/>
    <c:dispBlanksAs val="zero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4"/>
  <c:chart>
    <c:autoTitleDeleted val="1"/>
    <c:view3D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</c:spPr>
          <c:dLbls>
            <c:dLbl>
              <c:idx val="0"/>
              <c:layout>
                <c:manualLayout>
                  <c:x val="7.537149243626304E-3"/>
                  <c:y val="-0.11396212386657899"/>
                </c:manualLayout>
              </c:layout>
              <c:showVal val="1"/>
            </c:dLbl>
            <c:dLbl>
              <c:idx val="1"/>
              <c:layout>
                <c:manualLayout>
                  <c:x val="7.5370305483626263E-3"/>
                  <c:y val="-0.25505713040431388"/>
                </c:manualLayout>
              </c:layout>
              <c:showVal val="1"/>
            </c:dLbl>
            <c:dLbl>
              <c:idx val="2"/>
              <c:layout>
                <c:manualLayout>
                  <c:x val="1.0552008941076822E-2"/>
                  <c:y val="-0.17365634587609927"/>
                </c:manualLayout>
              </c:layout>
              <c:showVal val="1"/>
            </c:dLbl>
            <c:dLbl>
              <c:idx val="3"/>
              <c:layout>
                <c:manualLayout>
                  <c:x val="1.3566631247999991E-2"/>
                  <c:y val="-0.31475135241383423"/>
                </c:manualLayout>
              </c:layout>
              <c:showVal val="1"/>
            </c:dLbl>
            <c:dLbl>
              <c:idx val="4"/>
              <c:layout>
                <c:manualLayout>
                  <c:x val="1.0552008941076822E-2"/>
                  <c:y val="-5.9694649312469553E-2"/>
                </c:manualLayout>
              </c:layout>
              <c:showVal val="1"/>
            </c:dLbl>
            <c:dLbl>
              <c:idx val="5"/>
              <c:layout>
                <c:manualLayout>
                  <c:x val="1.3566868638527357E-2"/>
                  <c:y val="-5.4267688205584003E-2"/>
                </c:manualLayout>
              </c:layout>
              <c:showVal val="1"/>
            </c:dLbl>
            <c:dLbl>
              <c:idx val="6"/>
              <c:layout>
                <c:manualLayout>
                  <c:x val="1.0552008941076822E-2"/>
                  <c:y val="-0.10853494910821894"/>
                </c:manualLayout>
              </c:layout>
              <c:showVal val="1"/>
            </c:dLbl>
            <c:dLbl>
              <c:idx val="7"/>
              <c:layout>
                <c:manualLayout>
                  <c:x val="9.0445790923515609E-3"/>
                  <c:y val="-0.12481540512592611"/>
                </c:manualLayout>
              </c:layout>
              <c:showVal val="1"/>
            </c:dLbl>
            <c:dLbl>
              <c:idx val="8"/>
              <c:layout>
                <c:manualLayout>
                  <c:x val="1.2059320094538516E-2"/>
                  <c:y val="-6.7834343192636731E-2"/>
                </c:manualLayout>
              </c:layout>
              <c:showVal val="1"/>
            </c:dLbl>
            <c:txPr>
              <a:bodyPr/>
              <a:lstStyle/>
              <a:p>
                <a:pPr>
                  <a:defRPr sz="1400" b="1">
                    <a:solidFill>
                      <a:srgbClr val="FFFFCC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Лист1!$A$2:$A$10</c:f>
              <c:strCache>
                <c:ptCount val="9"/>
                <c:pt idx="0">
                  <c:v>г. Малгобек</c:v>
                </c:pt>
                <c:pt idx="1">
                  <c:v>г. Назрань </c:v>
                </c:pt>
                <c:pt idx="2">
                  <c:v>Назрановский район </c:v>
                </c:pt>
                <c:pt idx="3">
                  <c:v>г. Карабулак </c:v>
                </c:pt>
                <c:pt idx="4">
                  <c:v>Сунженский район </c:v>
                </c:pt>
                <c:pt idx="5">
                  <c:v>г. Магас</c:v>
                </c:pt>
                <c:pt idx="6">
                  <c:v>г. Сунжа</c:v>
                </c:pt>
                <c:pt idx="7">
                  <c:v>Малгобекский район</c:v>
                </c:pt>
                <c:pt idx="8">
                  <c:v>Джейрахский район</c:v>
                </c:pt>
              </c:strCache>
            </c:strRef>
          </c:cat>
          <c:val>
            <c:numRef>
              <c:f>Лист1!$B$2:$B$10</c:f>
              <c:numCache>
                <c:formatCode>General</c:formatCode>
                <c:ptCount val="9"/>
                <c:pt idx="0" formatCode="0">
                  <c:v>20</c:v>
                </c:pt>
                <c:pt idx="1">
                  <c:v>60</c:v>
                </c:pt>
                <c:pt idx="2" formatCode="0">
                  <c:v>39</c:v>
                </c:pt>
                <c:pt idx="3" formatCode="0">
                  <c:v>79</c:v>
                </c:pt>
                <c:pt idx="4">
                  <c:v>4</c:v>
                </c:pt>
                <c:pt idx="5">
                  <c:v>1</c:v>
                </c:pt>
                <c:pt idx="6">
                  <c:v>16</c:v>
                </c:pt>
                <c:pt idx="7">
                  <c:v>21</c:v>
                </c:pt>
                <c:pt idx="8">
                  <c:v>6</c:v>
                </c:pt>
              </c:numCache>
            </c:numRef>
          </c:val>
        </c:ser>
        <c:dLbls>
          <c:showVal val="1"/>
        </c:dLbls>
        <c:gapWidth val="75"/>
        <c:shape val="cylinder"/>
        <c:axId val="75968512"/>
        <c:axId val="75970048"/>
        <c:axId val="0"/>
      </c:bar3DChart>
      <c:catAx>
        <c:axId val="75968512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400" b="1">
                <a:solidFill>
                  <a:srgbClr val="FFFFCC"/>
                </a:solidFill>
                <a:latin typeface="Arial" pitchFamily="34" charset="0"/>
                <a:cs typeface="Arial" pitchFamily="34" charset="0"/>
              </a:defRPr>
            </a:pPr>
            <a:endParaRPr lang="ru-RU"/>
          </a:p>
        </c:txPr>
        <c:crossAx val="75970048"/>
        <c:crosses val="autoZero"/>
        <c:auto val="1"/>
        <c:lblAlgn val="ctr"/>
        <c:lblOffset val="100"/>
      </c:catAx>
      <c:valAx>
        <c:axId val="75970048"/>
        <c:scaling>
          <c:orientation val="minMax"/>
        </c:scaling>
        <c:axPos val="l"/>
        <c:numFmt formatCode="0" sourceLinked="1"/>
        <c:majorTickMark val="none"/>
        <c:tickLblPos val="nextTo"/>
        <c:txPr>
          <a:bodyPr/>
          <a:lstStyle/>
          <a:p>
            <a:pPr>
              <a:defRPr sz="1200" b="1">
                <a:solidFill>
                  <a:srgbClr val="FFFFCC"/>
                </a:solidFill>
                <a:latin typeface="Arial" pitchFamily="34" charset="0"/>
                <a:cs typeface="Arial" pitchFamily="34" charset="0"/>
              </a:defRPr>
            </a:pPr>
            <a:endParaRPr lang="ru-RU"/>
          </a:p>
        </c:txPr>
        <c:crossAx val="75968512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AngAx val="1"/>
    </c:view3D>
    <c:plotArea>
      <c:layout>
        <c:manualLayout>
          <c:layoutTarget val="inner"/>
          <c:xMode val="edge"/>
          <c:yMode val="edge"/>
          <c:x val="7.1035037987602023E-2"/>
          <c:y val="3.075958932252678E-2"/>
          <c:w val="0.92896487581626275"/>
          <c:h val="0.69852309665497681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FF9900"/>
            </a:solidFill>
          </c:spPr>
          <c:dLbls>
            <c:dLbl>
              <c:idx val="0"/>
              <c:layout>
                <c:manualLayout>
                  <c:x val="9.4790712909293782E-3"/>
                  <c:y val="-1.5246184065968013E-2"/>
                </c:manualLayout>
              </c:layout>
              <c:showVal val="1"/>
            </c:dLbl>
            <c:dLbl>
              <c:idx val="1"/>
              <c:layout>
                <c:manualLayout>
                  <c:x val="9.3771908485264371E-3"/>
                  <c:y val="-1.222915817995532E-2"/>
                </c:manualLayout>
              </c:layout>
              <c:showVal val="1"/>
            </c:dLbl>
            <c:dLbl>
              <c:idx val="2"/>
              <c:layout>
                <c:manualLayout>
                  <c:x val="7.7548854724953905E-3"/>
                  <c:y val="-2.0998824204717993E-3"/>
                </c:manualLayout>
              </c:layout>
              <c:showVal val="1"/>
            </c:dLbl>
            <c:dLbl>
              <c:idx val="3"/>
              <c:layout>
                <c:manualLayout>
                  <c:x val="7.8058855529462264E-3"/>
                  <c:y val="-1.3392278224289261E-2"/>
                </c:manualLayout>
              </c:layout>
              <c:showVal val="1"/>
            </c:dLbl>
            <c:dLbl>
              <c:idx val="4"/>
              <c:layout>
                <c:manualLayout>
                  <c:x val="6.1580801366897895E-3"/>
                  <c:y val="-5.3153816242639713E-3"/>
                </c:manualLayout>
              </c:layout>
              <c:showVal val="1"/>
            </c:dLbl>
            <c:dLbl>
              <c:idx val="5"/>
              <c:layout>
                <c:manualLayout>
                  <c:x val="4.5612748008841998E-3"/>
                  <c:y val="-7.0177387697663287E-3"/>
                </c:manualLayout>
              </c:layout>
              <c:showVal val="1"/>
            </c:dLbl>
            <c:dLbl>
              <c:idx val="6"/>
              <c:layout>
                <c:manualLayout>
                  <c:x val="1.2163399469024515E-2"/>
                  <c:y val="-2.1185917614092286E-3"/>
                </c:manualLayout>
              </c:layout>
              <c:showVal val="1"/>
            </c:dLbl>
            <c:dLbl>
              <c:idx val="7"/>
              <c:layout>
                <c:manualLayout>
                  <c:x val="1.2163279750525805E-2"/>
                  <c:y val="-1.4101635312125821E-2"/>
                </c:manualLayout>
              </c:layout>
              <c:showVal val="1"/>
            </c:dLbl>
            <c:dLbl>
              <c:idx val="8"/>
              <c:layout>
                <c:manualLayout>
                  <c:x val="4.5612748008842024E-3"/>
                  <c:y val="-9.2686460763618944E-3"/>
                </c:manualLayout>
              </c:layout>
              <c:showVal val="1"/>
            </c:dLbl>
            <c:numFmt formatCode="#,##0.0" sourceLinked="0"/>
            <c:txPr>
              <a:bodyPr/>
              <a:lstStyle/>
              <a:p>
                <a:pPr>
                  <a:defRPr sz="1400" b="1">
                    <a:solidFill>
                      <a:srgbClr val="FFFFCC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Лист1!$A$2:$A$10</c:f>
              <c:strCache>
                <c:ptCount val="9"/>
                <c:pt idx="0">
                  <c:v>г. Магас</c:v>
                </c:pt>
                <c:pt idx="1">
                  <c:v>г. Назрань</c:v>
                </c:pt>
                <c:pt idx="2">
                  <c:v>г. Малгобек</c:v>
                </c:pt>
                <c:pt idx="3">
                  <c:v>г. Карабулак</c:v>
                </c:pt>
                <c:pt idx="4">
                  <c:v>г. Сунжа</c:v>
                </c:pt>
                <c:pt idx="5">
                  <c:v>Назрановский  район </c:v>
                </c:pt>
                <c:pt idx="6">
                  <c:v>Малгобекский  район </c:v>
                </c:pt>
                <c:pt idx="7">
                  <c:v>Сунженский  район </c:v>
                </c:pt>
                <c:pt idx="8">
                  <c:v>Джейрахский  район </c:v>
                </c:pt>
              </c:strCache>
            </c:strRef>
          </c:cat>
          <c:val>
            <c:numRef>
              <c:f>Лист1!$B$2:$B$10</c:f>
              <c:numCache>
                <c:formatCode>0.0</c:formatCode>
                <c:ptCount val="9"/>
                <c:pt idx="0">
                  <c:v>100</c:v>
                </c:pt>
                <c:pt idx="1">
                  <c:v>85</c:v>
                </c:pt>
                <c:pt idx="2">
                  <c:v>35</c:v>
                </c:pt>
                <c:pt idx="3">
                  <c:v>82</c:v>
                </c:pt>
                <c:pt idx="4">
                  <c:v>94</c:v>
                </c:pt>
                <c:pt idx="5">
                  <c:v>72</c:v>
                </c:pt>
                <c:pt idx="6">
                  <c:v>76</c:v>
                </c:pt>
                <c:pt idx="7">
                  <c:v>100</c:v>
                </c:pt>
                <c:pt idx="8">
                  <c:v>100</c:v>
                </c:pt>
              </c:numCache>
            </c:numRef>
          </c:val>
        </c:ser>
        <c:shape val="box"/>
        <c:axId val="77145984"/>
        <c:axId val="77147520"/>
        <c:axId val="0"/>
      </c:bar3DChart>
      <c:catAx>
        <c:axId val="77145984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200" b="1">
                <a:solidFill>
                  <a:srgbClr val="FFFFCC"/>
                </a:solidFill>
                <a:latin typeface="Arial" pitchFamily="34" charset="0"/>
                <a:cs typeface="Arial" pitchFamily="34" charset="0"/>
              </a:defRPr>
            </a:pPr>
            <a:endParaRPr lang="ru-RU"/>
          </a:p>
        </c:txPr>
        <c:crossAx val="77147520"/>
        <c:crosses val="autoZero"/>
        <c:auto val="1"/>
        <c:lblAlgn val="ctr"/>
        <c:lblOffset val="100"/>
      </c:catAx>
      <c:valAx>
        <c:axId val="77147520"/>
        <c:scaling>
          <c:orientation val="minMax"/>
        </c:scaling>
        <c:axPos val="l"/>
        <c:majorGridlines/>
        <c:numFmt formatCode="0.0" sourceLinked="1"/>
        <c:tickLblPos val="nextTo"/>
        <c:txPr>
          <a:bodyPr/>
          <a:lstStyle/>
          <a:p>
            <a:pPr>
              <a:defRPr sz="1200" b="1">
                <a:solidFill>
                  <a:srgbClr val="FFFFCC"/>
                </a:solidFill>
                <a:latin typeface="Arial" pitchFamily="34" charset="0"/>
                <a:cs typeface="Arial" pitchFamily="34" charset="0"/>
              </a:defRPr>
            </a:pPr>
            <a:endParaRPr lang="ru-RU"/>
          </a:p>
        </c:txPr>
        <c:crossAx val="77145984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AngAx val="1"/>
    </c:view3D>
    <c:plotArea>
      <c:layout>
        <c:manualLayout>
          <c:layoutTarget val="inner"/>
          <c:xMode val="edge"/>
          <c:yMode val="edge"/>
          <c:x val="7.1035037987602023E-2"/>
          <c:y val="3.075958932252678E-2"/>
          <c:w val="0.92896487581626397"/>
          <c:h val="0.69852309665497525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09999"/>
            </a:solidFill>
          </c:spPr>
          <c:dLbls>
            <c:dLbl>
              <c:idx val="0"/>
              <c:layout>
                <c:manualLayout>
                  <c:x val="6.3314115195777483E-3"/>
                  <c:y val="-1.2353585245769188E-2"/>
                </c:manualLayout>
              </c:layout>
              <c:numFmt formatCode="#,##0.0" sourceLinked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CC"/>
                      </a:solidFill>
                      <a:latin typeface="Arial" pitchFamily="34" charset="0"/>
                      <a:cs typeface="Arial" pitchFamily="34" charset="0"/>
                    </a:defRPr>
                  </a:pPr>
                  <a:endParaRPr lang="ru-RU"/>
                </a:p>
              </c:txPr>
              <c:showVal val="1"/>
            </c:dLbl>
            <c:dLbl>
              <c:idx val="1"/>
              <c:layout>
                <c:manualLayout>
                  <c:x val="4.762385076122146E-3"/>
                  <c:y val="-3.6392774534421868E-3"/>
                </c:manualLayout>
              </c:layout>
              <c:numFmt formatCode="#,##0.0" sourceLinked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CC"/>
                      </a:solidFill>
                      <a:latin typeface="Arial" pitchFamily="34" charset="0"/>
                      <a:cs typeface="Arial" pitchFamily="34" charset="0"/>
                    </a:defRPr>
                  </a:pPr>
                  <a:endParaRPr lang="ru-RU"/>
                </a:p>
              </c:txPr>
              <c:showVal val="1"/>
            </c:dLbl>
            <c:dLbl>
              <c:idx val="2"/>
              <c:layout>
                <c:manualLayout>
                  <c:x val="1.2369605131593563E-2"/>
                  <c:y val="-1.1758413398826047E-2"/>
                </c:manualLayout>
              </c:layout>
              <c:numFmt formatCode="#,##0.0" sourceLinked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CC"/>
                      </a:solidFill>
                      <a:latin typeface="Arial" pitchFamily="34" charset="0"/>
                      <a:cs typeface="Arial" pitchFamily="34" charset="0"/>
                    </a:defRPr>
                  </a:pPr>
                  <a:endParaRPr lang="ru-RU"/>
                </a:p>
              </c:txPr>
              <c:showVal val="1"/>
            </c:dLbl>
            <c:dLbl>
              <c:idx val="3"/>
              <c:layout>
                <c:manualLayout>
                  <c:x val="6.1520942117542499E-3"/>
                  <c:y val="-9.2386541894840697E-3"/>
                </c:manualLayout>
              </c:layout>
              <c:numFmt formatCode="#,##0.0" sourceLinked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CC"/>
                      </a:solidFill>
                      <a:latin typeface="Arial" pitchFamily="34" charset="0"/>
                      <a:cs typeface="Arial" pitchFamily="34" charset="0"/>
                    </a:defRPr>
                  </a:pPr>
                  <a:endParaRPr lang="ru-RU"/>
                </a:p>
              </c:txPr>
              <c:showVal val="1"/>
            </c:dLbl>
            <c:dLbl>
              <c:idx val="4"/>
              <c:layout>
                <c:manualLayout>
                  <c:x val="6.0780283672184571E-3"/>
                  <c:y val="-4.7591924787736941E-3"/>
                </c:manualLayout>
              </c:layout>
              <c:numFmt formatCode="#,##0.0" sourceLinked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CC"/>
                      </a:solidFill>
                      <a:latin typeface="Arial" pitchFamily="34" charset="0"/>
                      <a:cs typeface="Arial" pitchFamily="34" charset="0"/>
                    </a:defRPr>
                  </a:pPr>
                  <a:endParaRPr lang="ru-RU"/>
                </a:p>
              </c:txPr>
              <c:showVal val="1"/>
            </c:dLbl>
            <c:dLbl>
              <c:idx val="5"/>
              <c:layout>
                <c:manualLayout>
                  <c:x val="9.0424894309989352E-3"/>
                  <c:y val="-7.3458093255889699E-3"/>
                </c:manualLayout>
              </c:layout>
              <c:numFmt formatCode="#,##0.0" sourceLinked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CC"/>
                      </a:solidFill>
                      <a:latin typeface="Arial" pitchFamily="34" charset="0"/>
                      <a:cs typeface="Arial" pitchFamily="34" charset="0"/>
                    </a:defRPr>
                  </a:pPr>
                  <a:endParaRPr lang="ru-RU"/>
                </a:p>
              </c:txPr>
              <c:showVal val="1"/>
            </c:dLbl>
            <c:dLbl>
              <c:idx val="6"/>
              <c:layout>
                <c:manualLayout>
                  <c:x val="7.6287819871866105E-3"/>
                  <c:y val="-4.8974707378801694E-3"/>
                </c:manualLayout>
              </c:layout>
              <c:numFmt formatCode="#,##0.0" sourceLinked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CC"/>
                      </a:solidFill>
                      <a:latin typeface="Arial" pitchFamily="34" charset="0"/>
                      <a:cs typeface="Arial" pitchFamily="34" charset="0"/>
                    </a:defRPr>
                  </a:pPr>
                  <a:endParaRPr lang="ru-RU"/>
                </a:p>
              </c:txPr>
              <c:showVal val="1"/>
            </c:dLbl>
            <c:dLbl>
              <c:idx val="7"/>
              <c:layout>
                <c:manualLayout>
                  <c:x val="9.0691677532905701E-3"/>
                  <c:y val="7.8780913473718538E-3"/>
                </c:manualLayout>
              </c:layout>
              <c:numFmt formatCode="#,##0.0" sourceLinked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CC"/>
                      </a:solidFill>
                      <a:latin typeface="Arial" pitchFamily="34" charset="0"/>
                      <a:cs typeface="Arial" pitchFamily="34" charset="0"/>
                    </a:defRPr>
                  </a:pPr>
                  <a:endParaRPr lang="ru-RU"/>
                </a:p>
              </c:txPr>
              <c:showVal val="1"/>
            </c:dLbl>
            <c:dLbl>
              <c:idx val="8"/>
              <c:layout>
                <c:manualLayout>
                  <c:x val="1.0749658420019719E-2"/>
                  <c:y val="-4.1919937086367974E-3"/>
                </c:manualLayout>
              </c:layout>
              <c:numFmt formatCode="#,##0.0" sourceLinked="0"/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CC"/>
                      </a:solidFill>
                      <a:latin typeface="Arial" pitchFamily="34" charset="0"/>
                      <a:cs typeface="Arial" pitchFamily="34" charset="0"/>
                    </a:defRPr>
                  </a:pPr>
                  <a:endParaRPr lang="ru-RU"/>
                </a:p>
              </c:txPr>
              <c:showVal val="1"/>
            </c:dLbl>
            <c:numFmt formatCode="#,##0.0" sourceLinked="0"/>
            <c:txPr>
              <a:bodyPr/>
              <a:lstStyle/>
              <a:p>
                <a:pPr>
                  <a:defRPr sz="1200" b="1">
                    <a:solidFill>
                      <a:srgbClr val="FFFFCC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Лист1!$A$2:$A$10</c:f>
              <c:strCache>
                <c:ptCount val="9"/>
                <c:pt idx="0">
                  <c:v>г. Магас</c:v>
                </c:pt>
                <c:pt idx="1">
                  <c:v>г. Назрань</c:v>
                </c:pt>
                <c:pt idx="2">
                  <c:v>г. Малгобек</c:v>
                </c:pt>
                <c:pt idx="3">
                  <c:v>г. Карабулак</c:v>
                </c:pt>
                <c:pt idx="4">
                  <c:v>г. Сунжа</c:v>
                </c:pt>
                <c:pt idx="5">
                  <c:v>Назрановский  район </c:v>
                </c:pt>
                <c:pt idx="6">
                  <c:v>Малгобекский  район </c:v>
                </c:pt>
                <c:pt idx="7">
                  <c:v>Сунженский  район </c:v>
                </c:pt>
                <c:pt idx="8">
                  <c:v>Джейрахский  район </c:v>
                </c:pt>
              </c:strCache>
            </c:strRef>
          </c:cat>
          <c:val>
            <c:numRef>
              <c:f>Лист1!$B$2:$B$10</c:f>
              <c:numCache>
                <c:formatCode>0.0</c:formatCode>
                <c:ptCount val="9"/>
                <c:pt idx="0">
                  <c:v>0</c:v>
                </c:pt>
                <c:pt idx="1">
                  <c:v>77</c:v>
                </c:pt>
                <c:pt idx="2">
                  <c:v>40</c:v>
                </c:pt>
                <c:pt idx="3">
                  <c:v>68</c:v>
                </c:pt>
                <c:pt idx="4">
                  <c:v>81</c:v>
                </c:pt>
                <c:pt idx="5">
                  <c:v>51</c:v>
                </c:pt>
                <c:pt idx="6">
                  <c:v>71</c:v>
                </c:pt>
                <c:pt idx="7">
                  <c:v>75</c:v>
                </c:pt>
                <c:pt idx="8">
                  <c:v>83</c:v>
                </c:pt>
              </c:numCache>
            </c:numRef>
          </c:val>
        </c:ser>
        <c:shape val="box"/>
        <c:axId val="79185408"/>
        <c:axId val="79186944"/>
        <c:axId val="0"/>
      </c:bar3DChart>
      <c:catAx>
        <c:axId val="79185408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100" b="1">
                <a:solidFill>
                  <a:srgbClr val="FFFFCC"/>
                </a:solidFill>
                <a:latin typeface="Arial" pitchFamily="34" charset="0"/>
                <a:cs typeface="Arial" pitchFamily="34" charset="0"/>
              </a:defRPr>
            </a:pPr>
            <a:endParaRPr lang="ru-RU"/>
          </a:p>
        </c:txPr>
        <c:crossAx val="79186944"/>
        <c:crosses val="autoZero"/>
        <c:auto val="1"/>
        <c:lblAlgn val="ctr"/>
        <c:lblOffset val="100"/>
      </c:catAx>
      <c:valAx>
        <c:axId val="79186944"/>
        <c:scaling>
          <c:orientation val="minMax"/>
        </c:scaling>
        <c:axPos val="l"/>
        <c:majorGridlines>
          <c:spPr>
            <a:ln w="9525"/>
          </c:spPr>
        </c:majorGridlines>
        <c:numFmt formatCode="0.0" sourceLinked="1"/>
        <c:tickLblPos val="nextTo"/>
        <c:txPr>
          <a:bodyPr/>
          <a:lstStyle/>
          <a:p>
            <a:pPr>
              <a:defRPr sz="1200" b="1">
                <a:solidFill>
                  <a:srgbClr val="FFFFCC"/>
                </a:solidFill>
                <a:latin typeface="Arial" pitchFamily="34" charset="0"/>
                <a:cs typeface="Arial" pitchFamily="34" charset="0"/>
              </a:defRPr>
            </a:pPr>
            <a:endParaRPr lang="ru-RU"/>
          </a:p>
        </c:txPr>
        <c:crossAx val="79185408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8"/>
  <c:chart>
    <c:autoTitleDeleted val="1"/>
    <c:view3D>
      <c:rAngAx val="1"/>
    </c:view3D>
    <c:plotArea>
      <c:layout/>
      <c:bar3D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CC0066"/>
            </a:solidFill>
          </c:spPr>
          <c:dLbls>
            <c:dLbl>
              <c:idx val="0"/>
              <c:layout>
                <c:manualLayout>
                  <c:x val="0"/>
                  <c:y val="0"/>
                </c:manualLayout>
              </c:layout>
              <c:showVal val="1"/>
            </c:dLbl>
            <c:dLbl>
              <c:idx val="1"/>
              <c:layout>
                <c:manualLayout>
                  <c:x val="6.6554449924851114E-3"/>
                  <c:y val="-2.7995125762040559E-3"/>
                </c:manualLayout>
              </c:layout>
              <c:showVal val="1"/>
            </c:dLbl>
            <c:dLbl>
              <c:idx val="2"/>
              <c:layout>
                <c:manualLayout>
                  <c:x val="1.6638612481212781E-3"/>
                  <c:y val="-5.5990251524081118E-3"/>
                </c:manualLayout>
              </c:layout>
              <c:showVal val="1"/>
            </c:dLbl>
            <c:dLbl>
              <c:idx val="3"/>
              <c:layout>
                <c:manualLayout>
                  <c:x val="8.3193062406063962E-3"/>
                  <c:y val="-8.3985377286121647E-3"/>
                </c:manualLayout>
              </c:layout>
              <c:showVal val="1"/>
            </c:dLbl>
            <c:dLbl>
              <c:idx val="4"/>
              <c:layout>
                <c:manualLayout>
                  <c:x val="3.3277224962425574E-3"/>
                  <c:y val="-8.3985377286121647E-3"/>
                </c:manualLayout>
              </c:layout>
              <c:showVal val="1"/>
            </c:dLbl>
            <c:dLbl>
              <c:idx val="5"/>
              <c:layout>
                <c:manualLayout>
                  <c:x val="6.6554449924851114E-3"/>
                  <c:y val="-1.1198050304816224E-2"/>
                </c:manualLayout>
              </c:layout>
              <c:showVal val="1"/>
            </c:dLbl>
            <c:dLbl>
              <c:idx val="6"/>
              <c:layout>
                <c:manualLayout>
                  <c:x val="8.3191752279096962E-3"/>
                  <c:y val="-1.3997562881020277E-2"/>
                </c:manualLayout>
              </c:layout>
              <c:showVal val="1"/>
            </c:dLbl>
            <c:dLbl>
              <c:idx val="7"/>
              <c:layout>
                <c:manualLayout>
                  <c:x val="6.6554449924851114E-3"/>
                  <c:y val="-1.1198050304816225E-2"/>
                </c:manualLayout>
              </c:layout>
              <c:showVal val="1"/>
            </c:dLbl>
            <c:dLbl>
              <c:idx val="8"/>
              <c:layout>
                <c:manualLayout>
                  <c:x val="6.6553139797884096E-3"/>
                  <c:y val="-5.5990251524081118E-3"/>
                </c:manualLayout>
              </c:layout>
              <c:showVal val="1"/>
            </c:dLbl>
            <c:txPr>
              <a:bodyPr/>
              <a:lstStyle/>
              <a:p>
                <a:pPr>
                  <a:defRPr sz="1400" b="1">
                    <a:solidFill>
                      <a:srgbClr val="FFFFCC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Лист1!$A$2:$A$10</c:f>
              <c:strCache>
                <c:ptCount val="9"/>
                <c:pt idx="0">
                  <c:v>г. Магас</c:v>
                </c:pt>
                <c:pt idx="1">
                  <c:v>г. Назрань</c:v>
                </c:pt>
                <c:pt idx="2">
                  <c:v>г. Малгобек</c:v>
                </c:pt>
                <c:pt idx="3">
                  <c:v>г. Карабулак</c:v>
                </c:pt>
                <c:pt idx="4">
                  <c:v>г. Сунжа</c:v>
                </c:pt>
                <c:pt idx="5">
                  <c:v>Назрановский район</c:v>
                </c:pt>
                <c:pt idx="6">
                  <c:v>Малгобекский  район </c:v>
                </c:pt>
                <c:pt idx="7">
                  <c:v>Сунженский  район </c:v>
                </c:pt>
                <c:pt idx="8">
                  <c:v>Джейрахский  район </c:v>
                </c:pt>
              </c:strCache>
            </c:strRef>
          </c:cat>
          <c:val>
            <c:numRef>
              <c:f>Лист1!$B$2:$B$10</c:f>
              <c:numCache>
                <c:formatCode>0.0</c:formatCode>
                <c:ptCount val="9"/>
                <c:pt idx="0">
                  <c:v>100</c:v>
                </c:pt>
                <c:pt idx="1">
                  <c:v>77</c:v>
                </c:pt>
                <c:pt idx="2">
                  <c:v>45</c:v>
                </c:pt>
                <c:pt idx="3">
                  <c:v>78</c:v>
                </c:pt>
                <c:pt idx="4">
                  <c:v>88</c:v>
                </c:pt>
                <c:pt idx="5">
                  <c:v>62</c:v>
                </c:pt>
                <c:pt idx="6">
                  <c:v>81</c:v>
                </c:pt>
                <c:pt idx="7">
                  <c:v>75</c:v>
                </c:pt>
                <c:pt idx="8">
                  <c:v>83</c:v>
                </c:pt>
              </c:numCache>
            </c:numRef>
          </c:val>
        </c:ser>
        <c:dLbls>
          <c:showVal val="1"/>
        </c:dLbls>
        <c:gapWidth val="75"/>
        <c:shape val="cylinder"/>
        <c:axId val="92472448"/>
        <c:axId val="79285632"/>
        <c:axId val="0"/>
      </c:bar3DChart>
      <c:valAx>
        <c:axId val="79285632"/>
        <c:scaling>
          <c:orientation val="minMax"/>
        </c:scaling>
        <c:axPos val="b"/>
        <c:numFmt formatCode="0.0" sourceLinked="1"/>
        <c:majorTickMark val="none"/>
        <c:tickLblPos val="nextTo"/>
        <c:txPr>
          <a:bodyPr/>
          <a:lstStyle/>
          <a:p>
            <a:pPr>
              <a:defRPr sz="1400" b="1">
                <a:solidFill>
                  <a:srgbClr val="FFFFCC"/>
                </a:solidFill>
                <a:latin typeface="Arial" pitchFamily="34" charset="0"/>
                <a:cs typeface="Arial" pitchFamily="34" charset="0"/>
              </a:defRPr>
            </a:pPr>
            <a:endParaRPr lang="ru-RU"/>
          </a:p>
        </c:txPr>
        <c:crossAx val="92472448"/>
        <c:crosses val="autoZero"/>
        <c:crossBetween val="between"/>
      </c:valAx>
      <c:catAx>
        <c:axId val="92472448"/>
        <c:scaling>
          <c:orientation val="minMax"/>
        </c:scaling>
        <c:axPos val="l"/>
        <c:numFmt formatCode="General" sourceLinked="1"/>
        <c:majorTickMark val="none"/>
        <c:tickLblPos val="nextTo"/>
        <c:txPr>
          <a:bodyPr/>
          <a:lstStyle/>
          <a:p>
            <a:pPr>
              <a:defRPr sz="1400" b="1">
                <a:solidFill>
                  <a:srgbClr val="FFFFCC"/>
                </a:solidFill>
                <a:latin typeface="Arial" pitchFamily="34" charset="0"/>
                <a:cs typeface="Arial" pitchFamily="34" charset="0"/>
              </a:defRPr>
            </a:pPr>
            <a:endParaRPr lang="ru-RU"/>
          </a:p>
        </c:txPr>
        <c:crossAx val="79285632"/>
        <c:crosses val="autoZero"/>
        <c:auto val="1"/>
        <c:lblAlgn val="ctr"/>
        <c:lblOffset val="100"/>
      </c:cat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8"/>
  <c:chart>
    <c:autoTitleDeleted val="1"/>
    <c:view3D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2"/>
            </a:solidFill>
          </c:spPr>
          <c:dLbls>
            <c:dLbl>
              <c:idx val="0"/>
              <c:layout>
                <c:manualLayout>
                  <c:x val="9.9831674887276688E-3"/>
                  <c:y val="-5.599025152408111E-2"/>
                </c:manualLayout>
              </c:layout>
              <c:showVal val="1"/>
            </c:dLbl>
            <c:dLbl>
              <c:idx val="1"/>
              <c:layout>
                <c:manualLayout>
                  <c:x val="1.1647028736848948E-2"/>
                  <c:y val="-0.28834979534901789"/>
                </c:manualLayout>
              </c:layout>
              <c:showVal val="1"/>
            </c:dLbl>
            <c:dLbl>
              <c:idx val="2"/>
              <c:layout>
                <c:manualLayout>
                  <c:x val="8.3193062406063962E-3"/>
                  <c:y val="-0.10918099047195817"/>
                </c:manualLayout>
              </c:layout>
              <c:showVal val="1"/>
            </c:dLbl>
            <c:dLbl>
              <c:idx val="3"/>
              <c:layout>
                <c:manualLayout>
                  <c:x val="1.1647028736848947E-2"/>
                  <c:y val="-0.24355759412975278"/>
                </c:manualLayout>
              </c:layout>
              <c:showVal val="1"/>
            </c:dLbl>
            <c:dLbl>
              <c:idx val="4"/>
              <c:layout>
                <c:manualLayout>
                  <c:x val="9.9831674887277278E-3"/>
                  <c:y val="-0.30514687080624214"/>
                </c:manualLayout>
              </c:layout>
              <c:showVal val="1"/>
            </c:dLbl>
            <c:dLbl>
              <c:idx val="5"/>
              <c:layout>
                <c:manualLayout>
                  <c:x val="4.9915837443638388E-3"/>
                  <c:y val="-0.17636929230085546"/>
                </c:manualLayout>
              </c:layout>
              <c:showVal val="1"/>
            </c:dLbl>
            <c:dLbl>
              <c:idx val="6"/>
              <c:layout>
                <c:manualLayout>
                  <c:x val="9.9830364760309809E-3"/>
                  <c:y val="-0.22116149352012057"/>
                </c:manualLayout>
              </c:layout>
              <c:showVal val="1"/>
            </c:dLbl>
            <c:dLbl>
              <c:idx val="7"/>
              <c:layout>
                <c:manualLayout>
                  <c:x val="6.6554449924851114E-3"/>
                  <c:y val="-0.26315418216318115"/>
                </c:manualLayout>
              </c:layout>
              <c:showVal val="1"/>
            </c:dLbl>
            <c:dLbl>
              <c:idx val="8"/>
              <c:layout>
                <c:manualLayout>
                  <c:x val="9.9830364760309723E-3"/>
                  <c:y val="-0.28834979534901789"/>
                </c:manualLayout>
              </c:layout>
              <c:showVal val="1"/>
            </c:dLbl>
            <c:txPr>
              <a:bodyPr/>
              <a:lstStyle/>
              <a:p>
                <a:pPr>
                  <a:defRPr sz="1400" b="1">
                    <a:solidFill>
                      <a:srgbClr val="FFFFCC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Лист1!$A$2:$A$10</c:f>
              <c:strCache>
                <c:ptCount val="9"/>
                <c:pt idx="0">
                  <c:v>г. Магас</c:v>
                </c:pt>
                <c:pt idx="1">
                  <c:v>г. Назрань</c:v>
                </c:pt>
                <c:pt idx="2">
                  <c:v>г. Малгобек</c:v>
                </c:pt>
                <c:pt idx="3">
                  <c:v>г. Карабулак</c:v>
                </c:pt>
                <c:pt idx="4">
                  <c:v>г. Сунжа</c:v>
                </c:pt>
                <c:pt idx="5">
                  <c:v>Назрановский район</c:v>
                </c:pt>
                <c:pt idx="6">
                  <c:v>Малгобекский  район </c:v>
                </c:pt>
                <c:pt idx="7">
                  <c:v>Сунженский  район </c:v>
                </c:pt>
                <c:pt idx="8">
                  <c:v>Джейрахский  район </c:v>
                </c:pt>
              </c:strCache>
            </c:strRef>
          </c:cat>
          <c:val>
            <c:numRef>
              <c:f>Лист1!$B$2:$B$10</c:f>
              <c:numCache>
                <c:formatCode>0.0</c:formatCode>
                <c:ptCount val="9"/>
                <c:pt idx="0">
                  <c:v>0</c:v>
                </c:pt>
                <c:pt idx="1">
                  <c:v>83</c:v>
                </c:pt>
                <c:pt idx="2">
                  <c:v>20</c:v>
                </c:pt>
                <c:pt idx="3">
                  <c:v>67</c:v>
                </c:pt>
                <c:pt idx="4">
                  <c:v>88</c:v>
                </c:pt>
                <c:pt idx="5">
                  <c:v>46</c:v>
                </c:pt>
                <c:pt idx="6">
                  <c:v>62</c:v>
                </c:pt>
                <c:pt idx="7">
                  <c:v>75</c:v>
                </c:pt>
                <c:pt idx="8">
                  <c:v>83</c:v>
                </c:pt>
              </c:numCache>
            </c:numRef>
          </c:val>
        </c:ser>
        <c:dLbls>
          <c:showVal val="1"/>
        </c:dLbls>
        <c:gapWidth val="75"/>
        <c:shape val="cylinder"/>
        <c:axId val="72945024"/>
        <c:axId val="72943488"/>
        <c:axId val="0"/>
      </c:bar3DChart>
      <c:valAx>
        <c:axId val="72943488"/>
        <c:scaling>
          <c:orientation val="minMax"/>
        </c:scaling>
        <c:axPos val="l"/>
        <c:numFmt formatCode="0.0" sourceLinked="1"/>
        <c:majorTickMark val="none"/>
        <c:tickLblPos val="nextTo"/>
        <c:txPr>
          <a:bodyPr/>
          <a:lstStyle/>
          <a:p>
            <a:pPr>
              <a:defRPr sz="1400" b="1">
                <a:solidFill>
                  <a:srgbClr val="FFFFCC"/>
                </a:solidFill>
                <a:latin typeface="Arial" pitchFamily="34" charset="0"/>
                <a:cs typeface="Arial" pitchFamily="34" charset="0"/>
              </a:defRPr>
            </a:pPr>
            <a:endParaRPr lang="ru-RU"/>
          </a:p>
        </c:txPr>
        <c:crossAx val="72945024"/>
        <c:crosses val="autoZero"/>
        <c:crossBetween val="between"/>
      </c:valAx>
      <c:catAx>
        <c:axId val="72945024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400" b="1">
                <a:solidFill>
                  <a:srgbClr val="FFFFCC"/>
                </a:solidFill>
                <a:latin typeface="Arial" pitchFamily="34" charset="0"/>
                <a:cs typeface="Arial" pitchFamily="34" charset="0"/>
              </a:defRPr>
            </a:pPr>
            <a:endParaRPr lang="ru-RU"/>
          </a:p>
        </c:txPr>
        <c:crossAx val="72943488"/>
        <c:crosses val="autoZero"/>
        <c:auto val="1"/>
        <c:lblAlgn val="ctr"/>
        <c:lblOffset val="100"/>
      </c:catAx>
      <c:spPr>
        <a:noFill/>
        <a:ln w="25400">
          <a:noFill/>
        </a:ln>
      </c:spPr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AngAx val="1"/>
    </c:view3D>
    <c:plotArea>
      <c:layout>
        <c:manualLayout>
          <c:layoutTarget val="inner"/>
          <c:xMode val="edge"/>
          <c:yMode val="edge"/>
          <c:x val="7.1035037987602023E-2"/>
          <c:y val="3.075958932252678E-2"/>
          <c:w val="0.92896487581626275"/>
          <c:h val="0.69852309665497681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3366FF"/>
            </a:solidFill>
          </c:spPr>
          <c:dLbls>
            <c:dLbl>
              <c:idx val="0"/>
              <c:layout>
                <c:manualLayout>
                  <c:x val="8.3036832564662884E-3"/>
                  <c:y val="-1.0479349723994178E-2"/>
                </c:manualLayout>
              </c:layout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CC"/>
                      </a:solidFill>
                      <a:latin typeface="Arial" pitchFamily="34" charset="0"/>
                      <a:cs typeface="Arial" pitchFamily="34" charset="0"/>
                    </a:defRPr>
                  </a:pPr>
                  <a:endParaRPr lang="ru-RU"/>
                </a:p>
              </c:txPr>
              <c:showVal val="1"/>
            </c:dLbl>
            <c:dLbl>
              <c:idx val="1"/>
              <c:layout>
                <c:manualLayout>
                  <c:x val="1.2418729352958914E-2"/>
                  <c:y val="-4.4138959684413195E-3"/>
                </c:manualLayout>
              </c:layout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CC"/>
                      </a:solidFill>
                      <a:latin typeface="Arial" pitchFamily="34" charset="0"/>
                      <a:cs typeface="Arial" pitchFamily="34" charset="0"/>
                    </a:defRPr>
                  </a:pPr>
                  <a:endParaRPr lang="ru-RU"/>
                </a:p>
              </c:txPr>
              <c:showVal val="1"/>
            </c:dLbl>
            <c:dLbl>
              <c:idx val="2"/>
              <c:layout>
                <c:manualLayout>
                  <c:x val="1.2239499504803358E-2"/>
                  <c:y val="-1.5008697209431129E-3"/>
                </c:manualLayout>
              </c:layout>
              <c:tx>
                <c:rich>
                  <a:bodyPr/>
                  <a:lstStyle/>
                  <a:p>
                    <a:pPr>
                      <a:defRPr sz="1400" b="1">
                        <a:solidFill>
                          <a:srgbClr val="FFFFCC"/>
                        </a:solidFill>
                        <a:latin typeface="Arial" pitchFamily="34" charset="0"/>
                        <a:cs typeface="Arial" pitchFamily="34" charset="0"/>
                      </a:defRPr>
                    </a:pPr>
                    <a:r>
                      <a:rPr lang="en-US" dirty="0" smtClean="0"/>
                      <a:t>6</a:t>
                    </a:r>
                    <a:r>
                      <a:rPr lang="ru-RU" dirty="0" smtClean="0"/>
                      <a:t>0</a:t>
                    </a:r>
                    <a:r>
                      <a:rPr lang="en-US" dirty="0" smtClean="0"/>
                      <a:t>,0</a:t>
                    </a:r>
                    <a:endParaRPr lang="en-US" dirty="0"/>
                  </a:p>
                </c:rich>
              </c:tx>
              <c:numFmt formatCode="#,##0.00" sourceLinked="0"/>
              <c:spPr/>
              <c:showVal val="1"/>
            </c:dLbl>
            <c:dLbl>
              <c:idx val="3"/>
              <c:layout>
                <c:manualLayout>
                  <c:x val="1.0885067850960529E-2"/>
                  <c:y val="-6.2422583228729208E-3"/>
                </c:manualLayout>
              </c:layout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CC"/>
                      </a:solidFill>
                      <a:latin typeface="Arial" pitchFamily="34" charset="0"/>
                      <a:cs typeface="Arial" pitchFamily="34" charset="0"/>
                    </a:defRPr>
                  </a:pPr>
                  <a:endParaRPr lang="ru-RU"/>
                </a:p>
              </c:txPr>
              <c:showVal val="1"/>
            </c:dLbl>
            <c:dLbl>
              <c:idx val="4"/>
              <c:layout>
                <c:manualLayout>
                  <c:x val="9.0839579915957067E-3"/>
                  <c:y val="-8.0959457778067342E-3"/>
                </c:manualLayout>
              </c:layout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CC"/>
                      </a:solidFill>
                      <a:latin typeface="Arial" pitchFamily="34" charset="0"/>
                      <a:cs typeface="Arial" pitchFamily="34" charset="0"/>
                    </a:defRPr>
                  </a:pPr>
                  <a:endParaRPr lang="ru-RU"/>
                </a:p>
              </c:txPr>
              <c:showVal val="1"/>
            </c:dLbl>
            <c:dLbl>
              <c:idx val="5"/>
              <c:layout>
                <c:manualLayout>
                  <c:x val="8.9179312460059106E-3"/>
                  <c:y val="-9.7824951456471718E-3"/>
                </c:manualLayout>
              </c:layout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CC"/>
                      </a:solidFill>
                      <a:latin typeface="Arial" pitchFamily="34" charset="0"/>
                      <a:cs typeface="Arial" pitchFamily="34" charset="0"/>
                    </a:defRPr>
                  </a:pPr>
                  <a:endParaRPr lang="ru-RU"/>
                </a:p>
              </c:txPr>
              <c:showVal val="1"/>
            </c:dLbl>
            <c:dLbl>
              <c:idx val="6"/>
              <c:layout>
                <c:manualLayout>
                  <c:x val="7.4611842748716446E-3"/>
                  <c:y val="-1.2165936786459879E-2"/>
                </c:manualLayout>
              </c:layout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CC"/>
                      </a:solidFill>
                      <a:latin typeface="Arial" pitchFamily="34" charset="0"/>
                      <a:cs typeface="Arial" pitchFamily="34" charset="0"/>
                    </a:defRPr>
                  </a:pPr>
                  <a:endParaRPr lang="ru-RU"/>
                </a:p>
              </c:txPr>
              <c:showVal val="1"/>
            </c:dLbl>
            <c:dLbl>
              <c:idx val="7"/>
              <c:layout>
                <c:manualLayout>
                  <c:x val="8.7657639179692364E-3"/>
                  <c:y val="-9.2844161593985484E-3"/>
                </c:manualLayout>
              </c:layout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CC"/>
                      </a:solidFill>
                      <a:latin typeface="Arial" pitchFamily="34" charset="0"/>
                      <a:cs typeface="Arial" pitchFamily="34" charset="0"/>
                    </a:defRPr>
                  </a:pPr>
                  <a:endParaRPr lang="ru-RU"/>
                </a:p>
              </c:txPr>
              <c:showVal val="1"/>
            </c:dLbl>
            <c:dLbl>
              <c:idx val="8"/>
              <c:layout>
                <c:manualLayout>
                  <c:x val="7.4104744664224981E-3"/>
                  <c:y val="-7.8971324910830833E-3"/>
                </c:manualLayout>
              </c:layout>
              <c:spPr/>
              <c:txPr>
                <a:bodyPr/>
                <a:lstStyle/>
                <a:p>
                  <a:pPr>
                    <a:defRPr sz="1400" b="1">
                      <a:solidFill>
                        <a:srgbClr val="FFFFCC"/>
                      </a:solidFill>
                      <a:latin typeface="Arial" pitchFamily="34" charset="0"/>
                      <a:cs typeface="Arial" pitchFamily="34" charset="0"/>
                    </a:defRPr>
                  </a:pPr>
                  <a:endParaRPr lang="ru-RU"/>
                </a:p>
              </c:txPr>
              <c:showVal val="1"/>
            </c:dLbl>
            <c:txPr>
              <a:bodyPr/>
              <a:lstStyle/>
              <a:p>
                <a:pPr>
                  <a:defRPr sz="1200" b="1">
                    <a:solidFill>
                      <a:srgbClr val="FFFFCC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Лист1!$A$2:$A$10</c:f>
              <c:strCache>
                <c:ptCount val="9"/>
                <c:pt idx="0">
                  <c:v>г. Магас</c:v>
                </c:pt>
                <c:pt idx="1">
                  <c:v>г. Назрань</c:v>
                </c:pt>
                <c:pt idx="2">
                  <c:v>г. Малгобек</c:v>
                </c:pt>
                <c:pt idx="3">
                  <c:v>г. Карабулак</c:v>
                </c:pt>
                <c:pt idx="4">
                  <c:v>г. Сунжа</c:v>
                </c:pt>
                <c:pt idx="5">
                  <c:v>Назрановский  район </c:v>
                </c:pt>
                <c:pt idx="6">
                  <c:v>Малгобекский  район </c:v>
                </c:pt>
                <c:pt idx="7">
                  <c:v>Сунженский  район </c:v>
                </c:pt>
                <c:pt idx="8">
                  <c:v>Джейрахский  район </c:v>
                </c:pt>
              </c:strCache>
            </c:strRef>
          </c:cat>
          <c:val>
            <c:numRef>
              <c:f>Лист1!$B$2:$B$10</c:f>
              <c:numCache>
                <c:formatCode>0.0</c:formatCode>
                <c:ptCount val="9"/>
                <c:pt idx="0">
                  <c:v>0</c:v>
                </c:pt>
                <c:pt idx="1">
                  <c:v>78</c:v>
                </c:pt>
                <c:pt idx="2">
                  <c:v>60</c:v>
                </c:pt>
                <c:pt idx="3">
                  <c:v>73</c:v>
                </c:pt>
                <c:pt idx="4">
                  <c:v>94</c:v>
                </c:pt>
                <c:pt idx="5">
                  <c:v>56</c:v>
                </c:pt>
                <c:pt idx="6">
                  <c:v>81</c:v>
                </c:pt>
                <c:pt idx="7">
                  <c:v>75</c:v>
                </c:pt>
                <c:pt idx="8">
                  <c:v>83</c:v>
                </c:pt>
              </c:numCache>
            </c:numRef>
          </c:val>
        </c:ser>
        <c:shape val="box"/>
        <c:axId val="75585024"/>
        <c:axId val="75586560"/>
        <c:axId val="0"/>
      </c:bar3DChart>
      <c:catAx>
        <c:axId val="75585024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100" b="1">
                <a:solidFill>
                  <a:srgbClr val="FFFFCC"/>
                </a:solidFill>
                <a:latin typeface="Arial" pitchFamily="34" charset="0"/>
                <a:cs typeface="Arial" pitchFamily="34" charset="0"/>
              </a:defRPr>
            </a:pPr>
            <a:endParaRPr lang="ru-RU"/>
          </a:p>
        </c:txPr>
        <c:crossAx val="75586560"/>
        <c:crosses val="autoZero"/>
        <c:auto val="1"/>
        <c:lblAlgn val="ctr"/>
        <c:lblOffset val="100"/>
      </c:catAx>
      <c:valAx>
        <c:axId val="75586560"/>
        <c:scaling>
          <c:orientation val="minMax"/>
        </c:scaling>
        <c:axPos val="l"/>
        <c:majorGridlines/>
        <c:numFmt formatCode="0.0" sourceLinked="1"/>
        <c:tickLblPos val="nextTo"/>
        <c:txPr>
          <a:bodyPr/>
          <a:lstStyle/>
          <a:p>
            <a:pPr>
              <a:defRPr sz="1200" b="1">
                <a:solidFill>
                  <a:srgbClr val="FFFFCC"/>
                </a:solidFill>
                <a:latin typeface="Arial" pitchFamily="34" charset="0"/>
                <a:cs typeface="Arial" pitchFamily="34" charset="0"/>
              </a:defRPr>
            </a:pPr>
            <a:endParaRPr lang="ru-RU"/>
          </a:p>
        </c:txPr>
        <c:crossAx val="75585024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AngAx val="1"/>
    </c:view3D>
    <c:plotArea>
      <c:layout>
        <c:manualLayout>
          <c:layoutTarget val="inner"/>
          <c:xMode val="edge"/>
          <c:yMode val="edge"/>
          <c:x val="7.1035037987602023E-2"/>
          <c:y val="3.075958932252678E-2"/>
          <c:w val="0.92896487581626275"/>
          <c:h val="0.69852309665497681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660066"/>
            </a:solidFill>
          </c:spPr>
          <c:dLbls>
            <c:dLbl>
              <c:idx val="0"/>
              <c:layout>
                <c:manualLayout>
                  <c:x val="1.2674556875978E-2"/>
                  <c:y val="-1.5934126977344397E-3"/>
                </c:manualLayout>
              </c:layout>
              <c:showVal val="1"/>
            </c:dLbl>
            <c:dLbl>
              <c:idx val="1"/>
              <c:layout>
                <c:manualLayout>
                  <c:x val="7.9856946215016138E-3"/>
                  <c:y val="-8.1749463734798727E-3"/>
                </c:manualLayout>
              </c:layout>
              <c:showVal val="1"/>
            </c:dLbl>
            <c:dLbl>
              <c:idx val="2"/>
              <c:layout>
                <c:manualLayout>
                  <c:x val="9.2753347556486631E-3"/>
                  <c:y val="-3.2301966448172554E-3"/>
                </c:manualLayout>
              </c:layout>
              <c:showVal val="1"/>
            </c:dLbl>
            <c:dLbl>
              <c:idx val="3"/>
              <c:layout>
                <c:manualLayout>
                  <c:x val="4.8937594504565403E-3"/>
                  <c:y val="-2.1965508105936948E-3"/>
                </c:manualLayout>
              </c:layout>
              <c:showVal val="1"/>
            </c:dLbl>
            <c:dLbl>
              <c:idx val="4"/>
              <c:layout>
                <c:manualLayout>
                  <c:x val="1.061628745581941E-2"/>
                  <c:y val="-8.8291471887738966E-3"/>
                </c:manualLayout>
              </c:layout>
              <c:showVal val="1"/>
            </c:dLbl>
            <c:dLbl>
              <c:idx val="5"/>
              <c:layout>
                <c:manualLayout>
                  <c:x val="8.9679301169926541E-3"/>
                  <c:y val="-5.245784656405697E-3"/>
                </c:manualLayout>
              </c:layout>
              <c:showVal val="1"/>
            </c:dLbl>
            <c:dLbl>
              <c:idx val="6"/>
              <c:layout>
                <c:manualLayout>
                  <c:x val="7.4732750974938816E-3"/>
                  <c:y val="-3.9796860177928961E-3"/>
                </c:manualLayout>
              </c:layout>
              <c:showVal val="1"/>
            </c:dLbl>
            <c:dLbl>
              <c:idx val="7"/>
              <c:layout>
                <c:manualLayout>
                  <c:x val="7.4732750974938929E-3"/>
                  <c:y val="-7.4166972900447121E-3"/>
                </c:manualLayout>
              </c:layout>
              <c:showVal val="1"/>
            </c:dLbl>
            <c:dLbl>
              <c:idx val="8"/>
              <c:layout>
                <c:manualLayout>
                  <c:x val="8.9679301169926541E-3"/>
                  <c:y val="-2.7135873791800926E-3"/>
                </c:manualLayout>
              </c:layout>
              <c:showVal val="1"/>
            </c:dLbl>
            <c:spPr>
              <a:scene3d>
                <a:camera prst="orthographicFront"/>
                <a:lightRig rig="threePt" dir="t"/>
              </a:scene3d>
              <a:sp3d>
                <a:bevelT w="6350"/>
              </a:sp3d>
            </c:spPr>
            <c:txPr>
              <a:bodyPr/>
              <a:lstStyle/>
              <a:p>
                <a:pPr>
                  <a:defRPr sz="1200" b="1">
                    <a:solidFill>
                      <a:srgbClr val="FFFFCC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Лист1!$A$2:$A$10</c:f>
              <c:strCache>
                <c:ptCount val="9"/>
                <c:pt idx="0">
                  <c:v>г. Магас</c:v>
                </c:pt>
                <c:pt idx="1">
                  <c:v>г. Назрань</c:v>
                </c:pt>
                <c:pt idx="2">
                  <c:v>г. Малгобек</c:v>
                </c:pt>
                <c:pt idx="3">
                  <c:v>г. Карабулак</c:v>
                </c:pt>
                <c:pt idx="4">
                  <c:v>г. Сунжа</c:v>
                </c:pt>
                <c:pt idx="5">
                  <c:v>Назрановский  район </c:v>
                </c:pt>
                <c:pt idx="6">
                  <c:v>Малгобекский  район </c:v>
                </c:pt>
                <c:pt idx="7">
                  <c:v>Сунженский  район </c:v>
                </c:pt>
                <c:pt idx="8">
                  <c:v>Джейрахский  район </c:v>
                </c:pt>
              </c:strCache>
            </c:strRef>
          </c:cat>
          <c:val>
            <c:numRef>
              <c:f>Лист1!$B$2:$B$10</c:f>
              <c:numCache>
                <c:formatCode>0.0</c:formatCode>
                <c:ptCount val="9"/>
                <c:pt idx="0">
                  <c:v>100</c:v>
                </c:pt>
                <c:pt idx="1">
                  <c:v>95</c:v>
                </c:pt>
                <c:pt idx="2">
                  <c:v>90</c:v>
                </c:pt>
                <c:pt idx="3">
                  <c:v>91</c:v>
                </c:pt>
                <c:pt idx="4">
                  <c:v>94</c:v>
                </c:pt>
                <c:pt idx="5">
                  <c:v>92</c:v>
                </c:pt>
                <c:pt idx="6">
                  <c:v>95</c:v>
                </c:pt>
                <c:pt idx="7">
                  <c:v>75</c:v>
                </c:pt>
                <c:pt idx="8">
                  <c:v>100</c:v>
                </c:pt>
              </c:numCache>
            </c:numRef>
          </c:val>
        </c:ser>
        <c:shape val="cylinder"/>
        <c:axId val="77429376"/>
        <c:axId val="77434240"/>
        <c:axId val="0"/>
      </c:bar3DChart>
      <c:catAx>
        <c:axId val="77429376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100" b="1">
                <a:solidFill>
                  <a:srgbClr val="FFFFCC"/>
                </a:solidFill>
                <a:latin typeface="Arial" pitchFamily="34" charset="0"/>
                <a:cs typeface="Arial" pitchFamily="34" charset="0"/>
              </a:defRPr>
            </a:pPr>
            <a:endParaRPr lang="ru-RU"/>
          </a:p>
        </c:txPr>
        <c:crossAx val="77434240"/>
        <c:crosses val="autoZero"/>
        <c:auto val="1"/>
        <c:lblAlgn val="ctr"/>
        <c:lblOffset val="100"/>
      </c:catAx>
      <c:valAx>
        <c:axId val="77434240"/>
        <c:scaling>
          <c:orientation val="minMax"/>
        </c:scaling>
        <c:axPos val="l"/>
        <c:majorGridlines/>
        <c:numFmt formatCode="0.0" sourceLinked="1"/>
        <c:tickLblPos val="nextTo"/>
        <c:txPr>
          <a:bodyPr/>
          <a:lstStyle/>
          <a:p>
            <a:pPr>
              <a:defRPr sz="1200" b="1">
                <a:solidFill>
                  <a:srgbClr val="FFFFCC"/>
                </a:solidFill>
                <a:latin typeface="Arial" pitchFamily="34" charset="0"/>
                <a:cs typeface="Arial" pitchFamily="34" charset="0"/>
              </a:defRPr>
            </a:pPr>
            <a:endParaRPr lang="ru-RU"/>
          </a:p>
        </c:txPr>
        <c:crossAx val="77429376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title>
      <c:tx>
        <c:rich>
          <a:bodyPr/>
          <a:lstStyle/>
          <a:p>
            <a:pPr>
              <a:defRPr/>
            </a:pPr>
            <a:r>
              <a:rPr lang="ru-RU" dirty="0" smtClean="0">
                <a:solidFill>
                  <a:srgbClr val="FFFFCC"/>
                </a:solidFill>
              </a:rPr>
              <a:t>Возрастная категория участников опроса в %</a:t>
            </a:r>
            <a:endParaRPr lang="ru-RU" dirty="0">
              <a:solidFill>
                <a:srgbClr val="FFFFCC"/>
              </a:solidFill>
            </a:endParaRPr>
          </a:p>
        </c:rich>
      </c:tx>
      <c:layout/>
    </c:title>
    <c:plotArea>
      <c:layout/>
      <c:pieChart>
        <c:varyColors val="1"/>
        <c:ser>
          <c:idx val="0"/>
          <c:order val="0"/>
          <c:dPt>
            <c:idx val="1"/>
            <c:spPr>
              <a:solidFill>
                <a:srgbClr val="FF9900"/>
              </a:solidFill>
            </c:spPr>
          </c:dPt>
          <c:dPt>
            <c:idx val="2"/>
            <c:spPr>
              <a:solidFill>
                <a:srgbClr val="6666FF"/>
              </a:solidFill>
            </c:spPr>
          </c:dPt>
          <c:dPt>
            <c:idx val="3"/>
            <c:spPr>
              <a:solidFill>
                <a:srgbClr val="990033"/>
              </a:solidFill>
            </c:spPr>
          </c:dPt>
          <c:dPt>
            <c:idx val="4"/>
            <c:spPr>
              <a:solidFill>
                <a:srgbClr val="008000"/>
              </a:solidFill>
            </c:spPr>
          </c:dPt>
          <c:dPt>
            <c:idx val="5"/>
            <c:spPr>
              <a:solidFill>
                <a:schemeClr val="accent6">
                  <a:lumMod val="75000"/>
                </a:schemeClr>
              </a:solidFill>
            </c:spPr>
          </c:dPt>
          <c:dLbls>
            <c:dLbl>
              <c:idx val="0"/>
              <c:delete val="1"/>
            </c:dLbl>
            <c:dLbl>
              <c:idx val="1"/>
              <c:layout>
                <c:manualLayout>
                  <c:x val="-8.3239610673665781E-2"/>
                  <c:y val="0.11142474068537842"/>
                </c:manualLayout>
              </c:layout>
              <c:dLblPos val="bestFit"/>
              <c:showPercent val="1"/>
            </c:dLbl>
            <c:dLbl>
              <c:idx val="2"/>
              <c:layout>
                <c:manualLayout>
                  <c:x val="-7.8889216972878401E-2"/>
                  <c:y val="-0.13522411651230676"/>
                </c:manualLayout>
              </c:layout>
              <c:dLblPos val="bestFit"/>
              <c:showPercent val="1"/>
            </c:dLbl>
            <c:dLbl>
              <c:idx val="3"/>
              <c:layout>
                <c:manualLayout>
                  <c:x val="9.9625000000000075E-2"/>
                  <c:y val="-3.0447374534142677E-2"/>
                </c:manualLayout>
              </c:layout>
              <c:dLblPos val="bestFit"/>
              <c:showPercent val="1"/>
            </c:dLbl>
            <c:dLbl>
              <c:idx val="4"/>
              <c:layout>
                <c:manualLayout>
                  <c:x val="9.4575131233595802E-2"/>
                  <c:y val="9.0114229732050036E-2"/>
                </c:manualLayout>
              </c:layout>
              <c:dLblPos val="bestFit"/>
              <c:showPercent val="1"/>
            </c:dLbl>
            <c:dLbl>
              <c:idx val="5"/>
              <c:layout>
                <c:manualLayout>
                  <c:x val="2.951793525809274E-2"/>
                  <c:y val="0.12009625193160364"/>
                </c:manualLayout>
              </c:layout>
              <c:dLblPos val="bestFit"/>
              <c:showPercent val="1"/>
            </c:dLbl>
            <c:txPr>
              <a:bodyPr/>
              <a:lstStyle/>
              <a:p>
                <a:pPr>
                  <a:defRPr sz="1400" b="1">
                    <a:solidFill>
                      <a:srgbClr val="FFFFCC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dLblPos val="bestFit"/>
            <c:showPercent val="1"/>
            <c:showLeaderLines val="1"/>
          </c:dLbls>
          <c:cat>
            <c:strRef>
              <c:f>Лист1!$A$1:$A$6</c:f>
              <c:strCache>
                <c:ptCount val="6"/>
                <c:pt idx="0">
                  <c:v>Возрастная категория участников опроса в %</c:v>
                </c:pt>
                <c:pt idx="1">
                  <c:v>18-24 лет</c:v>
                </c:pt>
                <c:pt idx="2">
                  <c:v>25-34 лет</c:v>
                </c:pt>
                <c:pt idx="3">
                  <c:v>35-44 лет</c:v>
                </c:pt>
                <c:pt idx="4">
                  <c:v>45-49 лет</c:v>
                </c:pt>
                <c:pt idx="5">
                  <c:v>60 лет и старше</c:v>
                </c:pt>
              </c:strCache>
            </c:strRef>
          </c:cat>
          <c:val>
            <c:numRef>
              <c:f>Лист1!$B$1:$B$6</c:f>
              <c:numCache>
                <c:formatCode>General</c:formatCode>
                <c:ptCount val="6"/>
                <c:pt idx="1">
                  <c:v>17.899999999999999</c:v>
                </c:pt>
                <c:pt idx="2">
                  <c:v>42.7</c:v>
                </c:pt>
                <c:pt idx="3">
                  <c:v>21.5</c:v>
                </c:pt>
                <c:pt idx="4">
                  <c:v>14.6</c:v>
                </c:pt>
                <c:pt idx="5">
                  <c:v>3.3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r"/>
      <c:legendEntry>
        <c:idx val="0"/>
        <c:delete val="1"/>
      </c:legendEntry>
      <c:layout>
        <c:manualLayout>
          <c:xMode val="edge"/>
          <c:yMode val="edge"/>
          <c:x val="0.68271522309711363"/>
          <c:y val="0.28017392006948738"/>
          <c:w val="0.30061811023622048"/>
          <c:h val="0.55637631172293678"/>
        </c:manualLayout>
      </c:layout>
      <c:txPr>
        <a:bodyPr/>
        <a:lstStyle/>
        <a:p>
          <a:pPr>
            <a:defRPr sz="1200" b="1">
              <a:solidFill>
                <a:srgbClr val="FFFFCC"/>
              </a:solidFill>
              <a:latin typeface="Arial" pitchFamily="34" charset="0"/>
              <a:cs typeface="Arial" pitchFamily="34" charset="0"/>
            </a:defRPr>
          </a:pPr>
          <a:endParaRPr lang="ru-RU"/>
        </a:p>
      </c:txPr>
    </c:legend>
    <c:plotVisOnly val="1"/>
    <c:dispBlanksAs val="zero"/>
  </c:chart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title>
      <c:tx>
        <c:rich>
          <a:bodyPr/>
          <a:lstStyle/>
          <a:p>
            <a:pPr>
              <a:defRPr/>
            </a:pPr>
            <a:r>
              <a:rPr lang="ru-RU" dirty="0" smtClean="0">
                <a:solidFill>
                  <a:srgbClr val="FFFFCC"/>
                </a:solidFill>
              </a:rPr>
              <a:t>Социальная категория участников опроса в %</a:t>
            </a:r>
            <a:endParaRPr lang="ru-RU" dirty="0">
              <a:solidFill>
                <a:srgbClr val="FFFFCC"/>
              </a:solidFill>
            </a:endParaRPr>
          </a:p>
        </c:rich>
      </c:tx>
      <c:layout/>
    </c:title>
    <c:plotArea>
      <c:layout/>
      <c:pieChart>
        <c:varyColors val="1"/>
        <c:ser>
          <c:idx val="0"/>
          <c:order val="0"/>
          <c:dPt>
            <c:idx val="1"/>
            <c:spPr>
              <a:solidFill>
                <a:srgbClr val="FF9900"/>
              </a:solidFill>
            </c:spPr>
          </c:dPt>
          <c:dPt>
            <c:idx val="2"/>
            <c:spPr>
              <a:solidFill>
                <a:srgbClr val="6666FF"/>
              </a:solidFill>
            </c:spPr>
          </c:dPt>
          <c:dPt>
            <c:idx val="3"/>
            <c:spPr>
              <a:solidFill>
                <a:srgbClr val="990033"/>
              </a:solidFill>
            </c:spPr>
          </c:dPt>
          <c:dPt>
            <c:idx val="4"/>
            <c:spPr>
              <a:solidFill>
                <a:srgbClr val="008000"/>
              </a:solidFill>
            </c:spPr>
          </c:dPt>
          <c:dPt>
            <c:idx val="5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6"/>
            <c:spPr>
              <a:solidFill>
                <a:srgbClr val="92D050"/>
              </a:solidFill>
            </c:spPr>
          </c:dPt>
          <c:dLbls>
            <c:dLbl>
              <c:idx val="0"/>
              <c:delete val="1"/>
            </c:dLbl>
            <c:dLbl>
              <c:idx val="5"/>
              <c:layout>
                <c:manualLayout>
                  <c:x val="5.8828958880139975E-2"/>
                  <c:y val="8.322433870984057E-2"/>
                </c:manualLayout>
              </c:layout>
              <c:dLblPos val="bestFit"/>
              <c:showPercent val="1"/>
            </c:dLbl>
            <c:txPr>
              <a:bodyPr/>
              <a:lstStyle/>
              <a:p>
                <a:pPr>
                  <a:defRPr sz="1400" b="1">
                    <a:solidFill>
                      <a:srgbClr val="FFFFCC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dLblPos val="bestFit"/>
            <c:showPercent val="1"/>
            <c:showLeaderLines val="1"/>
          </c:dLbls>
          <c:cat>
            <c:strRef>
              <c:f>Лист1!$A$1:$A$7</c:f>
              <c:strCache>
                <c:ptCount val="7"/>
                <c:pt idx="0">
                  <c:v>Социальная категория участников опроса в %</c:v>
                </c:pt>
                <c:pt idx="1">
                  <c:v>госслужащие</c:v>
                </c:pt>
                <c:pt idx="2">
                  <c:v>студенты</c:v>
                </c:pt>
                <c:pt idx="3">
                  <c:v>безработные</c:v>
                </c:pt>
                <c:pt idx="4">
                  <c:v>домохозяйки</c:v>
                </c:pt>
                <c:pt idx="5">
                  <c:v>пенсионеры</c:v>
                </c:pt>
                <c:pt idx="6">
                  <c:v>предприниматели</c:v>
                </c:pt>
              </c:strCache>
            </c:strRef>
          </c:cat>
          <c:val>
            <c:numRef>
              <c:f>Лист1!$B$1:$B$7</c:f>
              <c:numCache>
                <c:formatCode>General</c:formatCode>
                <c:ptCount val="7"/>
                <c:pt idx="1">
                  <c:v>56.9</c:v>
                </c:pt>
                <c:pt idx="2">
                  <c:v>12.6</c:v>
                </c:pt>
                <c:pt idx="3">
                  <c:v>10.6</c:v>
                </c:pt>
                <c:pt idx="4">
                  <c:v>10.6</c:v>
                </c:pt>
                <c:pt idx="5">
                  <c:v>4.4000000000000004</c:v>
                </c:pt>
                <c:pt idx="6">
                  <c:v>4.9000000000000004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r"/>
      <c:legendEntry>
        <c:idx val="0"/>
        <c:delete val="1"/>
      </c:legendEntry>
      <c:layout>
        <c:manualLayout>
          <c:xMode val="edge"/>
          <c:yMode val="edge"/>
          <c:x val="0.61882633420822464"/>
          <c:y val="0.28017392006948738"/>
          <c:w val="0.36450699912511014"/>
          <c:h val="0.55637631172293656"/>
        </c:manualLayout>
      </c:layout>
      <c:txPr>
        <a:bodyPr/>
        <a:lstStyle/>
        <a:p>
          <a:pPr>
            <a:defRPr sz="1200" b="1">
              <a:solidFill>
                <a:srgbClr val="FFFFCC"/>
              </a:solidFill>
              <a:latin typeface="Arial" pitchFamily="34" charset="0"/>
              <a:cs typeface="Arial" pitchFamily="34" charset="0"/>
            </a:defRPr>
          </a:pPr>
          <a:endParaRPr lang="ru-RU"/>
        </a:p>
      </c:txPr>
    </c:legend>
    <c:plotVisOnly val="1"/>
    <c:dispBlanksAs val="zero"/>
  </c:chart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3F8F1B6-16A7-4E4A-8164-5AE7615B2194}" type="datetimeFigureOut">
              <a:rPr lang="ru-RU"/>
              <a:pPr>
                <a:defRPr/>
              </a:pPr>
              <a:t>23.06.2025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B8DC2FE-6778-416B-8EF0-36D582627C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27403679"/>
      </p:ext>
    </p:extLst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7C5A3B3-69D7-431B-86D1-DA1496984E1C}" type="datetimeFigureOut">
              <a:rPr lang="ru-RU"/>
              <a:pPr>
                <a:defRPr/>
              </a:pPr>
              <a:t>23.06.2025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C078717-2F94-4B71-AAB4-66BD9391E1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95848286"/>
      </p:ext>
    </p:extLst>
  </p:cSld>
  <p:clrMap bg1="lt1" tx1="dk1" bg2="lt2" tx2="dk2" accent1="accent1" accent2="accent2" accent3="accent3" accent4="accent4" accent5="accent5" accent6="accent6" hlink="hlink" folHlink="folHlink"/>
  <p:hf sldNum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366317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97118AA-FCA8-4B76-A9C4-070FC6EE0ECC}" type="datetime1">
              <a:rPr lang="ru-RU" smtClean="0"/>
              <a:pPr>
                <a:defRPr/>
              </a:pPr>
              <a:t>23.06.2025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21405-2F65-4336-8605-22DB0086B56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9FD80A8-F03F-4DC0-9E4D-707E262DC457}" type="datetime1">
              <a:rPr lang="ru-RU" smtClean="0"/>
              <a:pPr>
                <a:defRPr/>
              </a:pPr>
              <a:t>23.06.2025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CC05F0-49B3-4A72-937C-9B31D05EF2E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4DC84F1-D24F-4726-8093-82A1270B8C69}" type="datetime1">
              <a:rPr lang="ru-RU" smtClean="0"/>
              <a:pPr>
                <a:defRPr/>
              </a:pPr>
              <a:t>23.06.2025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pPr>
              <a:defRPr/>
            </a:pPr>
            <a:fld id="{93EBC3E3-0223-4C9C-99D8-62A78F54A14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B99E004-7980-4282-B886-71E1EB184C49}" type="datetime1">
              <a:rPr lang="ru-RU" smtClean="0"/>
              <a:pPr>
                <a:defRPr/>
              </a:pPr>
              <a:t>23.06.2025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5C3D63-046A-4550-ADDF-861796360B8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7862F7E-BCA0-4075-8D12-55738CB94B50}" type="datetime1">
              <a:rPr lang="ru-RU" smtClean="0"/>
              <a:pPr>
                <a:defRPr/>
              </a:pPr>
              <a:t>23.06.2025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868CD2-7A5C-4ABB-B176-68638A67C28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C6A62D-B18B-46EA-AC82-AE76A92946FC}" type="datetime1">
              <a:rPr lang="ru-RU" smtClean="0"/>
              <a:pPr>
                <a:defRPr/>
              </a:pPr>
              <a:t>23.06.2025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D8BEEB-D7D4-4C01-BC68-13E031857DB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2DA1232-E4B9-490B-BA02-6B8BEA2E9FC4}" type="datetime1">
              <a:rPr lang="ru-RU" smtClean="0"/>
              <a:pPr>
                <a:defRPr/>
              </a:pPr>
              <a:t>23.06.2025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AD014F-7BDB-459A-B52B-97E0AA724D2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6F210B0-E641-4F98-9277-7F6176EDC774}" type="datetime1">
              <a:rPr lang="ru-RU" smtClean="0"/>
              <a:pPr>
                <a:defRPr/>
              </a:pPr>
              <a:t>23.06.2025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67E1D8-04B9-4981-A041-A994423151E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B5FE373-8801-4BEB-8BCD-7BF2FBB7C6DD}" type="datetime1">
              <a:rPr lang="ru-RU" smtClean="0"/>
              <a:pPr>
                <a:defRPr/>
              </a:pPr>
              <a:t>23.06.2025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0F7D6D-A0B3-4C1F-B375-2597370808A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189BB7-9A50-4E0B-A16C-F50816213D97}" type="datetime1">
              <a:rPr lang="ru-RU" smtClean="0"/>
              <a:pPr>
                <a:defRPr/>
              </a:pPr>
              <a:t>23.06.2025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E213FD-8C87-4189-8A0D-30E196902EB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13129AC-B941-462C-A757-18EC275AAEC1}" type="datetime1">
              <a:rPr lang="ru-RU" smtClean="0"/>
              <a:pPr>
                <a:defRPr/>
              </a:pPr>
              <a:t>23.06.2025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B08BDB-0655-4850-9BBA-1548CB104A8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4C71EC6-210F-42DE-9C53-41977AD35B3D}" type="datetimeFigureOut">
              <a:rPr lang="ru-RU" smtClean="0">
                <a:solidFill>
                  <a:srgbClr val="E3DED1">
                    <a:shade val="50000"/>
                  </a:srgbClr>
                </a:solidFill>
                <a:latin typeface="Verdana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23.06.2025</a:t>
            </a:fld>
            <a:endParaRPr lang="ru-RU">
              <a:solidFill>
                <a:srgbClr val="E3DED1">
                  <a:shade val="50000"/>
                </a:srgbClr>
              </a:solidFill>
              <a:latin typeface="Verdana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rgbClr val="E3DED1">
                  <a:shade val="50000"/>
                </a:srgbClr>
              </a:solidFill>
              <a:latin typeface="Verdana"/>
              <a:cs typeface="+mn-cs"/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19B0651-EE4F-4900-A07F-96A6BFA9D0F0}" type="slidenum">
              <a:rPr lang="ru-RU" smtClean="0">
                <a:solidFill>
                  <a:srgbClr val="E3DED1">
                    <a:shade val="50000"/>
                  </a:srgbClr>
                </a:solidFill>
                <a:latin typeface="Verdana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>
              <a:solidFill>
                <a:srgbClr val="E3DED1">
                  <a:shade val="50000"/>
                </a:srgbClr>
              </a:solidFill>
              <a:latin typeface="Verdana"/>
              <a:cs typeface="+mn-cs"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7" descr="C:\Users\ADMIN\Downloads\gerb_ingushetii-600x598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9979" y="355030"/>
            <a:ext cx="928687" cy="925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5" name="TextBox 5"/>
          <p:cNvSpPr txBox="1">
            <a:spLocks noChangeArrowheads="1"/>
          </p:cNvSpPr>
          <p:nvPr/>
        </p:nvSpPr>
        <p:spPr bwMode="auto">
          <a:xfrm>
            <a:off x="4199979" y="3501008"/>
            <a:ext cx="4575993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i="1" dirty="0"/>
              <a:t>     </a:t>
            </a:r>
          </a:p>
          <a:p>
            <a:pPr algn="ctr"/>
            <a:r>
              <a:rPr lang="ru-RU" sz="2000" b="1" i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Гиреев И. М., </a:t>
            </a:r>
          </a:p>
          <a:p>
            <a:pPr algn="ctr"/>
            <a:r>
              <a:rPr lang="ru-RU" sz="2000" b="1" i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Министр </a:t>
            </a:r>
          </a:p>
          <a:p>
            <a:pPr algn="ctr"/>
            <a:r>
              <a:rPr lang="ru-RU" sz="2000" b="1" i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</a:t>
            </a:r>
            <a:r>
              <a:rPr lang="ru-RU" sz="2000" b="1" i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кономического развития</a:t>
            </a:r>
          </a:p>
          <a:p>
            <a:pPr algn="ctr"/>
            <a:r>
              <a:rPr lang="ru-RU" sz="2000" b="1" i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Республики Ингушетия</a:t>
            </a:r>
            <a:endParaRPr lang="ru-RU" sz="2000" b="1" i="1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316" name="TextBox 7"/>
          <p:cNvSpPr txBox="1">
            <a:spLocks noChangeArrowheads="1"/>
          </p:cNvSpPr>
          <p:nvPr/>
        </p:nvSpPr>
        <p:spPr bwMode="auto">
          <a:xfrm>
            <a:off x="683568" y="764705"/>
            <a:ext cx="796151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РЕСПУБЛИКА </a:t>
            </a:r>
            <a:r>
              <a:rPr lang="ru-RU" b="1" i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ИНГУШЕТИЯ                             Г</a:t>
            </a:r>
            <a:r>
              <a:rPr lang="en-US" b="1" i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b="1" i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АЛГ</a:t>
            </a:r>
            <a:r>
              <a:rPr lang="en-US" b="1" i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b="1" i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АЙ РЕСПУБЛИКА</a:t>
            </a:r>
          </a:p>
          <a:p>
            <a:endParaRPr lang="ru-RU" b="1" i="1" dirty="0">
              <a:solidFill>
                <a:srgbClr val="008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1560" y="3058279"/>
            <a:ext cx="338437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 РЕЗУЛЬТАТАХ ОЦЕНКИ ЭФФЕКТИВНОСТИ ДЕЯТЕЛЬНОСТИ ОРГАНОВ МЕСТНОГО САМОУПРАВЛЕНИЯ ГОРОДСКИХ ОКРУГОВ И МУНИЦИПАЛЬНЫХ РАЙОНОВ</a:t>
            </a:r>
          </a:p>
          <a:p>
            <a:pPr algn="ctr">
              <a:defRPr/>
            </a:pPr>
            <a:r>
              <a:rPr lang="ru-RU" b="1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РЕСПУБЛИКИ ИНГУШЕТИЯ ЗА  2024 год</a:t>
            </a:r>
            <a:endParaRPr lang="ru-RU" b="1" dirty="0"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3319" name="TextBox 10"/>
          <p:cNvSpPr txBox="1">
            <a:spLocks noChangeArrowheads="1"/>
          </p:cNvSpPr>
          <p:nvPr/>
        </p:nvSpPr>
        <p:spPr bwMode="auto">
          <a:xfrm>
            <a:off x="2771775" y="6197600"/>
            <a:ext cx="36004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г. </a:t>
            </a:r>
            <a:r>
              <a:rPr lang="ru-RU" b="1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Магас, 2025 г.</a:t>
            </a:r>
            <a:endParaRPr lang="ru-RU" b="1" dirty="0"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427984" y="1641868"/>
            <a:ext cx="41044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sz="20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Министерство экономического развития Республики Ингушетия</a:t>
            </a:r>
            <a:endParaRPr lang="ru-RU" sz="2000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683569" y="1826534"/>
            <a:ext cx="3240360" cy="830997"/>
          </a:xfrm>
          <a:prstGeom prst="rect">
            <a:avLst/>
          </a:prstGeom>
          <a:noFill/>
          <a:ln w="76200">
            <a:solidFill>
              <a:srgbClr val="FF99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i="1" dirty="0"/>
              <a:t>     </a:t>
            </a:r>
            <a:endParaRPr lang="ru-RU" sz="1600" b="1" i="1" dirty="0" smtClean="0"/>
          </a:p>
          <a:p>
            <a:pPr algn="ctr"/>
            <a:endParaRPr lang="ru-RU" sz="1600" b="1" i="1" dirty="0"/>
          </a:p>
          <a:p>
            <a:pPr algn="ctr"/>
            <a:endParaRPr lang="ru-RU" sz="1600" b="1" i="1" dirty="0"/>
          </a:p>
        </p:txBody>
      </p:sp>
      <p:sp>
        <p:nvSpPr>
          <p:cNvPr id="3" name="TextBox 2"/>
          <p:cNvSpPr txBox="1"/>
          <p:nvPr/>
        </p:nvSpPr>
        <p:spPr>
          <a:xfrm>
            <a:off x="935596" y="1493801"/>
            <a:ext cx="273630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44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ИТОГИ</a:t>
            </a:r>
          </a:p>
          <a:p>
            <a:r>
              <a:rPr lang="ru-RU" sz="44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ОПРОСА</a:t>
            </a:r>
            <a:endParaRPr lang="ru-RU" sz="4400" b="1" dirty="0"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ru-RU" sz="2000" dirty="0" smtClean="0">
                <a:solidFill>
                  <a:srgbClr val="FF9900"/>
                </a:solidFill>
                <a:effectLst/>
                <a:latin typeface="Arial" pitchFamily="34" charset="0"/>
                <a:cs typeface="Arial" pitchFamily="34" charset="0"/>
              </a:rPr>
              <a:t>Опрос об оценке эффективности деятельности руководителей органов местного самоуправления Республики Ингушетия за 2024 год проведен с </a:t>
            </a:r>
            <a:r>
              <a:rPr lang="ru-RU" sz="2000" dirty="0" smtClean="0">
                <a:solidFill>
                  <a:srgbClr val="FF9900"/>
                </a:solidFill>
                <a:effectLst/>
              </a:rPr>
              <a:t> </a:t>
            </a:r>
            <a:r>
              <a:rPr lang="ru-RU" sz="2000" dirty="0">
                <a:solidFill>
                  <a:srgbClr val="FF9900"/>
                </a:solidFill>
                <a:effectLst/>
              </a:rPr>
              <a:t>использованием информационно-телекоммуникационных сетей и информационных </a:t>
            </a:r>
            <a:r>
              <a:rPr lang="ru-RU" sz="2000" dirty="0" smtClean="0">
                <a:solidFill>
                  <a:srgbClr val="FF9900"/>
                </a:solidFill>
                <a:effectLst/>
              </a:rPr>
              <a:t>технологий.</a:t>
            </a:r>
            <a:r>
              <a:rPr lang="ru-RU" sz="2000" dirty="0">
                <a:solidFill>
                  <a:srgbClr val="FF9900"/>
                </a:solidFill>
                <a:effectLst/>
              </a:rPr>
              <a:t/>
            </a:r>
            <a:br>
              <a:rPr lang="ru-RU" sz="2000" dirty="0">
                <a:solidFill>
                  <a:srgbClr val="FF9900"/>
                </a:solidFill>
                <a:effectLst/>
              </a:rPr>
            </a:br>
            <a:endParaRPr lang="ru-RU" sz="2000" dirty="0">
              <a:solidFill>
                <a:srgbClr val="FF99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256584"/>
          </a:xfrm>
        </p:spPr>
        <p:txBody>
          <a:bodyPr>
            <a:normAutofit fontScale="32500" lnSpcReduction="20000"/>
          </a:bodyPr>
          <a:lstStyle/>
          <a:p>
            <a:pPr marL="137160" indent="0" algn="ctr">
              <a:buNone/>
            </a:pPr>
            <a:r>
              <a:rPr lang="ru-RU" sz="4200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Опрос реализуется в соответствии с требованиями следующих </a:t>
            </a:r>
            <a:endParaRPr lang="ru-RU" sz="4200" b="1" i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137160" indent="0" algn="ctr">
              <a:buNone/>
            </a:pPr>
            <a:r>
              <a:rPr lang="ru-RU" sz="42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нормативно-правовых </a:t>
            </a:r>
            <a:r>
              <a:rPr lang="ru-RU" sz="4200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актов: </a:t>
            </a:r>
            <a:endParaRPr lang="ru-RU" sz="4200" b="1" i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137160" indent="0" algn="ctr">
              <a:buNone/>
            </a:pPr>
            <a:endParaRPr lang="ru-RU" i="1" dirty="0"/>
          </a:p>
          <a:p>
            <a:pPr>
              <a:buFont typeface="Wingdings" pitchFamily="2" charset="2"/>
              <a:buChar char="Ø"/>
            </a:pPr>
            <a:r>
              <a:rPr lang="ru-RU" sz="4600" i="1" dirty="0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Указ </a:t>
            </a:r>
            <a:r>
              <a:rPr lang="ru-RU" sz="4600" i="1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Президента Российской Федерации от 28 апреля 2008 г. </a:t>
            </a:r>
            <a:br>
              <a:rPr lang="ru-RU" sz="4600" i="1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</a:br>
            <a:r>
              <a:rPr lang="ru-RU" sz="4600" i="1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№ 607 «Об оценке эффективности деятельности органов местного самоуправления городских округов и муниципальных районов»; </a:t>
            </a:r>
            <a:endParaRPr lang="ru-RU" sz="4600" i="1" dirty="0" smtClean="0">
              <a:solidFill>
                <a:srgbClr val="FFFF99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endParaRPr lang="ru-RU" sz="4600" dirty="0">
              <a:solidFill>
                <a:srgbClr val="FFFF99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4600" i="1" dirty="0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Постановление </a:t>
            </a:r>
            <a:r>
              <a:rPr lang="ru-RU" sz="4600" i="1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Правительства Российской Федерации </a:t>
            </a:r>
            <a:br>
              <a:rPr lang="ru-RU" sz="4600" i="1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</a:br>
            <a:r>
              <a:rPr lang="ru-RU" sz="4600" i="1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от 17 декабря 2012 г. № 1317 «О мерах по реализации Указа Президента Российской Федерации от 28 апреля 2008 г. </a:t>
            </a:r>
            <a:r>
              <a:rPr lang="ru-RU" sz="46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№ </a:t>
            </a:r>
            <a:r>
              <a:rPr lang="ru-RU" sz="4600" dirty="0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607</a:t>
            </a:r>
            <a:r>
              <a:rPr lang="ru-RU" sz="4600" i="1" dirty="0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4600" i="1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«Об оценке эффективности деятельности органов местного самоуправления городских округов и муниципальных районов» и подпункта «и» пункта 2 Указа Президента Российской Федерации от 7 мая 2012 г. </a:t>
            </a:r>
            <a:r>
              <a:rPr lang="ru-RU" sz="46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№ 601</a:t>
            </a:r>
            <a:r>
              <a:rPr lang="ru-RU" sz="4600" i="1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 </a:t>
            </a:r>
            <a:br>
              <a:rPr lang="ru-RU" sz="4600" i="1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</a:br>
            <a:r>
              <a:rPr lang="ru-RU" sz="4600" i="1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«Об основных направлениях совершенствования системы государственного управления</a:t>
            </a:r>
            <a:r>
              <a:rPr lang="ru-RU" sz="4600" i="1" dirty="0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»;</a:t>
            </a:r>
          </a:p>
          <a:p>
            <a:pPr>
              <a:buFont typeface="Wingdings" pitchFamily="2" charset="2"/>
              <a:buChar char="Ø"/>
            </a:pPr>
            <a:endParaRPr lang="ru-RU" sz="4600" dirty="0">
              <a:solidFill>
                <a:srgbClr val="FFFF99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4600" i="1" dirty="0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Указ </a:t>
            </a:r>
            <a:r>
              <a:rPr lang="ru-RU" sz="4600" i="1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Главы Республики Ингушетия от 17 октября 2014 г. № 196 «О мерах по реализации Указа Президента Российской Федерации </a:t>
            </a:r>
            <a:br>
              <a:rPr lang="ru-RU" sz="4600" i="1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</a:br>
            <a:r>
              <a:rPr lang="ru-RU" sz="4600" i="1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от 28 апреля 2008 г. № 607 «Об оценке эффективности деятельности органов местного самоуправления городских округов и муниципальных районов</a:t>
            </a:r>
            <a:r>
              <a:rPr lang="ru-RU" sz="4600" i="1" dirty="0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»;</a:t>
            </a:r>
          </a:p>
          <a:p>
            <a:pPr>
              <a:buFont typeface="Wingdings" pitchFamily="2" charset="2"/>
              <a:buChar char="Ø"/>
            </a:pPr>
            <a:endParaRPr lang="ru-RU" sz="4600" dirty="0">
              <a:solidFill>
                <a:srgbClr val="FFFF99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4600" i="1" dirty="0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Указ </a:t>
            </a:r>
            <a:r>
              <a:rPr lang="ru-RU" sz="4600" i="1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Главы Республики Ингушетия от 26 мая 2014 г. № 100 </a:t>
            </a:r>
            <a:br>
              <a:rPr lang="ru-RU" sz="4600" i="1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</a:br>
            <a:r>
              <a:rPr lang="ru-RU" sz="4600" i="1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«О порядке организации и проведения опроса оценки населением эффективности деятельности органов местного самоуправления </a:t>
            </a:r>
            <a:br>
              <a:rPr lang="ru-RU" sz="4600" i="1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</a:br>
            <a:r>
              <a:rPr lang="ru-RU" sz="4600" i="1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в Республике Ингушетия с использованием информационно-телекоммуникационных сетей и информационных технологий</a:t>
            </a:r>
            <a:r>
              <a:rPr lang="ru-RU" sz="4600" i="1" dirty="0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».</a:t>
            </a:r>
            <a:endParaRPr lang="ru-RU" sz="4600" dirty="0">
              <a:solidFill>
                <a:srgbClr val="FFFF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8100392" y="6148883"/>
            <a:ext cx="648072" cy="504056"/>
          </a:xfrm>
          <a:prstGeom prst="ellipse">
            <a:avLst/>
          </a:prstGeom>
          <a:solidFill>
            <a:srgbClr val="FFFFCC"/>
          </a:solidFill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kern="0" dirty="0" smtClean="0">
                <a:solidFill>
                  <a:sysClr val="windowText" lastClr="000000"/>
                </a:solidFill>
                <a:latin typeface="Arial Narrow" pitchFamily="34" charset="0"/>
              </a:rPr>
              <a:t>2</a:t>
            </a: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itchFamily="34" charset="0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41087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35843"/>
            <a:ext cx="9144000" cy="1268760"/>
          </a:xfrm>
        </p:spPr>
        <p:txBody>
          <a:bodyPr>
            <a:normAutofit/>
          </a:bodyPr>
          <a:lstStyle/>
          <a:p>
            <a:r>
              <a:rPr lang="ru-RU" sz="1800" dirty="0" smtClean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СОЦИОЛОГИЧЕСКАЯ АНКЕТА</a:t>
            </a:r>
            <a:br>
              <a:rPr lang="ru-RU" sz="1800" dirty="0" smtClean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ru-RU" sz="1000" i="1" dirty="0" smtClean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Предлагаем Вам принять участие в социологическом исследовании  на тему «Оценка населением результатов деятельности органов местного самоуправления городских округов и муниципальных районов Республики Ингушетия». Ваши ответы, как и других участников опроса, в обобщенном виде будут включены в Перечень показателей эффективности деятельности органов местного самоуправления муниципального района (городского округа). Просим Вас выбрать и отметить позицию, которая совпадает с Вашим мнением, Анкета анонимная, мы гарантируем конфиденциальность опроса.</a:t>
            </a:r>
            <a:endParaRPr lang="ru-RU" sz="1000" i="1" dirty="0"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00017" y="1268761"/>
            <a:ext cx="4336479" cy="5400600"/>
          </a:xfrm>
        </p:spPr>
        <p:txBody>
          <a:bodyPr>
            <a:normAutofit lnSpcReduction="10000"/>
          </a:bodyPr>
          <a:lstStyle/>
          <a:p>
            <a:pPr marL="137160" indent="0">
              <a:buNone/>
            </a:pPr>
            <a:r>
              <a:rPr lang="ru-RU" sz="1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 какой степени Вы удовлетворены деятельностью местной администрацией Вашего городского округа (муниципального района)?</a:t>
            </a:r>
          </a:p>
          <a:p>
            <a:pPr marL="137160" indent="0">
              <a:buNone/>
            </a:pPr>
            <a:r>
              <a:rPr lang="ru-RU" sz="10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1. Полностью удовлетворен</a:t>
            </a:r>
          </a:p>
          <a:p>
            <a:pPr marL="137160" indent="0">
              <a:buNone/>
            </a:pPr>
            <a:r>
              <a:rPr lang="ru-RU" sz="10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2. Скорее удовлетворен, чем не удовлетворен</a:t>
            </a:r>
          </a:p>
          <a:p>
            <a:pPr marL="137160" indent="0">
              <a:buNone/>
            </a:pPr>
            <a:r>
              <a:rPr lang="ru-RU" sz="10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3. Скорее не удовлетворен, чем удовлетворен</a:t>
            </a:r>
          </a:p>
          <a:p>
            <a:pPr marL="137160" indent="0">
              <a:buNone/>
            </a:pPr>
            <a:r>
              <a:rPr lang="ru-RU" sz="10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4. Совсем не удовлетворен</a:t>
            </a:r>
          </a:p>
          <a:p>
            <a:pPr marL="137160" indent="0">
              <a:buNone/>
            </a:pPr>
            <a:r>
              <a:rPr lang="ru-RU" sz="10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5. Затрудняюсь ответить</a:t>
            </a:r>
          </a:p>
          <a:p>
            <a:pPr marL="137160" indent="0">
              <a:buNone/>
            </a:pPr>
            <a:r>
              <a:rPr lang="ru-RU" sz="1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 какой степени Вы удовлетворены  </a:t>
            </a:r>
            <a:r>
              <a:rPr lang="ru-RU" sz="1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деятельностью </a:t>
            </a:r>
            <a:r>
              <a:rPr lang="ru-RU" sz="1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главы местной </a:t>
            </a:r>
            <a:r>
              <a:rPr lang="ru-RU" sz="1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администрацией Вашего городского округа (муниципального района</a:t>
            </a:r>
            <a:r>
              <a:rPr lang="ru-RU" sz="1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)?</a:t>
            </a:r>
            <a:endParaRPr lang="ru-RU" sz="10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137160" indent="0">
              <a:buNone/>
            </a:pPr>
            <a:r>
              <a:rPr lang="ru-RU" sz="10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ru-RU" sz="10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Полностью удовлетворен</a:t>
            </a:r>
          </a:p>
          <a:p>
            <a:pPr marL="137160" indent="0">
              <a:buNone/>
            </a:pPr>
            <a:r>
              <a:rPr lang="ru-RU" sz="10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2. Скорее удовлетворен, чем не удовлетворен</a:t>
            </a:r>
          </a:p>
          <a:p>
            <a:pPr marL="137160" indent="0">
              <a:buNone/>
            </a:pPr>
            <a:r>
              <a:rPr lang="ru-RU" sz="10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3. Скорее не удовлетворен, чем удовлетворен</a:t>
            </a:r>
          </a:p>
          <a:p>
            <a:pPr marL="137160" indent="0">
              <a:buNone/>
            </a:pPr>
            <a:r>
              <a:rPr lang="ru-RU" sz="10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4. Совсем не удовлетворен</a:t>
            </a:r>
          </a:p>
          <a:p>
            <a:pPr marL="137160" indent="0">
              <a:buNone/>
            </a:pPr>
            <a:r>
              <a:rPr lang="ru-RU" sz="10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5. Затрудняюсь ответить</a:t>
            </a:r>
          </a:p>
          <a:p>
            <a:pPr marL="137160" indent="0">
              <a:buNone/>
            </a:pPr>
            <a:r>
              <a:rPr lang="ru-RU" sz="1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Ваша социальная группа?</a:t>
            </a:r>
          </a:p>
          <a:p>
            <a:pPr marL="137160" indent="0">
              <a:buNone/>
            </a:pPr>
            <a:r>
              <a:rPr lang="ru-RU" sz="10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1. </a:t>
            </a:r>
            <a:r>
              <a:rPr lang="ru-RU" sz="10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Студент</a:t>
            </a:r>
            <a:endParaRPr lang="ru-RU" sz="1000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137160" indent="0">
              <a:buNone/>
            </a:pPr>
            <a:r>
              <a:rPr lang="ru-RU" sz="10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2. </a:t>
            </a:r>
            <a:r>
              <a:rPr lang="ru-RU" sz="10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Служащий/офисные работники</a:t>
            </a:r>
            <a:endParaRPr lang="ru-RU" sz="1000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137160" indent="0">
              <a:buNone/>
            </a:pPr>
            <a:r>
              <a:rPr lang="ru-RU" sz="10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3. </a:t>
            </a:r>
            <a:r>
              <a:rPr lang="ru-RU" sz="10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Предприниматель/фермер</a:t>
            </a:r>
            <a:endParaRPr lang="ru-RU" sz="1000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137160" indent="0">
              <a:buNone/>
            </a:pPr>
            <a:r>
              <a:rPr lang="ru-RU" sz="10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4. </a:t>
            </a:r>
            <a:r>
              <a:rPr lang="ru-RU" sz="10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Домашняя хозяйка</a:t>
            </a:r>
            <a:endParaRPr lang="ru-RU" sz="1000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137160" indent="0">
              <a:buNone/>
            </a:pPr>
            <a:r>
              <a:rPr lang="ru-RU" sz="10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5. </a:t>
            </a:r>
            <a:r>
              <a:rPr lang="ru-RU" sz="10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Безработный</a:t>
            </a:r>
          </a:p>
          <a:p>
            <a:pPr marL="137160" indent="0">
              <a:buNone/>
            </a:pPr>
            <a:r>
              <a:rPr lang="ru-RU" sz="10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6. Пенсионер</a:t>
            </a:r>
            <a:endParaRPr lang="ru-RU" sz="1000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137160" indent="0">
              <a:buNone/>
            </a:pPr>
            <a:r>
              <a:rPr lang="ru-RU" sz="1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Ваше место проживания:</a:t>
            </a:r>
          </a:p>
          <a:p>
            <a:pPr marL="137160" indent="0">
              <a:buNone/>
            </a:pPr>
            <a:r>
              <a:rPr lang="ru-RU" sz="10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1. </a:t>
            </a:r>
            <a:r>
              <a:rPr lang="ru-RU" sz="10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г. Магас                     6. Назрановский муниципальный район</a:t>
            </a:r>
            <a:endParaRPr lang="ru-RU" sz="1000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137160" indent="0">
              <a:buNone/>
            </a:pPr>
            <a:r>
              <a:rPr lang="ru-RU" sz="10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2. </a:t>
            </a:r>
            <a:r>
              <a:rPr lang="ru-RU" sz="10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г. Назрань                 7. Сунженский </a:t>
            </a:r>
            <a:r>
              <a:rPr lang="ru-RU" sz="10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муниципальный </a:t>
            </a:r>
            <a:r>
              <a:rPr lang="ru-RU" sz="10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район</a:t>
            </a:r>
            <a:endParaRPr lang="ru-RU" sz="1000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137160" indent="0">
              <a:buNone/>
            </a:pPr>
            <a:r>
              <a:rPr lang="ru-RU" sz="10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3. </a:t>
            </a:r>
            <a:r>
              <a:rPr lang="ru-RU" sz="10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г. Карабулак             8. Малгобекский муниципальный </a:t>
            </a:r>
            <a:r>
              <a:rPr lang="ru-RU" sz="10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район</a:t>
            </a:r>
          </a:p>
          <a:p>
            <a:pPr marL="137160" indent="0">
              <a:buNone/>
            </a:pPr>
            <a:r>
              <a:rPr lang="ru-RU" sz="10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4. </a:t>
            </a:r>
            <a:r>
              <a:rPr lang="ru-RU" sz="10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г. Малгобек               9. Джейрахский </a:t>
            </a:r>
            <a:r>
              <a:rPr lang="ru-RU" sz="10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муниципальный район</a:t>
            </a:r>
            <a:endParaRPr lang="ru-RU" sz="1000" b="1" i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137160" indent="0">
              <a:buNone/>
            </a:pPr>
            <a:r>
              <a:rPr lang="ru-RU" sz="10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5</a:t>
            </a:r>
            <a:r>
              <a:rPr lang="ru-RU" sz="10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10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г. </a:t>
            </a:r>
            <a:r>
              <a:rPr lang="ru-RU" sz="10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Сунжа</a:t>
            </a:r>
          </a:p>
          <a:p>
            <a:pPr marL="137160" indent="0">
              <a:buNone/>
            </a:pPr>
            <a:r>
              <a:rPr lang="ru-RU" sz="1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и</a:t>
            </a:r>
            <a:r>
              <a:rPr lang="ru-RU" sz="1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др.</a:t>
            </a:r>
            <a:endParaRPr lang="ru-RU" sz="10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152400" y="1268760"/>
            <a:ext cx="4572000" cy="574164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548640" indent="-411480" algn="l" rtl="0" eaLnBrk="1" latinLnBrk="0" hangingPunct="1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68680" indent="-283464" algn="l" rtl="0" eaLnBrk="1" latinLnBrk="0" hangingPunct="1">
              <a:spcBef>
                <a:spcPct val="20000"/>
              </a:spcBef>
              <a:buClr>
                <a:schemeClr val="tx1"/>
              </a:buClr>
              <a:buSzPct val="80000"/>
              <a:buFont typeface="Wingdings 2"/>
              <a:buChar char="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3856" indent="-228600" algn="l" rtl="0" eaLnBrk="1" latinLnBrk="0" hangingPunct="1">
              <a:spcBef>
                <a:spcPct val="20000"/>
              </a:spcBef>
              <a:buClr>
                <a:schemeClr val="tx1"/>
              </a:buClr>
              <a:buSzPct val="95000"/>
              <a:buFont typeface="Wingdings"/>
              <a:buChar char="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5331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Wingdings 3"/>
              <a:buChar char="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533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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6479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3"/>
              <a:buChar char="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65960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7128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6829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7160" indent="0">
              <a:buFont typeface="Wingdings 2"/>
              <a:buNone/>
            </a:pPr>
            <a:r>
              <a:rPr lang="ru-RU" sz="1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 какой степени Вы удовлетворены организацией транспортного обслуживания в Вашем районе, поселении?</a:t>
            </a:r>
          </a:p>
          <a:p>
            <a:pPr marL="137160" indent="0">
              <a:buFont typeface="Wingdings 2"/>
              <a:buNone/>
            </a:pPr>
            <a:r>
              <a:rPr lang="ru-RU" sz="10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1. Полностью удовлетворен</a:t>
            </a:r>
          </a:p>
          <a:p>
            <a:pPr marL="137160" indent="0">
              <a:buFont typeface="Wingdings 2"/>
              <a:buNone/>
            </a:pPr>
            <a:r>
              <a:rPr lang="ru-RU" sz="10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2. Скорее удовлетворен, чем не удовлетворен</a:t>
            </a:r>
          </a:p>
          <a:p>
            <a:pPr marL="137160" indent="0">
              <a:buFont typeface="Wingdings 2"/>
              <a:buNone/>
            </a:pPr>
            <a:r>
              <a:rPr lang="ru-RU" sz="10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3. Скорее не удовлетворен, чем удовлетворен</a:t>
            </a:r>
          </a:p>
          <a:p>
            <a:pPr marL="137160" indent="0">
              <a:buFont typeface="Wingdings 2"/>
              <a:buNone/>
            </a:pPr>
            <a:r>
              <a:rPr lang="ru-RU" sz="10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4. Совсем не удовлетворен</a:t>
            </a:r>
          </a:p>
          <a:p>
            <a:pPr marL="137160" indent="0">
              <a:buFont typeface="Wingdings 2"/>
              <a:buNone/>
            </a:pPr>
            <a:r>
              <a:rPr lang="ru-RU" sz="10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5. Затрудняюсь ответить</a:t>
            </a:r>
          </a:p>
          <a:p>
            <a:pPr marL="137160" indent="0">
              <a:buFont typeface="Wingdings 2"/>
              <a:buNone/>
            </a:pPr>
            <a:r>
              <a:rPr lang="ru-RU" sz="1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 какой степени Вы удовлетворены  качеством автомобильных дорог Вашего района, поселения?</a:t>
            </a:r>
          </a:p>
          <a:p>
            <a:pPr marL="137160" indent="0">
              <a:buFont typeface="Wingdings 2"/>
              <a:buNone/>
            </a:pPr>
            <a:r>
              <a:rPr lang="ru-RU" sz="10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1. Полностью удовлетворен</a:t>
            </a:r>
          </a:p>
          <a:p>
            <a:pPr marL="137160" indent="0">
              <a:buFont typeface="Wingdings 2"/>
              <a:buNone/>
            </a:pPr>
            <a:r>
              <a:rPr lang="ru-RU" sz="10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2. Скорее удовлетворен, чем не удовлетворен</a:t>
            </a:r>
          </a:p>
          <a:p>
            <a:pPr marL="137160" indent="0">
              <a:buFont typeface="Wingdings 2"/>
              <a:buNone/>
            </a:pPr>
            <a:r>
              <a:rPr lang="ru-RU" sz="10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3. Скорее не удовлетворен, чем удовлетворен</a:t>
            </a:r>
          </a:p>
          <a:p>
            <a:pPr marL="137160" indent="0">
              <a:buFont typeface="Wingdings 2"/>
              <a:buNone/>
            </a:pPr>
            <a:r>
              <a:rPr lang="ru-RU" sz="10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4. Совсем не удовлетворен</a:t>
            </a:r>
          </a:p>
          <a:p>
            <a:pPr marL="137160" indent="0">
              <a:buFont typeface="Wingdings 2"/>
              <a:buNone/>
            </a:pPr>
            <a:r>
              <a:rPr lang="ru-RU" sz="10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5. Затрудняюсь ответить</a:t>
            </a:r>
          </a:p>
          <a:p>
            <a:pPr marL="137160" indent="0">
              <a:buFont typeface="Wingdings 2"/>
              <a:buNone/>
            </a:pPr>
            <a:r>
              <a:rPr lang="ru-RU" sz="1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 какой степени Вы удовлетворены качеством водоснабжения (водоотведения) в Вашем районе, поселении?</a:t>
            </a:r>
          </a:p>
          <a:p>
            <a:pPr marL="137160" indent="0">
              <a:buFont typeface="Wingdings 2"/>
              <a:buNone/>
            </a:pPr>
            <a:r>
              <a:rPr lang="ru-RU" sz="10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1. Полностью удовлетворен</a:t>
            </a:r>
          </a:p>
          <a:p>
            <a:pPr marL="137160" indent="0">
              <a:buFont typeface="Wingdings 2"/>
              <a:buNone/>
            </a:pPr>
            <a:r>
              <a:rPr lang="ru-RU" sz="10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2. Скорее удовлетворен, чем не удовлетворен</a:t>
            </a:r>
          </a:p>
          <a:p>
            <a:pPr marL="137160" indent="0">
              <a:buFont typeface="Wingdings 2"/>
              <a:buNone/>
            </a:pPr>
            <a:r>
              <a:rPr lang="ru-RU" sz="10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3. Скорее не удовлетворен, чем удовлетворен</a:t>
            </a:r>
          </a:p>
          <a:p>
            <a:pPr marL="137160" indent="0">
              <a:buFont typeface="Wingdings 2"/>
              <a:buNone/>
            </a:pPr>
            <a:r>
              <a:rPr lang="ru-RU" sz="10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4. Совсем не удовлетворен</a:t>
            </a:r>
          </a:p>
          <a:p>
            <a:pPr marL="137160" indent="0">
              <a:buFont typeface="Wingdings 2"/>
              <a:buNone/>
            </a:pPr>
            <a:r>
              <a:rPr lang="ru-RU" sz="10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5. Затрудняюсь ответить</a:t>
            </a:r>
          </a:p>
          <a:p>
            <a:pPr marL="137160" indent="0">
              <a:buFont typeface="Wingdings 2"/>
              <a:buNone/>
            </a:pPr>
            <a:r>
              <a:rPr lang="ru-RU" sz="1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 какой степени Вы удовлетворены качеством электроснабжения в Вашем районе, поселении?</a:t>
            </a:r>
          </a:p>
          <a:p>
            <a:pPr marL="137160" indent="0">
              <a:buFont typeface="Wingdings 2"/>
              <a:buNone/>
            </a:pPr>
            <a:r>
              <a:rPr lang="ru-RU" sz="10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1. Полностью удовлетворен</a:t>
            </a:r>
          </a:p>
          <a:p>
            <a:pPr marL="137160" indent="0">
              <a:buFont typeface="Wingdings 2"/>
              <a:buNone/>
            </a:pPr>
            <a:r>
              <a:rPr lang="ru-RU" sz="10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2. Скорее удовлетворен, чем не удовлетворен</a:t>
            </a:r>
          </a:p>
          <a:p>
            <a:pPr marL="137160" indent="0">
              <a:buFont typeface="Wingdings 2"/>
              <a:buNone/>
            </a:pPr>
            <a:r>
              <a:rPr lang="ru-RU" sz="10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3. Скорее не удовлетворен, чем удовлетворен</a:t>
            </a:r>
          </a:p>
          <a:p>
            <a:pPr marL="137160" indent="0">
              <a:buFont typeface="Wingdings 2"/>
              <a:buNone/>
            </a:pPr>
            <a:r>
              <a:rPr lang="ru-RU" sz="10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4. Совсем не удовлетворен</a:t>
            </a:r>
          </a:p>
          <a:p>
            <a:pPr marL="137160" indent="0">
              <a:buFont typeface="Wingdings 2"/>
              <a:buNone/>
            </a:pPr>
            <a:r>
              <a:rPr lang="ru-RU" sz="10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5. Затрудняюсь ответить</a:t>
            </a:r>
          </a:p>
          <a:p>
            <a:pPr marL="137160" indent="0">
              <a:buFont typeface="Wingdings 2"/>
              <a:buNone/>
            </a:pPr>
            <a:endParaRPr lang="ru-RU" sz="1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8316416" y="6165304"/>
            <a:ext cx="648072" cy="504056"/>
          </a:xfrm>
          <a:prstGeom prst="ellipse">
            <a:avLst/>
          </a:prstGeom>
          <a:solidFill>
            <a:srgbClr val="FFFFCC"/>
          </a:solidFill>
          <a:ln>
            <a:solidFill>
              <a:srgbClr val="FF99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kern="0" dirty="0" smtClean="0">
                <a:solidFill>
                  <a:sysClr val="windowText" lastClr="000000"/>
                </a:solidFill>
                <a:latin typeface="Arial Narrow" pitchFamily="34" charset="0"/>
              </a:rPr>
              <a:t>3</a:t>
            </a: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itchFamily="34" charset="0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5372283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365538" y="6286521"/>
            <a:ext cx="7893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ru-RU" sz="1200" dirty="0" smtClean="0">
                <a:solidFill>
                  <a:srgbClr val="FF0000"/>
                </a:solidFill>
                <a:latin typeface="Verdana"/>
                <a:cs typeface="+mn-cs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 sz="1200" dirty="0">
              <a:solidFill>
                <a:srgbClr val="FF0000"/>
              </a:solidFill>
              <a:latin typeface="Verdana"/>
              <a:cs typeface="+mn-cs"/>
            </a:endParaRPr>
          </a:p>
        </p:txBody>
      </p:sp>
      <p:sp>
        <p:nvSpPr>
          <p:cNvPr id="11" name="Прямоугольник 1"/>
          <p:cNvSpPr>
            <a:spLocks noChangeArrowheads="1"/>
          </p:cNvSpPr>
          <p:nvPr/>
        </p:nvSpPr>
        <p:spPr bwMode="auto">
          <a:xfrm>
            <a:off x="395536" y="417438"/>
            <a:ext cx="8429684" cy="200054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FFFFCC"/>
                </a:solidFill>
                <a:latin typeface="Arial" pitchFamily="34" charset="0"/>
                <a:cs typeface="Arial" pitchFamily="34" charset="0"/>
              </a:rPr>
              <a:t>Численность проголосовавших респондентов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FFFFCC"/>
                </a:solidFill>
                <a:latin typeface="Arial" pitchFamily="34" charset="0"/>
                <a:cs typeface="Arial" pitchFamily="34" charset="0"/>
              </a:rPr>
              <a:t>в Республике Ингушетия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24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а 2024 год – 246 человек,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FF9900"/>
                </a:solidFill>
                <a:latin typeface="Arial" pitchFamily="34" charset="0"/>
                <a:cs typeface="Arial" pitchFamily="34" charset="0"/>
              </a:rPr>
              <a:t>за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FF9900"/>
                </a:solidFill>
                <a:latin typeface="Arial" pitchFamily="34" charset="0"/>
                <a:cs typeface="Arial" pitchFamily="34" charset="0"/>
              </a:rPr>
              <a:t>2023 год –9970 человек</a:t>
            </a:r>
            <a:endParaRPr lang="ru-RU" sz="2400" b="1" dirty="0">
              <a:solidFill>
                <a:srgbClr val="FF9900"/>
              </a:solidFill>
              <a:latin typeface="Arial" pitchFamily="34" charset="0"/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7956376" y="5965693"/>
            <a:ext cx="648072" cy="504056"/>
          </a:xfrm>
          <a:prstGeom prst="ellipse">
            <a:avLst/>
          </a:prstGeom>
          <a:solidFill>
            <a:srgbClr val="FFFFCC"/>
          </a:solidFill>
          <a:ln>
            <a:solidFill>
              <a:srgbClr val="FF99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kern="0" dirty="0" smtClean="0">
                <a:solidFill>
                  <a:sysClr val="windowText" lastClr="000000"/>
                </a:solidFill>
                <a:latin typeface="Arial Narrow" pitchFamily="34" charset="0"/>
              </a:rPr>
              <a:t>4</a:t>
            </a: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Narrow" pitchFamily="34" charset="0"/>
              <a:cs typeface="+mn-cs"/>
            </a:endParaRPr>
          </a:p>
        </p:txBody>
      </p:sp>
      <p:sp>
        <p:nvSpPr>
          <p:cNvPr id="8" name="Прямоугольник 1"/>
          <p:cNvSpPr>
            <a:spLocks noChangeArrowheads="1"/>
          </p:cNvSpPr>
          <p:nvPr/>
        </p:nvSpPr>
        <p:spPr bwMode="auto">
          <a:xfrm>
            <a:off x="251520" y="1340768"/>
            <a:ext cx="8496944" cy="52322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2000" b="1" dirty="0" smtClean="0">
              <a:solidFill>
                <a:srgbClr val="FF99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51520" y="1863988"/>
            <a:ext cx="884034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FFCC"/>
                </a:solidFill>
              </a:rPr>
              <a:t>Опрос по итогам </a:t>
            </a:r>
            <a:r>
              <a:rPr lang="ru-RU" b="1" dirty="0" smtClean="0">
                <a:solidFill>
                  <a:srgbClr val="FFFFCC"/>
                </a:solidFill>
              </a:rPr>
              <a:t>2024 </a:t>
            </a:r>
            <a:r>
              <a:rPr lang="ru-RU" b="1" dirty="0">
                <a:solidFill>
                  <a:srgbClr val="FFFFCC"/>
                </a:solidFill>
              </a:rPr>
              <a:t>года проходил с 01 января по 31 декабря </a:t>
            </a:r>
            <a:r>
              <a:rPr lang="ru-RU" b="1" dirty="0" smtClean="0">
                <a:solidFill>
                  <a:srgbClr val="FFFFCC"/>
                </a:solidFill>
              </a:rPr>
              <a:t>2024 года</a:t>
            </a:r>
            <a:endParaRPr lang="ru-RU" b="1" dirty="0">
              <a:solidFill>
                <a:srgbClr val="FFFFCC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06960" y="2852936"/>
            <a:ext cx="3257003" cy="923330"/>
          </a:xfrm>
          <a:prstGeom prst="rect">
            <a:avLst/>
          </a:prstGeom>
          <a:ln w="7620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FFCC"/>
                </a:solidFill>
              </a:rPr>
              <a:t>МУЖЧИН</a:t>
            </a:r>
          </a:p>
          <a:p>
            <a:pPr algn="ctr"/>
            <a:r>
              <a:rPr lang="ru-RU" sz="3600" b="1" dirty="0" smtClean="0">
                <a:solidFill>
                  <a:srgbClr val="FFFFCC"/>
                </a:solidFill>
              </a:rPr>
              <a:t>121</a:t>
            </a:r>
            <a:endParaRPr lang="ru-RU" sz="3600" b="1" dirty="0">
              <a:solidFill>
                <a:srgbClr val="FFFFCC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22909" y="2233321"/>
            <a:ext cx="38330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FFCC"/>
                </a:solidFill>
              </a:rPr>
              <a:t>В опросе приняли участие:</a:t>
            </a:r>
            <a:endParaRPr lang="ru-RU" b="1" dirty="0">
              <a:solidFill>
                <a:srgbClr val="FFFFCC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22909" y="4293096"/>
            <a:ext cx="3257003" cy="923330"/>
          </a:xfrm>
          <a:prstGeom prst="rect">
            <a:avLst/>
          </a:prstGeom>
          <a:ln w="762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FFFFCC"/>
                </a:solidFill>
              </a:rPr>
              <a:t>ЖЕНЩИН</a:t>
            </a:r>
          </a:p>
          <a:p>
            <a:pPr algn="ctr"/>
            <a:r>
              <a:rPr lang="ru-RU" sz="3600" b="1" dirty="0" smtClean="0">
                <a:solidFill>
                  <a:srgbClr val="FFFFCC"/>
                </a:solidFill>
              </a:rPr>
              <a:t>125</a:t>
            </a:r>
            <a:endParaRPr lang="ru-RU" sz="3600" b="1" dirty="0">
              <a:solidFill>
                <a:srgbClr val="FFFFCC"/>
              </a:solidFill>
            </a:endParaRPr>
          </a:p>
        </p:txBody>
      </p:sp>
      <p:graphicFrame>
        <p:nvGraphicFramePr>
          <p:cNvPr id="14" name="Диаграмма 1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532461914"/>
              </p:ext>
            </p:extLst>
          </p:nvPr>
        </p:nvGraphicFramePr>
        <p:xfrm>
          <a:off x="3995936" y="2492896"/>
          <a:ext cx="4775970" cy="38599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108036471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="" xmlns:p14="http://schemas.microsoft.com/office/powerpoint/2010/main" val="3799344836"/>
              </p:ext>
            </p:extLst>
          </p:nvPr>
        </p:nvGraphicFramePr>
        <p:xfrm>
          <a:off x="395536" y="1628800"/>
          <a:ext cx="8424936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467544" y="476672"/>
            <a:ext cx="83529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/>
                <a:cs typeface="Arial" pitchFamily="34" charset="0"/>
              </a:rPr>
              <a:t>Распределение количества респондентов, принявших участие в опросе в разрезе муниципальных образований </a:t>
            </a:r>
            <a:endParaRPr lang="ru-RU" sz="24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7956376" y="5913276"/>
            <a:ext cx="648072" cy="504056"/>
          </a:xfrm>
          <a:prstGeom prst="ellipse">
            <a:avLst/>
          </a:prstGeom>
          <a:solidFill>
            <a:srgbClr val="FFFFCC"/>
          </a:solidFill>
          <a:ln>
            <a:solidFill>
              <a:srgbClr val="FFC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kern="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5</a:t>
            </a: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18446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="" xmlns:p14="http://schemas.microsoft.com/office/powerpoint/2010/main" val="1981682091"/>
              </p:ext>
            </p:extLst>
          </p:nvPr>
        </p:nvGraphicFramePr>
        <p:xfrm>
          <a:off x="323528" y="1268760"/>
          <a:ext cx="8352928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Овал 2"/>
          <p:cNvSpPr/>
          <p:nvPr/>
        </p:nvSpPr>
        <p:spPr>
          <a:xfrm>
            <a:off x="7990234" y="6055729"/>
            <a:ext cx="648072" cy="504056"/>
          </a:xfrm>
          <a:prstGeom prst="ellipse">
            <a:avLst/>
          </a:prstGeom>
          <a:solidFill>
            <a:srgbClr val="FFFFCC"/>
          </a:solidFill>
          <a:ln>
            <a:solidFill>
              <a:srgbClr val="FF99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kern="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6</a:t>
            </a: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404664"/>
            <a:ext cx="82089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/>
                <a:cs typeface="Arial" pitchFamily="34" charset="0"/>
              </a:rPr>
              <a:t>Уровень </a:t>
            </a:r>
            <a:r>
              <a:rPr lang="ru-RU" sz="24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/>
                <a:cs typeface="Arial" pitchFamily="34" charset="0"/>
              </a:rPr>
              <a:t>удовлетворенности населением деятельностью Главы местной </a:t>
            </a:r>
            <a:r>
              <a:rPr lang="ru-RU" sz="24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/>
                <a:cs typeface="Arial" pitchFamily="34" charset="0"/>
              </a:rPr>
              <a:t>администрации, %</a:t>
            </a:r>
            <a:endParaRPr lang="ru-RU" sz="24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63595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476672"/>
            <a:ext cx="82089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Удовлетворенность организацией транспортного </a:t>
            </a:r>
            <a:r>
              <a:rPr lang="ru-RU" sz="24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обслуживания, % </a:t>
            </a:r>
            <a:endParaRPr lang="ru-RU" sz="24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7848364" y="5949280"/>
            <a:ext cx="648072" cy="504056"/>
          </a:xfrm>
          <a:prstGeom prst="ellipse">
            <a:avLst/>
          </a:prstGeom>
          <a:solidFill>
            <a:srgbClr val="FFFFCC"/>
          </a:solidFill>
          <a:ln>
            <a:solidFill>
              <a:srgbClr val="FF99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kern="0" noProof="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7</a:t>
            </a: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="" xmlns:p14="http://schemas.microsoft.com/office/powerpoint/2010/main" val="1326002945"/>
              </p:ext>
            </p:extLst>
          </p:nvPr>
        </p:nvGraphicFramePr>
        <p:xfrm>
          <a:off x="395536" y="1124743"/>
          <a:ext cx="8208912" cy="50405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1826234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/>
          <p:cNvSpPr/>
          <p:nvPr/>
        </p:nvSpPr>
        <p:spPr>
          <a:xfrm>
            <a:off x="7956376" y="6144691"/>
            <a:ext cx="648072" cy="504056"/>
          </a:xfrm>
          <a:prstGeom prst="ellipse">
            <a:avLst/>
          </a:prstGeom>
          <a:solidFill>
            <a:srgbClr val="FFFFCC"/>
          </a:solidFill>
          <a:ln>
            <a:solidFill>
              <a:srgbClr val="FFC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kern="0" noProof="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8</a:t>
            </a: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538560"/>
            <a:ext cx="80648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/>
                <a:cs typeface="Arial" pitchFamily="34" charset="0"/>
              </a:rPr>
              <a:t>Удовлетворенность </a:t>
            </a:r>
            <a:r>
              <a:rPr lang="ru-RU" sz="24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/>
                <a:cs typeface="Arial" pitchFamily="34" charset="0"/>
              </a:rPr>
              <a:t>качеством </a:t>
            </a:r>
            <a:endParaRPr lang="ru-RU" sz="2400" b="1" dirty="0" smtClean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Times New Roman"/>
              <a:cs typeface="Arial" pitchFamily="34" charset="0"/>
            </a:endParaRPr>
          </a:p>
          <a:p>
            <a:pPr algn="ctr"/>
            <a:r>
              <a:rPr lang="ru-RU" sz="24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/>
                <a:cs typeface="Arial" pitchFamily="34" charset="0"/>
              </a:rPr>
              <a:t>автомобильных дорог, %</a:t>
            </a:r>
            <a:endParaRPr lang="ru-RU" sz="24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="" xmlns:p14="http://schemas.microsoft.com/office/powerpoint/2010/main" val="568738120"/>
              </p:ext>
            </p:extLst>
          </p:nvPr>
        </p:nvGraphicFramePr>
        <p:xfrm>
          <a:off x="827584" y="1484784"/>
          <a:ext cx="7632848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3648090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/>
          <p:cNvSpPr/>
          <p:nvPr/>
        </p:nvSpPr>
        <p:spPr>
          <a:xfrm>
            <a:off x="7956376" y="6144691"/>
            <a:ext cx="648072" cy="504056"/>
          </a:xfrm>
          <a:prstGeom prst="ellipse">
            <a:avLst/>
          </a:prstGeom>
          <a:solidFill>
            <a:srgbClr val="FFFFCC"/>
          </a:solidFill>
          <a:ln>
            <a:solidFill>
              <a:srgbClr val="FFC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9</a:t>
            </a: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538560"/>
            <a:ext cx="80648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/>
                <a:cs typeface="Arial" pitchFamily="34" charset="0"/>
              </a:rPr>
              <a:t>Удовлетворенность организацией</a:t>
            </a:r>
          </a:p>
          <a:p>
            <a:pPr algn="ctr"/>
            <a:r>
              <a:rPr lang="ru-RU" sz="24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/>
                <a:cs typeface="Arial" pitchFamily="34" charset="0"/>
              </a:rPr>
              <a:t>водоснабжения (водоотведения), %</a:t>
            </a:r>
            <a:endParaRPr lang="ru-RU" sz="2400" b="1" dirty="0" smtClean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/>
            <a:endParaRPr lang="ru-RU" sz="24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="" xmlns:p14="http://schemas.microsoft.com/office/powerpoint/2010/main" val="568738120"/>
              </p:ext>
            </p:extLst>
          </p:nvPr>
        </p:nvGraphicFramePr>
        <p:xfrm>
          <a:off x="827584" y="1484784"/>
          <a:ext cx="7632848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3648090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="" xmlns:p14="http://schemas.microsoft.com/office/powerpoint/2010/main" val="1305885703"/>
              </p:ext>
            </p:extLst>
          </p:nvPr>
        </p:nvGraphicFramePr>
        <p:xfrm>
          <a:off x="251520" y="1484784"/>
          <a:ext cx="8424936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Овал 2"/>
          <p:cNvSpPr/>
          <p:nvPr/>
        </p:nvSpPr>
        <p:spPr>
          <a:xfrm>
            <a:off x="7884368" y="6110783"/>
            <a:ext cx="648072" cy="504056"/>
          </a:xfrm>
          <a:prstGeom prst="ellipse">
            <a:avLst/>
          </a:prstGeom>
          <a:solidFill>
            <a:srgbClr val="FFFFCC"/>
          </a:solidFill>
          <a:ln>
            <a:solidFill>
              <a:srgbClr val="FF99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kern="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10</a:t>
            </a: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9592" y="404664"/>
            <a:ext cx="74888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/>
                <a:cs typeface="Arial" pitchFamily="34" charset="0"/>
              </a:rPr>
              <a:t>Удовлетворенность </a:t>
            </a:r>
            <a:r>
              <a:rPr lang="ru-RU" sz="24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/>
                <a:cs typeface="Arial" pitchFamily="34" charset="0"/>
              </a:rPr>
              <a:t>организацией </a:t>
            </a:r>
            <a:r>
              <a:rPr lang="ru-RU" sz="24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/>
                <a:cs typeface="Arial" pitchFamily="34" charset="0"/>
              </a:rPr>
              <a:t>электроснабжения, %</a:t>
            </a:r>
            <a:endParaRPr lang="ru-RU" sz="24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79160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="" xmlns:p14="http://schemas.microsoft.com/office/powerpoint/2010/main" val="1487785148"/>
              </p:ext>
            </p:extLst>
          </p:nvPr>
        </p:nvGraphicFramePr>
        <p:xfrm>
          <a:off x="323528" y="1484784"/>
          <a:ext cx="8496944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827585" y="548680"/>
            <a:ext cx="763284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/>
                <a:cs typeface="Arial" pitchFamily="34" charset="0"/>
              </a:rPr>
              <a:t>Уровень удовлетворенности организацией газоснабжения, %</a:t>
            </a:r>
            <a:endParaRPr lang="ru-RU" sz="24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7774024" y="6165304"/>
            <a:ext cx="648072" cy="504056"/>
          </a:xfrm>
          <a:prstGeom prst="ellipse">
            <a:avLst/>
          </a:prstGeom>
          <a:solidFill>
            <a:srgbClr val="FFFFCC"/>
          </a:solidFill>
          <a:ln>
            <a:solidFill>
              <a:srgbClr val="FF99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kern="0" noProof="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11</a:t>
            </a: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24196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4000359997"/>
              </p:ext>
            </p:extLst>
          </p:nvPr>
        </p:nvGraphicFramePr>
        <p:xfrm>
          <a:off x="0" y="-99392"/>
          <a:ext cx="9144004" cy="6957394"/>
        </p:xfrm>
        <a:graphic>
          <a:graphicData uri="http://schemas.openxmlformats.org/drawingml/2006/table">
            <a:tbl>
              <a:tblPr>
                <a:effectLst>
                  <a:outerShdw blurRad="50800" dist="38100" dir="14700000" algn="t" rotWithShape="0">
                    <a:srgbClr val="C55E5B">
                      <a:alpha val="60000"/>
                    </a:srgbClr>
                  </a:outerShdw>
                </a:effectLst>
                <a:tableStyleId>{D113A9D2-9D6B-4929-AA2D-F23B5EE8CBE7}</a:tableStyleId>
              </a:tblPr>
              <a:tblGrid>
                <a:gridCol w="1529984"/>
                <a:gridCol w="727857"/>
                <a:gridCol w="873999"/>
                <a:gridCol w="792088"/>
                <a:gridCol w="792088"/>
                <a:gridCol w="864096"/>
                <a:gridCol w="720080"/>
                <a:gridCol w="792088"/>
                <a:gridCol w="720080"/>
                <a:gridCol w="720080"/>
                <a:gridCol w="611564"/>
              </a:tblGrid>
              <a:tr h="962758">
                <a:tc gridSpan="11"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 smtClean="0">
                          <a:solidFill>
                            <a:srgbClr val="FFFFCC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Сводные результаты опроса населения об оценке эффективности деятельности руководителей органов местного</a:t>
                      </a:r>
                      <a:r>
                        <a:rPr lang="ru-RU" sz="2000" b="1" i="0" u="none" strike="noStrike" baseline="0" dirty="0" smtClean="0">
                          <a:solidFill>
                            <a:srgbClr val="FFFFCC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самоуправления Республики Ингушетия</a:t>
                      </a:r>
                      <a:endParaRPr lang="ru-RU" sz="2000" b="1" i="0" u="none" strike="noStrike" dirty="0">
                        <a:solidFill>
                          <a:srgbClr val="FFFFCC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94" marR="5294" marT="5294" marB="0" anchor="ctr">
                    <a:solidFill>
                      <a:srgbClr val="00339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294" marR="5294" marT="529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996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294" marR="5294" marT="529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996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294" marR="5294" marT="529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996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294" marR="5294" marT="529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996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294" marR="5294" marT="529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996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294" marR="5294" marT="529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996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294" marR="5294" marT="529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99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94" marR="5294" marT="5294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9966"/>
                    </a:solidFill>
                  </a:tcPr>
                </a:tc>
              </a:tr>
              <a:tr h="106871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700" b="1" u="none" strike="noStrike" dirty="0" smtClean="0">
                          <a:solidFill>
                            <a:srgbClr val="FFFFCC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Наименование муниципальных районов, городских округов</a:t>
                      </a:r>
                      <a:endParaRPr lang="ru-RU" sz="700" b="1" i="0" u="none" strike="noStrike" dirty="0">
                        <a:solidFill>
                          <a:srgbClr val="FFFFCC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94" marR="5294" marT="5294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u="none" strike="noStrike" dirty="0" smtClean="0">
                          <a:solidFill>
                            <a:srgbClr val="FFFFCC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Количество респондентов, опрошенных (чел.)</a:t>
                      </a:r>
                      <a:endParaRPr lang="ru-RU" sz="700" b="1" i="0" u="none" strike="noStrike" dirty="0">
                        <a:solidFill>
                          <a:srgbClr val="FFFFCC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94" marR="5294" marT="529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u="none" strike="noStrike" dirty="0" smtClean="0">
                          <a:solidFill>
                            <a:srgbClr val="FFFFCC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Уровень удовлетворенности деятельностью руководителя </a:t>
                      </a:r>
                      <a:br>
                        <a:rPr lang="ru-RU" sz="700" b="1" u="none" strike="noStrike" dirty="0" smtClean="0">
                          <a:solidFill>
                            <a:srgbClr val="FFFFCC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ru-RU" sz="700" b="1" u="none" strike="noStrike" dirty="0" smtClean="0">
                          <a:solidFill>
                            <a:srgbClr val="FFFFCC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(Главы Администрации)</a:t>
                      </a:r>
                      <a:endParaRPr lang="ru-RU" sz="700" b="1" i="0" u="none" strike="noStrike" dirty="0">
                        <a:solidFill>
                          <a:srgbClr val="FFFFCC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94" marR="5294" marT="529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u="none" strike="noStrike" dirty="0" smtClean="0">
                          <a:solidFill>
                            <a:srgbClr val="FFFFCC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Уровень удовлетворенности организацией транспортного обслуживания</a:t>
                      </a:r>
                      <a:endParaRPr lang="ru-RU" sz="700" b="1" i="0" u="none" strike="noStrike" dirty="0">
                        <a:solidFill>
                          <a:srgbClr val="FFFFCC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94" marR="5294" marT="529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u="none" strike="noStrike" dirty="0" smtClean="0">
                          <a:solidFill>
                            <a:srgbClr val="FFFFCC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Уровень удовлетворенности качеством автомобильных дорог</a:t>
                      </a:r>
                      <a:endParaRPr lang="ru-RU" sz="700" b="1" i="0" u="none" strike="noStrike" dirty="0">
                        <a:solidFill>
                          <a:srgbClr val="FFFFCC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94" marR="5294" marT="529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u="none" strike="noStrike" dirty="0" smtClean="0">
                          <a:solidFill>
                            <a:srgbClr val="FFFFCC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Уровень удовлетворенности организацией водоснабжения (водоотведения)</a:t>
                      </a:r>
                      <a:endParaRPr lang="ru-RU" sz="700" b="1" i="0" u="none" strike="noStrike" dirty="0">
                        <a:solidFill>
                          <a:srgbClr val="FFFFCC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94" marR="5294" marT="529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u="none" strike="noStrike" dirty="0" smtClean="0">
                          <a:solidFill>
                            <a:srgbClr val="FFFFCC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Уровень удовлетворенности организацией электроснабжения</a:t>
                      </a:r>
                      <a:endParaRPr lang="ru-RU" sz="700" b="1" i="0" u="none" strike="noStrike" dirty="0">
                        <a:solidFill>
                          <a:srgbClr val="FFFFCC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94" marR="5294" marT="529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u="none" strike="noStrike" dirty="0" smtClean="0">
                          <a:solidFill>
                            <a:srgbClr val="FFFFCC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Уровень удовлетворенности организацией газоснабжения</a:t>
                      </a:r>
                      <a:endParaRPr lang="ru-RU" sz="700" b="1" i="0" u="none" strike="noStrike" dirty="0">
                        <a:solidFill>
                          <a:srgbClr val="FFFFCC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94" marR="5294" marT="529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1" u="none" strike="noStrike" dirty="0" smtClean="0">
                          <a:solidFill>
                            <a:srgbClr val="FFFFCC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Уровень удовлетворенности</a:t>
                      </a:r>
                      <a:r>
                        <a:rPr lang="ru-RU" sz="700" b="1" u="none" strike="noStrike" baseline="0" dirty="0" smtClean="0">
                          <a:solidFill>
                            <a:srgbClr val="FFFFCC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деятельностью учреждений культуры</a:t>
                      </a:r>
                      <a:endParaRPr lang="ru-RU" sz="700" b="1" i="0" u="none" strike="noStrike" dirty="0">
                        <a:solidFill>
                          <a:srgbClr val="FFFFCC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94" marR="5294" marT="529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u="none" strike="noStrike" dirty="0" smtClean="0">
                          <a:solidFill>
                            <a:srgbClr val="FFFFCC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Уровень удовлетворенности</a:t>
                      </a:r>
                      <a:r>
                        <a:rPr lang="ru-RU" sz="700" b="1" u="none" strike="noStrike" baseline="0" dirty="0" smtClean="0">
                          <a:solidFill>
                            <a:srgbClr val="FFFFCC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деятельностью налоговых органов</a:t>
                      </a:r>
                      <a:endParaRPr lang="ru-RU" sz="700" b="1" i="0" u="none" strike="noStrike" dirty="0">
                        <a:solidFill>
                          <a:srgbClr val="FFFFCC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94" marR="5294" marT="529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 smtClean="0">
                          <a:solidFill>
                            <a:srgbClr val="FFFFCC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Место </a:t>
                      </a:r>
                    </a:p>
                    <a:p>
                      <a:pPr algn="ctr" fontAlgn="ctr"/>
                      <a:r>
                        <a:rPr lang="ru-RU" sz="1000" b="1" u="none" strike="noStrike" dirty="0" smtClean="0">
                          <a:solidFill>
                            <a:srgbClr val="FFFFCC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в группе</a:t>
                      </a:r>
                      <a:endParaRPr lang="ru-RU" sz="1000" b="1" i="0" u="none" strike="noStrike" dirty="0">
                        <a:solidFill>
                          <a:srgbClr val="FFFFCC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 fontAlgn="ctr"/>
                      <a:r>
                        <a:rPr lang="ru-RU" sz="700" b="1" u="none" strike="noStrike" dirty="0" smtClean="0">
                          <a:solidFill>
                            <a:srgbClr val="FFFFCC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700" b="1" i="0" u="none" strike="noStrike" dirty="0">
                        <a:solidFill>
                          <a:srgbClr val="FFFFCC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94" marR="5294" marT="529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</a:tr>
              <a:tr h="51058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u="none" strike="noStrike" dirty="0" smtClean="0">
                          <a:solidFill>
                            <a:srgbClr val="FFFFCC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Всего: </a:t>
                      </a:r>
                      <a:r>
                        <a:rPr lang="ru-RU" sz="1000" b="1" u="none" strike="noStrike" smtClean="0">
                          <a:solidFill>
                            <a:srgbClr val="FFFFCC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/>
                      </a:r>
                      <a:br>
                        <a:rPr lang="ru-RU" sz="1000" b="1" u="none" strike="noStrike" smtClean="0">
                          <a:solidFill>
                            <a:srgbClr val="FFFFCC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ru-RU" sz="1000" b="1" u="none" strike="noStrike" smtClean="0">
                          <a:solidFill>
                            <a:srgbClr val="FFFFCC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246 чел</a:t>
                      </a:r>
                      <a:r>
                        <a:rPr lang="ru-RU" sz="1000" b="1" u="none" strike="noStrike" dirty="0" smtClean="0">
                          <a:solidFill>
                            <a:srgbClr val="FFFFCC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1000" b="1" i="0" u="none" strike="noStrike" dirty="0">
                        <a:solidFill>
                          <a:srgbClr val="FFFFCC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94" marR="5294" marT="529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 smtClean="0">
                          <a:solidFill>
                            <a:srgbClr val="FFFFCC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в %</a:t>
                      </a:r>
                      <a:endParaRPr lang="ru-RU" sz="1000" b="1" i="0" u="none" strike="noStrike" dirty="0">
                        <a:solidFill>
                          <a:srgbClr val="FFFFCC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94" marR="5294" marT="529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 smtClean="0">
                          <a:solidFill>
                            <a:srgbClr val="FFFFCC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в %</a:t>
                      </a:r>
                      <a:endParaRPr lang="ru-RU" sz="1000" b="1" i="0" u="none" strike="noStrike" dirty="0">
                        <a:solidFill>
                          <a:srgbClr val="FFFFCC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94" marR="5294" marT="529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 smtClean="0">
                          <a:solidFill>
                            <a:srgbClr val="FFFFCC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в %</a:t>
                      </a:r>
                      <a:endParaRPr lang="ru-RU" sz="1000" b="1" i="0" u="none" strike="noStrike" dirty="0">
                        <a:solidFill>
                          <a:srgbClr val="FFFFCC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94" marR="5294" marT="529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 smtClean="0">
                          <a:solidFill>
                            <a:srgbClr val="FFFFCC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в %</a:t>
                      </a:r>
                      <a:endParaRPr lang="ru-RU" sz="1000" b="1" i="0" u="none" strike="noStrike" dirty="0">
                        <a:solidFill>
                          <a:srgbClr val="FFFFCC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94" marR="5294" marT="529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 smtClean="0">
                          <a:solidFill>
                            <a:srgbClr val="FFFFCC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в %</a:t>
                      </a:r>
                      <a:endParaRPr lang="ru-RU" sz="1000" b="1" i="0" u="none" strike="noStrike" dirty="0">
                        <a:solidFill>
                          <a:srgbClr val="FFFFCC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94" marR="5294" marT="529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 smtClean="0">
                          <a:solidFill>
                            <a:srgbClr val="FFFFCC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в %</a:t>
                      </a:r>
                      <a:endParaRPr lang="ru-RU" sz="1000" b="1" i="0" u="none" strike="noStrike" dirty="0">
                        <a:solidFill>
                          <a:srgbClr val="FFFFCC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94" marR="5294" marT="529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smtClean="0">
                          <a:solidFill>
                            <a:srgbClr val="FFFFCC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в %</a:t>
                      </a:r>
                      <a:endParaRPr lang="ru-RU" sz="1000" b="1" i="0" u="none" strike="noStrike" dirty="0">
                        <a:solidFill>
                          <a:srgbClr val="FFFFCC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94" marR="5294" marT="529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 smtClean="0">
                          <a:solidFill>
                            <a:srgbClr val="FFFFCC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в %</a:t>
                      </a:r>
                      <a:endParaRPr lang="ru-RU" sz="1000" b="1" i="0" u="none" strike="noStrike" dirty="0">
                        <a:solidFill>
                          <a:srgbClr val="FFFFCC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94" marR="5294" marT="529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700" b="1" i="0" u="none" strike="noStrike" dirty="0">
                        <a:solidFill>
                          <a:srgbClr val="FFFFCC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94" marR="5294" marT="529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</a:tr>
              <a:tr h="5067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 smtClean="0">
                          <a:solidFill>
                            <a:srgbClr val="FFFFCC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г. Магас</a:t>
                      </a:r>
                      <a:endParaRPr lang="ru-RU" sz="1000" b="1" i="0" u="none" strike="noStrike" dirty="0">
                        <a:solidFill>
                          <a:srgbClr val="FFFFCC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94" marR="5294" marT="5294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rgbClr val="FFFFCC"/>
                          </a:solidFill>
                          <a:latin typeface="+mj-lt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rgbClr val="FFFFCC"/>
                          </a:solidFill>
                          <a:latin typeface="+mj-lt"/>
                          <a:ea typeface="Calibri"/>
                          <a:cs typeface="Times New Roman"/>
                        </a:rPr>
                        <a:t>100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FFFFCC"/>
                          </a:solidFill>
                          <a:latin typeface="+mj-lt"/>
                          <a:ea typeface="Calibri"/>
                          <a:cs typeface="Times New Roman"/>
                        </a:rPr>
                        <a:t>0</a:t>
                      </a:r>
                      <a:endParaRPr lang="ru-RU" sz="1400" b="1" dirty="0">
                        <a:solidFill>
                          <a:srgbClr val="FFFFCC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FFFFCC"/>
                          </a:solidFill>
                          <a:latin typeface="+mj-lt"/>
                          <a:ea typeface="Calibri"/>
                          <a:cs typeface="Times New Roman"/>
                        </a:rPr>
                        <a:t>100</a:t>
                      </a:r>
                      <a:endParaRPr lang="ru-RU" sz="1400" b="1" dirty="0">
                        <a:solidFill>
                          <a:srgbClr val="FFFFCC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FFFFCC"/>
                          </a:solidFill>
                          <a:latin typeface="+mj-lt"/>
                          <a:ea typeface="Calibri"/>
                          <a:cs typeface="Times New Roman"/>
                        </a:rPr>
                        <a:t>0</a:t>
                      </a:r>
                      <a:endParaRPr lang="ru-RU" sz="1400" b="1" dirty="0">
                        <a:solidFill>
                          <a:srgbClr val="FFFFCC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FFFFCC"/>
                          </a:solidFill>
                          <a:latin typeface="+mj-lt"/>
                          <a:ea typeface="Calibri"/>
                          <a:cs typeface="Times New Roman"/>
                        </a:rPr>
                        <a:t>0</a:t>
                      </a:r>
                      <a:endParaRPr lang="ru-RU" sz="1400" b="1" dirty="0">
                        <a:solidFill>
                          <a:srgbClr val="FFFFCC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FFFFCC"/>
                          </a:solidFill>
                          <a:latin typeface="+mj-lt"/>
                          <a:ea typeface="Calibri"/>
                          <a:cs typeface="Times New Roman"/>
                        </a:rPr>
                        <a:t>100</a:t>
                      </a:r>
                      <a:endParaRPr lang="ru-RU" sz="1400" b="1" dirty="0">
                        <a:solidFill>
                          <a:srgbClr val="FFFFCC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FFFFCC"/>
                          </a:solidFill>
                          <a:latin typeface="+mj-lt"/>
                          <a:ea typeface="Calibri"/>
                          <a:cs typeface="Times New Roman"/>
                        </a:rPr>
                        <a:t>100</a:t>
                      </a:r>
                      <a:endParaRPr lang="ru-RU" sz="1400" b="1" dirty="0">
                        <a:solidFill>
                          <a:srgbClr val="FFFFCC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FFFFCC"/>
                          </a:solidFill>
                          <a:latin typeface="+mj-lt"/>
                          <a:ea typeface="Calibri"/>
                          <a:cs typeface="Times New Roman"/>
                        </a:rPr>
                        <a:t>100</a:t>
                      </a:r>
                      <a:endParaRPr lang="ru-RU" sz="1400" b="1" dirty="0">
                        <a:solidFill>
                          <a:srgbClr val="FFFFCC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+mj-lt"/>
                          <a:ea typeface="Calibri"/>
                          <a:cs typeface="Times New Roman"/>
                        </a:rPr>
                        <a:t>9</a:t>
                      </a:r>
                      <a:endParaRPr lang="ru-RU" sz="1400" dirty="0">
                        <a:solidFill>
                          <a:srgbClr val="FF0000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</a:tr>
              <a:tr h="5011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 smtClean="0">
                          <a:solidFill>
                            <a:srgbClr val="FFFFCC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г. Назрань</a:t>
                      </a:r>
                      <a:endParaRPr lang="ru-RU" sz="1000" b="1" i="0" u="none" strike="noStrike" dirty="0">
                        <a:solidFill>
                          <a:srgbClr val="FFFFCC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94" marR="5294" marT="5294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rgbClr val="FFFFCC"/>
                          </a:solidFill>
                          <a:latin typeface="+mj-lt"/>
                          <a:ea typeface="Calibri"/>
                          <a:cs typeface="Times New Roman"/>
                        </a:rPr>
                        <a:t>60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rgbClr val="FFFFCC"/>
                          </a:solidFill>
                          <a:latin typeface="+mj-lt"/>
                          <a:ea typeface="Calibri"/>
                          <a:cs typeface="Times New Roman"/>
                        </a:rPr>
                        <a:t>85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FFFFCC"/>
                          </a:solidFill>
                          <a:latin typeface="+mj-lt"/>
                          <a:ea typeface="Calibri"/>
                          <a:cs typeface="Times New Roman"/>
                        </a:rPr>
                        <a:t>77</a:t>
                      </a:r>
                      <a:endParaRPr lang="ru-RU" sz="1400" b="1" dirty="0">
                        <a:solidFill>
                          <a:srgbClr val="FFFFCC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FFFFCC"/>
                          </a:solidFill>
                          <a:latin typeface="+mj-lt"/>
                          <a:ea typeface="Calibri"/>
                          <a:cs typeface="Times New Roman"/>
                        </a:rPr>
                        <a:t>77</a:t>
                      </a:r>
                      <a:endParaRPr lang="ru-RU" sz="1400" b="1" dirty="0">
                        <a:solidFill>
                          <a:srgbClr val="FFFFCC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FFFFCC"/>
                          </a:solidFill>
                          <a:latin typeface="+mj-lt"/>
                          <a:ea typeface="Calibri"/>
                          <a:cs typeface="Times New Roman"/>
                        </a:rPr>
                        <a:t>83</a:t>
                      </a:r>
                      <a:endParaRPr lang="ru-RU" sz="1400" b="1" dirty="0">
                        <a:solidFill>
                          <a:srgbClr val="FFFFCC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FFFFCC"/>
                          </a:solidFill>
                          <a:latin typeface="+mj-lt"/>
                          <a:ea typeface="Calibri"/>
                          <a:cs typeface="Times New Roman"/>
                        </a:rPr>
                        <a:t>78</a:t>
                      </a:r>
                      <a:endParaRPr lang="ru-RU" sz="1400" b="1" dirty="0">
                        <a:solidFill>
                          <a:srgbClr val="FFFFCC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FFFFCC"/>
                          </a:solidFill>
                          <a:latin typeface="+mj-lt"/>
                          <a:ea typeface="Calibri"/>
                          <a:cs typeface="Times New Roman"/>
                        </a:rPr>
                        <a:t>95</a:t>
                      </a:r>
                      <a:endParaRPr lang="ru-RU" sz="1400" b="1" dirty="0">
                        <a:solidFill>
                          <a:srgbClr val="FFFFCC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FFFFCC"/>
                          </a:solidFill>
                          <a:latin typeface="+mj-lt"/>
                          <a:ea typeface="Calibri"/>
                          <a:cs typeface="Times New Roman"/>
                        </a:rPr>
                        <a:t>87</a:t>
                      </a:r>
                      <a:endParaRPr lang="ru-RU" sz="1400" b="1" dirty="0">
                        <a:solidFill>
                          <a:srgbClr val="FFFFCC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FFFFCC"/>
                          </a:solidFill>
                          <a:latin typeface="+mj-lt"/>
                          <a:ea typeface="Calibri"/>
                          <a:cs typeface="Times New Roman"/>
                        </a:rPr>
                        <a:t>85</a:t>
                      </a:r>
                      <a:endParaRPr lang="ru-RU" sz="1400" b="1" dirty="0">
                        <a:solidFill>
                          <a:srgbClr val="FFFFCC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latin typeface="+mj-lt"/>
                          <a:ea typeface="Calibri"/>
                          <a:cs typeface="Times New Roman"/>
                        </a:rPr>
                        <a:t>2</a:t>
                      </a:r>
                      <a:endParaRPr lang="ru-RU" sz="1400">
                        <a:solidFill>
                          <a:srgbClr val="FF0000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</a:tr>
              <a:tr h="4054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smtClean="0">
                          <a:solidFill>
                            <a:srgbClr val="FFFFCC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г. Малгобек</a:t>
                      </a:r>
                      <a:endParaRPr lang="ru-RU" sz="1000" b="1" i="0" u="none" strike="noStrike" dirty="0">
                        <a:solidFill>
                          <a:srgbClr val="FFFFCC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94" marR="5294" marT="5294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>
                          <a:solidFill>
                            <a:srgbClr val="FFFFCC"/>
                          </a:solidFill>
                          <a:latin typeface="+mj-lt"/>
                          <a:ea typeface="Calibri"/>
                          <a:cs typeface="Times New Roman"/>
                        </a:rPr>
                        <a:t>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rgbClr val="FFFFCC"/>
                          </a:solidFill>
                          <a:latin typeface="+mj-lt"/>
                          <a:ea typeface="Calibri"/>
                          <a:cs typeface="Times New Roman"/>
                        </a:rPr>
                        <a:t>35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FFFFCC"/>
                          </a:solidFill>
                          <a:latin typeface="+mj-lt"/>
                          <a:ea typeface="Calibri"/>
                          <a:cs typeface="Times New Roman"/>
                        </a:rPr>
                        <a:t>40</a:t>
                      </a:r>
                      <a:endParaRPr lang="ru-RU" sz="1400" b="1" dirty="0">
                        <a:solidFill>
                          <a:srgbClr val="FFFFCC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FFFFCC"/>
                          </a:solidFill>
                          <a:latin typeface="+mj-lt"/>
                          <a:ea typeface="Calibri"/>
                          <a:cs typeface="Times New Roman"/>
                        </a:rPr>
                        <a:t>45</a:t>
                      </a:r>
                      <a:endParaRPr lang="ru-RU" sz="1400" b="1" dirty="0">
                        <a:solidFill>
                          <a:srgbClr val="FFFFCC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FFFFCC"/>
                          </a:solidFill>
                          <a:latin typeface="+mj-lt"/>
                          <a:ea typeface="Calibri"/>
                          <a:cs typeface="Times New Roman"/>
                        </a:rPr>
                        <a:t>20</a:t>
                      </a:r>
                      <a:endParaRPr lang="ru-RU" sz="1400" b="1" dirty="0">
                        <a:solidFill>
                          <a:srgbClr val="FFFFCC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FFFFCC"/>
                          </a:solidFill>
                          <a:latin typeface="+mj-lt"/>
                          <a:ea typeface="Calibri"/>
                          <a:cs typeface="Times New Roman"/>
                        </a:rPr>
                        <a:t>60</a:t>
                      </a:r>
                      <a:endParaRPr lang="ru-RU" sz="1400" b="1" dirty="0">
                        <a:solidFill>
                          <a:srgbClr val="FFFFCC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FFFFCC"/>
                          </a:solidFill>
                          <a:latin typeface="+mj-lt"/>
                          <a:ea typeface="Calibri"/>
                          <a:cs typeface="Times New Roman"/>
                        </a:rPr>
                        <a:t>90</a:t>
                      </a:r>
                      <a:endParaRPr lang="ru-RU" sz="1400" b="1" dirty="0">
                        <a:solidFill>
                          <a:srgbClr val="FFFFCC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FFFFCC"/>
                          </a:solidFill>
                          <a:latin typeface="+mj-lt"/>
                          <a:ea typeface="Calibri"/>
                          <a:cs typeface="Times New Roman"/>
                        </a:rPr>
                        <a:t>70</a:t>
                      </a:r>
                      <a:endParaRPr lang="ru-RU" sz="1400" b="1" dirty="0">
                        <a:solidFill>
                          <a:srgbClr val="FFFFCC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FFFFCC"/>
                          </a:solidFill>
                          <a:latin typeface="+mj-lt"/>
                          <a:ea typeface="Calibri"/>
                          <a:cs typeface="Times New Roman"/>
                        </a:rPr>
                        <a:t>60</a:t>
                      </a:r>
                      <a:endParaRPr lang="ru-RU" sz="1400" b="1" dirty="0">
                        <a:solidFill>
                          <a:srgbClr val="FFFFCC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latin typeface="+mj-lt"/>
                          <a:ea typeface="Calibri"/>
                          <a:cs typeface="Times New Roman"/>
                        </a:rPr>
                        <a:t>5</a:t>
                      </a:r>
                      <a:endParaRPr lang="ru-RU" sz="1400">
                        <a:solidFill>
                          <a:srgbClr val="FF0000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</a:tr>
              <a:tr h="5067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 smtClean="0">
                          <a:solidFill>
                            <a:srgbClr val="FFFFCC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г. Карабулак</a:t>
                      </a:r>
                      <a:endParaRPr lang="ru-RU" sz="1000" b="1" i="0" u="none" strike="noStrike" dirty="0">
                        <a:solidFill>
                          <a:srgbClr val="FFFFCC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94" marR="5294" marT="5294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>
                          <a:solidFill>
                            <a:srgbClr val="FFFFCC"/>
                          </a:solidFill>
                          <a:latin typeface="+mj-lt"/>
                          <a:ea typeface="Calibri"/>
                          <a:cs typeface="Times New Roman"/>
                        </a:rPr>
                        <a:t>79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rgbClr val="FFFFCC"/>
                          </a:solidFill>
                          <a:latin typeface="+mj-lt"/>
                          <a:ea typeface="Calibri"/>
                          <a:cs typeface="Times New Roman"/>
                        </a:rPr>
                        <a:t>82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FFFFCC"/>
                          </a:solidFill>
                          <a:latin typeface="+mj-lt"/>
                          <a:ea typeface="Calibri"/>
                          <a:cs typeface="Times New Roman"/>
                        </a:rPr>
                        <a:t>68</a:t>
                      </a:r>
                      <a:endParaRPr lang="ru-RU" sz="1400" b="1" dirty="0">
                        <a:solidFill>
                          <a:srgbClr val="FFFFCC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FFFFCC"/>
                          </a:solidFill>
                          <a:latin typeface="+mj-lt"/>
                          <a:ea typeface="Calibri"/>
                          <a:cs typeface="Times New Roman"/>
                        </a:rPr>
                        <a:t>78</a:t>
                      </a:r>
                      <a:endParaRPr lang="ru-RU" sz="1400" b="1" dirty="0">
                        <a:solidFill>
                          <a:srgbClr val="FFFFCC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FFFFCC"/>
                          </a:solidFill>
                          <a:latin typeface="+mj-lt"/>
                          <a:ea typeface="Calibri"/>
                          <a:cs typeface="Times New Roman"/>
                        </a:rPr>
                        <a:t>67</a:t>
                      </a:r>
                      <a:endParaRPr lang="ru-RU" sz="1400" b="1" dirty="0">
                        <a:solidFill>
                          <a:srgbClr val="FFFFCC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FFFFCC"/>
                          </a:solidFill>
                          <a:latin typeface="+mj-lt"/>
                          <a:ea typeface="Calibri"/>
                          <a:cs typeface="Times New Roman"/>
                        </a:rPr>
                        <a:t>73</a:t>
                      </a:r>
                      <a:endParaRPr lang="ru-RU" sz="1400" b="1" dirty="0">
                        <a:solidFill>
                          <a:srgbClr val="FFFFCC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FFFFCC"/>
                          </a:solidFill>
                          <a:latin typeface="+mj-lt"/>
                          <a:ea typeface="Calibri"/>
                          <a:cs typeface="Times New Roman"/>
                        </a:rPr>
                        <a:t>91</a:t>
                      </a:r>
                      <a:endParaRPr lang="ru-RU" sz="1400" b="1" dirty="0">
                        <a:solidFill>
                          <a:srgbClr val="FFFFCC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FFFFCC"/>
                          </a:solidFill>
                          <a:latin typeface="+mj-lt"/>
                          <a:ea typeface="Calibri"/>
                          <a:cs typeface="Times New Roman"/>
                        </a:rPr>
                        <a:t>86</a:t>
                      </a:r>
                      <a:endParaRPr lang="ru-RU" sz="1400" b="1" dirty="0">
                        <a:solidFill>
                          <a:srgbClr val="FFFFCC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FFFFCC"/>
                          </a:solidFill>
                          <a:latin typeface="+mj-lt"/>
                          <a:ea typeface="Calibri"/>
                          <a:cs typeface="Times New Roman"/>
                        </a:rPr>
                        <a:t>61</a:t>
                      </a:r>
                      <a:endParaRPr lang="ru-RU" sz="1400" b="1" dirty="0">
                        <a:solidFill>
                          <a:srgbClr val="FFFFCC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+mj-lt"/>
                          <a:ea typeface="Calibri"/>
                          <a:cs typeface="Times New Roman"/>
                        </a:rPr>
                        <a:t>1</a:t>
                      </a:r>
                      <a:endParaRPr lang="ru-RU" sz="1400" dirty="0">
                        <a:solidFill>
                          <a:srgbClr val="FF0000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</a:tr>
              <a:tr h="5067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FFFFCC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г. Сунжа</a:t>
                      </a:r>
                      <a:endParaRPr lang="ru-RU" sz="1000" b="1" i="0" u="none" strike="noStrike" dirty="0">
                        <a:solidFill>
                          <a:srgbClr val="FFFFCC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94" marR="5294" marT="5294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>
                          <a:solidFill>
                            <a:srgbClr val="FFFFCC"/>
                          </a:solidFill>
                          <a:latin typeface="+mj-lt"/>
                          <a:ea typeface="Calibri"/>
                          <a:cs typeface="Times New Roman"/>
                        </a:rPr>
                        <a:t>16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FFFFCC"/>
                          </a:solidFill>
                          <a:latin typeface="+mj-lt"/>
                          <a:ea typeface="Calibri"/>
                          <a:cs typeface="Times New Roman"/>
                        </a:rPr>
                        <a:t>94</a:t>
                      </a:r>
                      <a:endParaRPr lang="ru-RU" sz="1400" b="1" dirty="0">
                        <a:solidFill>
                          <a:srgbClr val="FFFFCC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FFFFCC"/>
                          </a:solidFill>
                          <a:latin typeface="+mj-lt"/>
                          <a:ea typeface="Calibri"/>
                          <a:cs typeface="Times New Roman"/>
                        </a:rPr>
                        <a:t>81</a:t>
                      </a:r>
                      <a:endParaRPr lang="ru-RU" sz="1400" b="1" dirty="0">
                        <a:solidFill>
                          <a:srgbClr val="FFFFCC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FFFFCC"/>
                          </a:solidFill>
                          <a:latin typeface="+mj-lt"/>
                          <a:ea typeface="Calibri"/>
                          <a:cs typeface="Times New Roman"/>
                        </a:rPr>
                        <a:t>88</a:t>
                      </a:r>
                      <a:endParaRPr lang="ru-RU" sz="1400" b="1" dirty="0">
                        <a:solidFill>
                          <a:srgbClr val="FFFFCC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FFFFCC"/>
                          </a:solidFill>
                          <a:latin typeface="+mj-lt"/>
                          <a:ea typeface="Calibri"/>
                          <a:cs typeface="Times New Roman"/>
                        </a:rPr>
                        <a:t>88</a:t>
                      </a:r>
                      <a:endParaRPr lang="ru-RU" sz="1400" b="1" dirty="0">
                        <a:solidFill>
                          <a:srgbClr val="FFFFCC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FFFFCC"/>
                          </a:solidFill>
                          <a:latin typeface="+mj-lt"/>
                          <a:ea typeface="Calibri"/>
                          <a:cs typeface="Times New Roman"/>
                        </a:rPr>
                        <a:t>94</a:t>
                      </a:r>
                      <a:endParaRPr lang="ru-RU" sz="1400" b="1" dirty="0">
                        <a:solidFill>
                          <a:srgbClr val="FFFFCC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FFFFCC"/>
                          </a:solidFill>
                          <a:latin typeface="+mj-lt"/>
                          <a:ea typeface="Calibri"/>
                          <a:cs typeface="Times New Roman"/>
                        </a:rPr>
                        <a:t>94</a:t>
                      </a:r>
                      <a:endParaRPr lang="ru-RU" sz="1400" b="1" dirty="0">
                        <a:solidFill>
                          <a:srgbClr val="FFFFCC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FFFFCC"/>
                          </a:solidFill>
                          <a:latin typeface="+mj-lt"/>
                          <a:ea typeface="Calibri"/>
                          <a:cs typeface="Times New Roman"/>
                        </a:rPr>
                        <a:t>88</a:t>
                      </a:r>
                      <a:endParaRPr lang="ru-RU" sz="1400" b="1" dirty="0">
                        <a:solidFill>
                          <a:srgbClr val="FFFFCC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FFFFCC"/>
                          </a:solidFill>
                          <a:latin typeface="+mj-lt"/>
                          <a:ea typeface="Calibri"/>
                          <a:cs typeface="Times New Roman"/>
                        </a:rPr>
                        <a:t>69</a:t>
                      </a:r>
                      <a:endParaRPr lang="ru-RU" sz="1400" b="1" dirty="0">
                        <a:solidFill>
                          <a:srgbClr val="FFFFCC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+mj-lt"/>
                          <a:ea typeface="Calibri"/>
                          <a:cs typeface="Times New Roman"/>
                        </a:rPr>
                        <a:t>6</a:t>
                      </a:r>
                      <a:endParaRPr lang="ru-RU" sz="1400" dirty="0">
                        <a:solidFill>
                          <a:srgbClr val="FF0000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</a:tr>
              <a:tr h="50147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 smtClean="0">
                          <a:solidFill>
                            <a:srgbClr val="FFFFCC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Назрановский муниципальный район </a:t>
                      </a:r>
                      <a:endParaRPr lang="ru-RU" sz="1000" b="1" i="0" u="none" strike="noStrike" dirty="0">
                        <a:solidFill>
                          <a:srgbClr val="FFFFCC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94" marR="5294" marT="5294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>
                          <a:solidFill>
                            <a:srgbClr val="FFFFCC"/>
                          </a:solidFill>
                          <a:latin typeface="+mj-lt"/>
                          <a:ea typeface="Calibri"/>
                          <a:cs typeface="Times New Roman"/>
                        </a:rPr>
                        <a:t>39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FFFFCC"/>
                          </a:solidFill>
                          <a:latin typeface="+mj-lt"/>
                          <a:ea typeface="Calibri"/>
                          <a:cs typeface="Times New Roman"/>
                        </a:rPr>
                        <a:t>72</a:t>
                      </a:r>
                      <a:endParaRPr lang="ru-RU" sz="1400" b="1" dirty="0">
                        <a:solidFill>
                          <a:srgbClr val="FFFFCC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FFFFCC"/>
                          </a:solidFill>
                          <a:latin typeface="+mj-lt"/>
                          <a:ea typeface="Calibri"/>
                          <a:cs typeface="Times New Roman"/>
                        </a:rPr>
                        <a:t>51</a:t>
                      </a:r>
                      <a:endParaRPr lang="ru-RU" sz="1400" b="1" dirty="0">
                        <a:solidFill>
                          <a:srgbClr val="FFFFCC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FFFFCC"/>
                          </a:solidFill>
                          <a:latin typeface="+mj-lt"/>
                          <a:ea typeface="Calibri"/>
                          <a:cs typeface="Times New Roman"/>
                        </a:rPr>
                        <a:t>62</a:t>
                      </a:r>
                      <a:endParaRPr lang="ru-RU" sz="1400" b="1" dirty="0">
                        <a:solidFill>
                          <a:srgbClr val="FFFFCC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FFFFCC"/>
                          </a:solidFill>
                          <a:latin typeface="+mj-lt"/>
                          <a:ea typeface="Calibri"/>
                          <a:cs typeface="Times New Roman"/>
                        </a:rPr>
                        <a:t>46</a:t>
                      </a:r>
                      <a:endParaRPr lang="ru-RU" sz="1400" b="1" dirty="0">
                        <a:solidFill>
                          <a:srgbClr val="FFFFCC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FFFFCC"/>
                          </a:solidFill>
                          <a:latin typeface="+mj-lt"/>
                          <a:ea typeface="Calibri"/>
                          <a:cs typeface="Times New Roman"/>
                        </a:rPr>
                        <a:t>56</a:t>
                      </a:r>
                      <a:endParaRPr lang="ru-RU" sz="1400" b="1" dirty="0">
                        <a:solidFill>
                          <a:srgbClr val="FFFFCC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FFFFCC"/>
                          </a:solidFill>
                          <a:latin typeface="+mj-lt"/>
                          <a:ea typeface="Calibri"/>
                          <a:cs typeface="Times New Roman"/>
                        </a:rPr>
                        <a:t>92</a:t>
                      </a:r>
                      <a:endParaRPr lang="ru-RU" sz="1400" b="1" dirty="0">
                        <a:solidFill>
                          <a:srgbClr val="FFFFCC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FFFFCC"/>
                          </a:solidFill>
                          <a:latin typeface="+mj-lt"/>
                          <a:ea typeface="Calibri"/>
                          <a:cs typeface="Times New Roman"/>
                        </a:rPr>
                        <a:t>72</a:t>
                      </a:r>
                      <a:endParaRPr lang="ru-RU" sz="1400" b="1" dirty="0">
                        <a:solidFill>
                          <a:srgbClr val="FFFFCC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FFFFCC"/>
                          </a:solidFill>
                          <a:latin typeface="+mj-lt"/>
                          <a:ea typeface="Calibri"/>
                          <a:cs typeface="Times New Roman"/>
                        </a:rPr>
                        <a:t>62</a:t>
                      </a:r>
                      <a:endParaRPr lang="ru-RU" sz="1400" b="1" dirty="0">
                        <a:solidFill>
                          <a:srgbClr val="FFFFCC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+mj-lt"/>
                          <a:ea typeface="Calibri"/>
                          <a:cs typeface="Times New Roman"/>
                        </a:rPr>
                        <a:t>3</a:t>
                      </a:r>
                      <a:endParaRPr lang="ru-RU" sz="1400" dirty="0">
                        <a:solidFill>
                          <a:srgbClr val="FF0000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</a:tr>
              <a:tr h="50147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 smtClean="0">
                          <a:solidFill>
                            <a:srgbClr val="FFFFCC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Малгобекский муниципальный район </a:t>
                      </a:r>
                      <a:endParaRPr lang="ru-RU" sz="1000" b="1" i="0" u="none" strike="noStrike" dirty="0">
                        <a:solidFill>
                          <a:srgbClr val="FFFFCC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94" marR="5294" marT="5294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>
                          <a:solidFill>
                            <a:srgbClr val="FFFFCC"/>
                          </a:solidFill>
                          <a:latin typeface="+mj-lt"/>
                          <a:ea typeface="Calibri"/>
                          <a:cs typeface="Times New Roman"/>
                        </a:rPr>
                        <a:t>21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FFFFCC"/>
                          </a:solidFill>
                          <a:latin typeface="+mj-lt"/>
                          <a:ea typeface="Calibri"/>
                          <a:cs typeface="Times New Roman"/>
                        </a:rPr>
                        <a:t>76</a:t>
                      </a:r>
                      <a:endParaRPr lang="ru-RU" sz="1400" b="1" dirty="0">
                        <a:solidFill>
                          <a:srgbClr val="FFFFCC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FFFFCC"/>
                          </a:solidFill>
                          <a:latin typeface="+mj-lt"/>
                          <a:ea typeface="Calibri"/>
                          <a:cs typeface="Times New Roman"/>
                        </a:rPr>
                        <a:t>71</a:t>
                      </a:r>
                      <a:endParaRPr lang="ru-RU" sz="1400" b="1" dirty="0">
                        <a:solidFill>
                          <a:srgbClr val="FFFFCC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FFFFCC"/>
                          </a:solidFill>
                          <a:latin typeface="+mj-lt"/>
                          <a:ea typeface="Calibri"/>
                          <a:cs typeface="Times New Roman"/>
                        </a:rPr>
                        <a:t>81</a:t>
                      </a:r>
                      <a:endParaRPr lang="ru-RU" sz="1400" b="1" dirty="0">
                        <a:solidFill>
                          <a:srgbClr val="FFFFCC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FFFFCC"/>
                          </a:solidFill>
                          <a:latin typeface="+mj-lt"/>
                          <a:ea typeface="Calibri"/>
                          <a:cs typeface="Times New Roman"/>
                        </a:rPr>
                        <a:t>62</a:t>
                      </a:r>
                      <a:endParaRPr lang="ru-RU" sz="1400" b="1" dirty="0">
                        <a:solidFill>
                          <a:srgbClr val="FFFFCC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FFFFCC"/>
                          </a:solidFill>
                          <a:latin typeface="+mj-lt"/>
                          <a:ea typeface="Calibri"/>
                          <a:cs typeface="Times New Roman"/>
                        </a:rPr>
                        <a:t>81</a:t>
                      </a:r>
                      <a:endParaRPr lang="ru-RU" sz="1400" b="1" dirty="0">
                        <a:solidFill>
                          <a:srgbClr val="FFFFCC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FFFFCC"/>
                          </a:solidFill>
                          <a:latin typeface="+mj-lt"/>
                          <a:ea typeface="Calibri"/>
                          <a:cs typeface="Times New Roman"/>
                        </a:rPr>
                        <a:t>95</a:t>
                      </a:r>
                      <a:endParaRPr lang="ru-RU" sz="1400" b="1" dirty="0">
                        <a:solidFill>
                          <a:srgbClr val="FFFFCC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FFFFCC"/>
                          </a:solidFill>
                          <a:latin typeface="+mj-lt"/>
                          <a:ea typeface="Calibri"/>
                          <a:cs typeface="Times New Roman"/>
                        </a:rPr>
                        <a:t>95</a:t>
                      </a:r>
                      <a:endParaRPr lang="ru-RU" sz="1400" b="1" dirty="0">
                        <a:solidFill>
                          <a:srgbClr val="FFFFCC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FFFFCC"/>
                          </a:solidFill>
                          <a:latin typeface="+mj-lt"/>
                          <a:ea typeface="Calibri"/>
                          <a:cs typeface="Times New Roman"/>
                        </a:rPr>
                        <a:t>86</a:t>
                      </a:r>
                      <a:endParaRPr lang="ru-RU" sz="1400" b="1" dirty="0">
                        <a:solidFill>
                          <a:srgbClr val="FFFFCC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+mj-lt"/>
                          <a:ea typeface="Calibri"/>
                          <a:cs typeface="Times New Roman"/>
                        </a:rPr>
                        <a:t>4</a:t>
                      </a:r>
                      <a:endParaRPr lang="ru-RU" sz="1400" dirty="0">
                        <a:solidFill>
                          <a:srgbClr val="FF0000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</a:tr>
              <a:tr h="50147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 smtClean="0">
                          <a:solidFill>
                            <a:srgbClr val="FFFFCC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Сунженский муниципальный район </a:t>
                      </a:r>
                      <a:endParaRPr lang="ru-RU" sz="1000" b="1" i="0" u="none" strike="noStrike" dirty="0">
                        <a:solidFill>
                          <a:srgbClr val="FFFFCC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94" marR="5294" marT="5294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>
                          <a:solidFill>
                            <a:srgbClr val="FFFFCC"/>
                          </a:solidFill>
                          <a:latin typeface="+mj-lt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FFFFCC"/>
                          </a:solidFill>
                          <a:latin typeface="+mj-lt"/>
                          <a:ea typeface="Calibri"/>
                          <a:cs typeface="Times New Roman"/>
                        </a:rPr>
                        <a:t>100</a:t>
                      </a:r>
                      <a:endParaRPr lang="ru-RU" sz="1400" b="1" dirty="0">
                        <a:solidFill>
                          <a:srgbClr val="FFFFCC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FFFFCC"/>
                          </a:solidFill>
                          <a:latin typeface="+mj-lt"/>
                          <a:ea typeface="Calibri"/>
                          <a:cs typeface="Times New Roman"/>
                        </a:rPr>
                        <a:t>75</a:t>
                      </a:r>
                      <a:endParaRPr lang="ru-RU" sz="1400" b="1" dirty="0">
                        <a:solidFill>
                          <a:srgbClr val="FFFFCC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FFFFCC"/>
                          </a:solidFill>
                          <a:latin typeface="+mj-lt"/>
                          <a:ea typeface="Calibri"/>
                          <a:cs typeface="Times New Roman"/>
                        </a:rPr>
                        <a:t>75</a:t>
                      </a:r>
                      <a:endParaRPr lang="ru-RU" sz="1400" b="1" dirty="0">
                        <a:solidFill>
                          <a:srgbClr val="FFFFCC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FFFFCC"/>
                          </a:solidFill>
                          <a:latin typeface="+mj-lt"/>
                          <a:ea typeface="Calibri"/>
                          <a:cs typeface="Times New Roman"/>
                        </a:rPr>
                        <a:t>75</a:t>
                      </a:r>
                      <a:endParaRPr lang="ru-RU" sz="1400" b="1" dirty="0">
                        <a:solidFill>
                          <a:srgbClr val="FFFFCC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FFFFCC"/>
                          </a:solidFill>
                          <a:latin typeface="+mj-lt"/>
                          <a:ea typeface="Calibri"/>
                          <a:cs typeface="Times New Roman"/>
                        </a:rPr>
                        <a:t>75</a:t>
                      </a:r>
                      <a:endParaRPr lang="ru-RU" sz="1400" b="1" dirty="0">
                        <a:solidFill>
                          <a:srgbClr val="FFFFCC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FFFFCC"/>
                          </a:solidFill>
                          <a:latin typeface="+mj-lt"/>
                          <a:ea typeface="Calibri"/>
                          <a:cs typeface="Times New Roman"/>
                        </a:rPr>
                        <a:t>75</a:t>
                      </a:r>
                      <a:endParaRPr lang="ru-RU" sz="1400" b="1" dirty="0">
                        <a:solidFill>
                          <a:srgbClr val="FFFFCC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FFFFCC"/>
                          </a:solidFill>
                          <a:latin typeface="+mj-lt"/>
                          <a:ea typeface="Calibri"/>
                          <a:cs typeface="Times New Roman"/>
                        </a:rPr>
                        <a:t>100</a:t>
                      </a:r>
                      <a:endParaRPr lang="ru-RU" sz="1400" b="1" dirty="0">
                        <a:solidFill>
                          <a:srgbClr val="FFFFCC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FFFFCC"/>
                          </a:solidFill>
                          <a:latin typeface="+mj-lt"/>
                          <a:ea typeface="Calibri"/>
                          <a:cs typeface="Times New Roman"/>
                        </a:rPr>
                        <a:t>100</a:t>
                      </a:r>
                      <a:endParaRPr lang="ru-RU" sz="1400" b="1" dirty="0">
                        <a:solidFill>
                          <a:srgbClr val="FFFFCC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+mj-lt"/>
                          <a:ea typeface="Calibri"/>
                          <a:cs typeface="Times New Roman"/>
                        </a:rPr>
                        <a:t>8</a:t>
                      </a:r>
                      <a:endParaRPr lang="ru-RU" sz="1400" dirty="0">
                        <a:solidFill>
                          <a:srgbClr val="FF0000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</a:tr>
              <a:tr h="4839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 smtClean="0">
                          <a:solidFill>
                            <a:srgbClr val="FFFFCC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Джейрахский</a:t>
                      </a:r>
                      <a:r>
                        <a:rPr lang="ru-RU" sz="1000" b="1" u="none" strike="noStrike" baseline="0" dirty="0" smtClean="0">
                          <a:solidFill>
                            <a:srgbClr val="FFFFCC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00" b="1" u="none" strike="noStrike" dirty="0" smtClean="0">
                          <a:solidFill>
                            <a:srgbClr val="FFFFCC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муниципальный район </a:t>
                      </a:r>
                      <a:endParaRPr lang="ru-RU" sz="1000" b="1" i="0" u="none" strike="noStrike" dirty="0">
                        <a:solidFill>
                          <a:srgbClr val="FFFFCC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294" marR="5294" marT="5294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rgbClr val="FFFFCC"/>
                          </a:solidFill>
                          <a:latin typeface="+mj-lt"/>
                          <a:ea typeface="Calibri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FFFFCC"/>
                          </a:solidFill>
                          <a:latin typeface="+mj-lt"/>
                          <a:ea typeface="Calibri"/>
                          <a:cs typeface="Times New Roman"/>
                        </a:rPr>
                        <a:t>100</a:t>
                      </a:r>
                      <a:endParaRPr lang="ru-RU" sz="1400" b="1" dirty="0">
                        <a:solidFill>
                          <a:srgbClr val="FFFFCC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FFFFCC"/>
                          </a:solidFill>
                          <a:latin typeface="+mj-lt"/>
                          <a:ea typeface="Calibri"/>
                          <a:cs typeface="Times New Roman"/>
                        </a:rPr>
                        <a:t>83</a:t>
                      </a:r>
                      <a:endParaRPr lang="ru-RU" sz="1400" b="1" dirty="0">
                        <a:solidFill>
                          <a:srgbClr val="FFFFCC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FFFFCC"/>
                          </a:solidFill>
                          <a:latin typeface="+mj-lt"/>
                          <a:ea typeface="Calibri"/>
                          <a:cs typeface="Times New Roman"/>
                        </a:rPr>
                        <a:t>83</a:t>
                      </a:r>
                      <a:endParaRPr lang="ru-RU" sz="1400" b="1" dirty="0">
                        <a:solidFill>
                          <a:srgbClr val="FFFFCC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FFFFCC"/>
                          </a:solidFill>
                          <a:latin typeface="+mj-lt"/>
                          <a:ea typeface="Calibri"/>
                          <a:cs typeface="Times New Roman"/>
                        </a:rPr>
                        <a:t>83</a:t>
                      </a:r>
                      <a:endParaRPr lang="ru-RU" sz="1400" b="1" dirty="0">
                        <a:solidFill>
                          <a:srgbClr val="FFFFCC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FFFFCC"/>
                          </a:solidFill>
                          <a:latin typeface="+mj-lt"/>
                          <a:ea typeface="Calibri"/>
                          <a:cs typeface="Times New Roman"/>
                        </a:rPr>
                        <a:t>83</a:t>
                      </a:r>
                      <a:endParaRPr lang="ru-RU" sz="1400" b="1" dirty="0">
                        <a:solidFill>
                          <a:srgbClr val="FFFFCC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rgbClr val="FFFFCC"/>
                          </a:solidFill>
                          <a:latin typeface="+mj-lt"/>
                          <a:ea typeface="Calibri"/>
                          <a:cs typeface="Times New Roman"/>
                        </a:rPr>
                        <a:t>100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FFFFCC"/>
                          </a:solidFill>
                          <a:latin typeface="+mj-lt"/>
                          <a:ea typeface="Calibri"/>
                          <a:cs typeface="Times New Roman"/>
                        </a:rPr>
                        <a:t>83</a:t>
                      </a:r>
                      <a:endParaRPr lang="ru-RU" sz="1400" b="1" dirty="0">
                        <a:solidFill>
                          <a:srgbClr val="FFFFCC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FFFFCC"/>
                          </a:solidFill>
                          <a:latin typeface="+mj-lt"/>
                          <a:ea typeface="Calibri"/>
                          <a:cs typeface="Times New Roman"/>
                        </a:rPr>
                        <a:t>83</a:t>
                      </a:r>
                      <a:endParaRPr lang="ru-RU" sz="1400" b="1" dirty="0">
                        <a:solidFill>
                          <a:srgbClr val="FFFFCC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+mj-lt"/>
                          <a:ea typeface="Calibri"/>
                          <a:cs typeface="Times New Roman"/>
                        </a:rPr>
                        <a:t>7</a:t>
                      </a:r>
                      <a:endParaRPr lang="ru-RU" sz="1400" dirty="0">
                        <a:solidFill>
                          <a:srgbClr val="FF0000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</a:tr>
            </a:tbl>
          </a:graphicData>
        </a:graphic>
      </p:graphicFrame>
      <p:sp>
        <p:nvSpPr>
          <p:cNvPr id="7" name="Овал 6"/>
          <p:cNvSpPr/>
          <p:nvPr/>
        </p:nvSpPr>
        <p:spPr>
          <a:xfrm>
            <a:off x="8964488" y="6353944"/>
            <a:ext cx="648072" cy="504056"/>
          </a:xfrm>
          <a:prstGeom prst="ellipse">
            <a:avLst/>
          </a:prstGeom>
          <a:solidFill>
            <a:srgbClr val="FFFFCC"/>
          </a:solidFill>
          <a:ln>
            <a:solidFill>
              <a:srgbClr val="FF99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12</a:t>
            </a: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55275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365538" y="6286521"/>
            <a:ext cx="7893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ru-RU" sz="1200" dirty="0" smtClean="0">
                <a:solidFill>
                  <a:srgbClr val="FF0000"/>
                </a:solidFill>
                <a:latin typeface="Verdana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 sz="1200" dirty="0">
              <a:solidFill>
                <a:srgbClr val="FF0000"/>
              </a:solidFill>
              <a:latin typeface="Verdana"/>
            </a:endParaRPr>
          </a:p>
        </p:txBody>
      </p:sp>
      <p:sp>
        <p:nvSpPr>
          <p:cNvPr id="11" name="Прямоугольник 1"/>
          <p:cNvSpPr>
            <a:spLocks noChangeArrowheads="1"/>
          </p:cNvSpPr>
          <p:nvPr/>
        </p:nvSpPr>
        <p:spPr bwMode="auto">
          <a:xfrm>
            <a:off x="353879" y="189434"/>
            <a:ext cx="8429684" cy="46166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FFFFCC"/>
                </a:solidFill>
                <a:latin typeface="Arial" pitchFamily="34" charset="0"/>
                <a:cs typeface="Arial" pitchFamily="34" charset="0"/>
              </a:rPr>
              <a:t>Возрастная категория респондентов </a:t>
            </a:r>
            <a:r>
              <a:rPr lang="ru-RU" sz="2000" b="1" dirty="0" smtClean="0">
                <a:solidFill>
                  <a:srgbClr val="FFFFCC"/>
                </a:solidFill>
                <a:latin typeface="Arial" pitchFamily="34" charset="0"/>
                <a:cs typeface="Arial" pitchFamily="34" charset="0"/>
              </a:rPr>
              <a:t>(из 246 человек):</a:t>
            </a:r>
            <a:endParaRPr lang="ru-RU" sz="2400" b="1" dirty="0" smtClean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7956376" y="5965693"/>
            <a:ext cx="648072" cy="504056"/>
          </a:xfrm>
          <a:prstGeom prst="ellipse">
            <a:avLst/>
          </a:prstGeom>
          <a:solidFill>
            <a:srgbClr val="FFFFCC"/>
          </a:solidFill>
          <a:ln>
            <a:solidFill>
              <a:srgbClr val="FF99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kern="0" dirty="0" smtClean="0">
                <a:solidFill>
                  <a:sysClr val="windowText" lastClr="000000"/>
                </a:solidFill>
                <a:latin typeface="Arial Narrow" pitchFamily="34" charset="0"/>
              </a:rPr>
              <a:t>13</a:t>
            </a:r>
            <a:endParaRPr lang="ru-RU" b="1" kern="0" dirty="0">
              <a:solidFill>
                <a:sysClr val="windowText" lastClr="000000"/>
              </a:solidFill>
              <a:latin typeface="Arial Narrow" pitchFamily="34" charset="0"/>
            </a:endParaRPr>
          </a:p>
        </p:txBody>
      </p:sp>
      <p:sp>
        <p:nvSpPr>
          <p:cNvPr id="8" name="Прямоугольник 1"/>
          <p:cNvSpPr>
            <a:spLocks noChangeArrowheads="1"/>
          </p:cNvSpPr>
          <p:nvPr/>
        </p:nvSpPr>
        <p:spPr bwMode="auto">
          <a:xfrm>
            <a:off x="251520" y="1340768"/>
            <a:ext cx="8496944" cy="52322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2000" b="1" dirty="0" smtClean="0">
              <a:solidFill>
                <a:srgbClr val="FF99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28501" y="764704"/>
            <a:ext cx="2503339" cy="923330"/>
          </a:xfrm>
          <a:prstGeom prst="rect">
            <a:avLst/>
          </a:prstGeom>
          <a:ln w="76200">
            <a:solidFill>
              <a:srgbClr val="FF99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FFFFCC"/>
                </a:solidFill>
              </a:rPr>
              <a:t>18 – 24 лет</a:t>
            </a:r>
          </a:p>
          <a:p>
            <a:pPr algn="ctr"/>
            <a:r>
              <a:rPr lang="ru-RU" sz="3600" dirty="0" smtClean="0">
                <a:solidFill>
                  <a:srgbClr val="FFFFCC"/>
                </a:solidFill>
              </a:rPr>
              <a:t>44 чел.</a:t>
            </a:r>
            <a:endParaRPr lang="ru-RU" sz="3600" dirty="0">
              <a:solidFill>
                <a:srgbClr val="FFFFCC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22909" y="2233321"/>
            <a:ext cx="38330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FFFCC"/>
                </a:solidFill>
              </a:rPr>
              <a:t>:</a:t>
            </a:r>
            <a:endParaRPr lang="ru-RU" dirty="0">
              <a:solidFill>
                <a:srgbClr val="FFFFCC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28500" y="4365104"/>
            <a:ext cx="3367436" cy="923330"/>
          </a:xfrm>
          <a:prstGeom prst="rect">
            <a:avLst/>
          </a:prstGeom>
          <a:ln w="76200">
            <a:solidFill>
              <a:srgbClr val="008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FFFFCC"/>
                </a:solidFill>
              </a:rPr>
              <a:t>45 – 49 лет</a:t>
            </a:r>
          </a:p>
          <a:p>
            <a:pPr algn="ctr"/>
            <a:r>
              <a:rPr lang="ru-RU" sz="3600" dirty="0" smtClean="0">
                <a:solidFill>
                  <a:srgbClr val="FFFFCC"/>
                </a:solidFill>
              </a:rPr>
              <a:t>36 чел.</a:t>
            </a:r>
            <a:endParaRPr lang="ru-RU" sz="3600" dirty="0">
              <a:solidFill>
                <a:srgbClr val="FFFFCC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35347" y="1956322"/>
            <a:ext cx="2784525" cy="923330"/>
          </a:xfrm>
          <a:prstGeom prst="rect">
            <a:avLst/>
          </a:prstGeom>
          <a:ln w="76200">
            <a:solidFill>
              <a:srgbClr val="6666F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FFFFCC"/>
                </a:solidFill>
              </a:rPr>
              <a:t>25 – 34 лет</a:t>
            </a:r>
          </a:p>
          <a:p>
            <a:pPr algn="ctr"/>
            <a:r>
              <a:rPr lang="ru-RU" sz="3600" dirty="0" smtClean="0">
                <a:solidFill>
                  <a:srgbClr val="FFFFCC"/>
                </a:solidFill>
              </a:rPr>
              <a:t>105 чел.</a:t>
            </a:r>
            <a:endParaRPr lang="ru-RU" sz="3600" dirty="0">
              <a:solidFill>
                <a:srgbClr val="FFFFCC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05209" y="3140968"/>
            <a:ext cx="3102695" cy="923330"/>
          </a:xfrm>
          <a:prstGeom prst="rect">
            <a:avLst/>
          </a:prstGeom>
          <a:ln w="76200">
            <a:solidFill>
              <a:srgbClr val="990033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FFFFCC"/>
                </a:solidFill>
              </a:rPr>
              <a:t>35 – 44 лет</a:t>
            </a:r>
          </a:p>
          <a:p>
            <a:pPr algn="ctr"/>
            <a:r>
              <a:rPr lang="ru-RU" sz="3600" dirty="0" smtClean="0">
                <a:solidFill>
                  <a:srgbClr val="FFFFCC"/>
                </a:solidFill>
              </a:rPr>
              <a:t>53 чел.</a:t>
            </a:r>
            <a:endParaRPr lang="ru-RU" sz="3600" dirty="0">
              <a:solidFill>
                <a:srgbClr val="FFFFCC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24731" y="5504598"/>
            <a:ext cx="3659237" cy="923330"/>
          </a:xfrm>
          <a:prstGeom prst="rect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FFFFCC"/>
                </a:solidFill>
              </a:rPr>
              <a:t>60 лет и старше</a:t>
            </a:r>
          </a:p>
          <a:p>
            <a:pPr algn="ctr"/>
            <a:r>
              <a:rPr lang="ru-RU" sz="3600" dirty="0" smtClean="0">
                <a:solidFill>
                  <a:srgbClr val="FFFFCC"/>
                </a:solidFill>
              </a:rPr>
              <a:t>8 чел.</a:t>
            </a:r>
            <a:endParaRPr lang="ru-RU" sz="3600" dirty="0">
              <a:solidFill>
                <a:srgbClr val="FFFFCC"/>
              </a:solidFill>
            </a:endParaRPr>
          </a:p>
        </p:txBody>
      </p:sp>
      <p:graphicFrame>
        <p:nvGraphicFramePr>
          <p:cNvPr id="17" name="Диаграмма 16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858979798"/>
              </p:ext>
            </p:extLst>
          </p:nvPr>
        </p:nvGraphicFramePr>
        <p:xfrm>
          <a:off x="4176464" y="1124744"/>
          <a:ext cx="4572000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263383871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365538" y="6286521"/>
            <a:ext cx="7893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ru-RU" sz="1200" dirty="0" smtClean="0">
                <a:solidFill>
                  <a:srgbClr val="FF0000"/>
                </a:solidFill>
                <a:latin typeface="Verdana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 sz="1200" dirty="0">
              <a:solidFill>
                <a:srgbClr val="FF0000"/>
              </a:solidFill>
              <a:latin typeface="Verdana"/>
            </a:endParaRPr>
          </a:p>
        </p:txBody>
      </p:sp>
      <p:sp>
        <p:nvSpPr>
          <p:cNvPr id="11" name="Прямоугольник 1"/>
          <p:cNvSpPr>
            <a:spLocks noChangeArrowheads="1"/>
          </p:cNvSpPr>
          <p:nvPr/>
        </p:nvSpPr>
        <p:spPr bwMode="auto">
          <a:xfrm>
            <a:off x="353879" y="189434"/>
            <a:ext cx="8429684" cy="83099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FFFFCC"/>
                </a:solidFill>
                <a:latin typeface="Arial" pitchFamily="34" charset="0"/>
                <a:cs typeface="Arial" pitchFamily="34" charset="0"/>
              </a:rPr>
              <a:t>Социальная категория респондентов </a:t>
            </a:r>
            <a:r>
              <a:rPr lang="ru-RU" sz="2000" b="1" dirty="0" smtClean="0">
                <a:solidFill>
                  <a:srgbClr val="FFFFCC"/>
                </a:solidFill>
                <a:latin typeface="Arial" pitchFamily="34" charset="0"/>
                <a:cs typeface="Arial" pitchFamily="34" charset="0"/>
              </a:rPr>
              <a:t>(из </a:t>
            </a:r>
            <a:r>
              <a:rPr lang="ru-RU" sz="2000" b="1" dirty="0" smtClean="0">
                <a:solidFill>
                  <a:srgbClr val="FFFFCC"/>
                </a:solidFill>
                <a:latin typeface="Arial" pitchFamily="34" charset="0"/>
                <a:cs typeface="Arial" pitchFamily="34" charset="0"/>
              </a:rPr>
              <a:t>246 </a:t>
            </a:r>
            <a:r>
              <a:rPr lang="ru-RU" sz="2000" b="1" dirty="0" smtClean="0">
                <a:solidFill>
                  <a:srgbClr val="FFFFCC"/>
                </a:solidFill>
                <a:latin typeface="Arial" pitchFamily="34" charset="0"/>
                <a:cs typeface="Arial" pitchFamily="34" charset="0"/>
              </a:rPr>
              <a:t>человек):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7956376" y="5965693"/>
            <a:ext cx="648072" cy="504056"/>
          </a:xfrm>
          <a:prstGeom prst="ellipse">
            <a:avLst/>
          </a:prstGeom>
          <a:solidFill>
            <a:srgbClr val="FFFFCC"/>
          </a:solidFill>
          <a:ln>
            <a:solidFill>
              <a:srgbClr val="FF99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kern="0" dirty="0" smtClean="0">
                <a:solidFill>
                  <a:sysClr val="windowText" lastClr="000000"/>
                </a:solidFill>
                <a:latin typeface="Arial Narrow" pitchFamily="34" charset="0"/>
              </a:rPr>
              <a:t>14</a:t>
            </a:r>
            <a:endParaRPr lang="ru-RU" b="1" kern="0" dirty="0">
              <a:solidFill>
                <a:sysClr val="windowText" lastClr="000000"/>
              </a:solidFill>
              <a:latin typeface="Arial Narrow" pitchFamily="34" charset="0"/>
            </a:endParaRPr>
          </a:p>
        </p:txBody>
      </p:sp>
      <p:sp>
        <p:nvSpPr>
          <p:cNvPr id="8" name="Прямоугольник 1"/>
          <p:cNvSpPr>
            <a:spLocks noChangeArrowheads="1"/>
          </p:cNvSpPr>
          <p:nvPr/>
        </p:nvSpPr>
        <p:spPr bwMode="auto">
          <a:xfrm>
            <a:off x="251520" y="1340768"/>
            <a:ext cx="8496944" cy="52322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2000" b="1" dirty="0" smtClean="0">
              <a:solidFill>
                <a:srgbClr val="FF99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28501" y="764704"/>
            <a:ext cx="3007395" cy="738664"/>
          </a:xfrm>
          <a:prstGeom prst="rect">
            <a:avLst/>
          </a:prstGeom>
          <a:ln w="76200">
            <a:solidFill>
              <a:srgbClr val="FF99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FFFFCC"/>
                </a:solidFill>
              </a:rPr>
              <a:t>госслужащие</a:t>
            </a:r>
          </a:p>
          <a:p>
            <a:pPr algn="ctr"/>
            <a:r>
              <a:rPr lang="ru-RU" sz="2400" dirty="0" smtClean="0">
                <a:solidFill>
                  <a:srgbClr val="FFFFCC"/>
                </a:solidFill>
              </a:rPr>
              <a:t>140 чел.</a:t>
            </a:r>
            <a:endParaRPr lang="ru-RU" sz="2400" dirty="0">
              <a:solidFill>
                <a:srgbClr val="FFFFCC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11560" y="3573016"/>
            <a:ext cx="3655468" cy="738664"/>
          </a:xfrm>
          <a:prstGeom prst="rect">
            <a:avLst/>
          </a:prstGeom>
          <a:ln w="76200">
            <a:solidFill>
              <a:srgbClr val="008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FFFFCC"/>
                </a:solidFill>
              </a:rPr>
              <a:t>Домохозяйки</a:t>
            </a:r>
          </a:p>
          <a:p>
            <a:pPr algn="ctr"/>
            <a:r>
              <a:rPr lang="ru-RU" sz="2400" dirty="0" smtClean="0">
                <a:solidFill>
                  <a:srgbClr val="FFFFCC"/>
                </a:solidFill>
              </a:rPr>
              <a:t>26 чел.</a:t>
            </a:r>
            <a:endParaRPr lang="ru-RU" sz="2400" dirty="0">
              <a:solidFill>
                <a:srgbClr val="FFFFCC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11560" y="1700808"/>
            <a:ext cx="3240360" cy="738664"/>
          </a:xfrm>
          <a:prstGeom prst="rect">
            <a:avLst/>
          </a:prstGeom>
          <a:ln w="76200">
            <a:solidFill>
              <a:srgbClr val="6666F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FFFFCC"/>
                </a:solidFill>
              </a:rPr>
              <a:t>Студенты</a:t>
            </a:r>
          </a:p>
          <a:p>
            <a:pPr algn="ctr"/>
            <a:r>
              <a:rPr lang="ru-RU" sz="2400" dirty="0" smtClean="0">
                <a:solidFill>
                  <a:srgbClr val="FFFFCC"/>
                </a:solidFill>
              </a:rPr>
              <a:t>31 чел.</a:t>
            </a:r>
            <a:endParaRPr lang="ru-RU" sz="2400" dirty="0">
              <a:solidFill>
                <a:srgbClr val="FFFFCC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11560" y="2636912"/>
            <a:ext cx="3390727" cy="738664"/>
          </a:xfrm>
          <a:prstGeom prst="rect">
            <a:avLst/>
          </a:prstGeom>
          <a:ln w="76200">
            <a:solidFill>
              <a:srgbClr val="990033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FFFFCC"/>
                </a:solidFill>
              </a:rPr>
              <a:t>Безработные</a:t>
            </a:r>
          </a:p>
          <a:p>
            <a:pPr algn="ctr"/>
            <a:r>
              <a:rPr lang="ru-RU" sz="2400" dirty="0" smtClean="0">
                <a:solidFill>
                  <a:srgbClr val="FFFFCC"/>
                </a:solidFill>
              </a:rPr>
              <a:t>26 чел.</a:t>
            </a:r>
            <a:endParaRPr lang="ru-RU" sz="2400" dirty="0">
              <a:solidFill>
                <a:srgbClr val="FFFFCC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11560" y="4509120"/>
            <a:ext cx="4019277" cy="738664"/>
          </a:xfrm>
          <a:prstGeom prst="rect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FFFFCC"/>
                </a:solidFill>
              </a:rPr>
              <a:t>Пенсионеры</a:t>
            </a:r>
          </a:p>
          <a:p>
            <a:pPr algn="ctr"/>
            <a:r>
              <a:rPr lang="ru-RU" sz="2400" dirty="0" smtClean="0">
                <a:solidFill>
                  <a:srgbClr val="FFFFCC"/>
                </a:solidFill>
              </a:rPr>
              <a:t>11 чел.</a:t>
            </a:r>
            <a:endParaRPr lang="ru-RU" sz="2400" dirty="0">
              <a:solidFill>
                <a:srgbClr val="FFFFCC"/>
              </a:solidFill>
            </a:endParaRPr>
          </a:p>
        </p:txBody>
      </p:sp>
      <p:graphicFrame>
        <p:nvGraphicFramePr>
          <p:cNvPr id="17" name="Диаграмма 16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858979798"/>
              </p:ext>
            </p:extLst>
          </p:nvPr>
        </p:nvGraphicFramePr>
        <p:xfrm>
          <a:off x="4176464" y="1124744"/>
          <a:ext cx="4572000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611560" y="5445224"/>
            <a:ext cx="4392488" cy="738664"/>
          </a:xfrm>
          <a:prstGeom prst="rect">
            <a:avLst/>
          </a:prstGeom>
          <a:ln w="76200">
            <a:solidFill>
              <a:srgbClr val="92D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FFFFCC"/>
                </a:solidFill>
              </a:rPr>
              <a:t>предприниматели</a:t>
            </a:r>
          </a:p>
          <a:p>
            <a:pPr algn="ctr"/>
            <a:r>
              <a:rPr lang="ru-RU" sz="2400" dirty="0" smtClean="0">
                <a:solidFill>
                  <a:srgbClr val="FFFFCC"/>
                </a:solidFill>
              </a:rPr>
              <a:t>12 чел.</a:t>
            </a:r>
            <a:endParaRPr lang="ru-RU" sz="2400" dirty="0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3383871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 txBox="1">
            <a:spLocks/>
          </p:cNvSpPr>
          <p:nvPr/>
        </p:nvSpPr>
        <p:spPr>
          <a:xfrm>
            <a:off x="457200" y="2857497"/>
            <a:ext cx="8229600" cy="1723632"/>
          </a:xfrm>
          <a:prstGeom prst="rect">
            <a:avLst/>
          </a:prstGeom>
        </p:spPr>
        <p:txBody>
          <a:bodyPr/>
          <a:lstStyle/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cs typeface="Arial" pitchFamily="34" charset="0"/>
              </a:rPr>
              <a:t>СПАСИБО</a:t>
            </a:r>
            <a:r>
              <a:rPr kumimoji="0" lang="ru-RU" sz="3200" b="1" i="0" u="none" strike="noStrike" kern="1200" cap="none" spc="0" normalizeH="0" noProof="0" dirty="0" smtClean="0">
                <a:ln>
                  <a:noFill/>
                </a:ln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cs typeface="Arial" pitchFamily="34" charset="0"/>
              </a:rPr>
              <a:t>ЗА ВНИМАНИЕ!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620688"/>
            <a:ext cx="1224136" cy="792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12"/>
          <p:cNvSpPr txBox="1">
            <a:spLocks/>
          </p:cNvSpPr>
          <p:nvPr/>
        </p:nvSpPr>
        <p:spPr>
          <a:xfrm>
            <a:off x="395536" y="692696"/>
            <a:ext cx="8352928" cy="648072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CC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РЕСПУБЛИКА ИНГУШЕТИЯ                     Г1АЛГ1АЙ РЕСПУБЛИКА</a:t>
            </a:r>
            <a:endParaRPr kumimoji="0" lang="ru-RU" sz="2200" b="1" i="0" u="none" strike="noStrike" kern="1200" cap="none" spc="0" normalizeH="0" baseline="0" noProof="0" dirty="0">
              <a:ln>
                <a:noFill/>
              </a:ln>
              <a:solidFill>
                <a:srgbClr val="FFFFCC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10897</TotalTime>
  <Words>930</Words>
  <Application>Microsoft Office PowerPoint</Application>
  <PresentationFormat>Экран (4:3)</PresentationFormat>
  <Paragraphs>334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Апекс</vt:lpstr>
      <vt:lpstr>Слайд 1</vt:lpstr>
      <vt:lpstr>Опрос об оценке эффективности деятельности руководителей органов местного самоуправления Республики Ингушетия за 2024 год проведен с  использованием информационно-телекоммуникационных сетей и информационных технологий. </vt:lpstr>
      <vt:lpstr>СОЦИОЛОГИЧЕСКАЯ АНКЕТА Предлагаем Вам принять участие в социологическом исследовании  на тему «Оценка населением результатов деятельности органов местного самоуправления городских округов и муниципальных районов Республики Ингушетия». Ваши ответы, как и других участников опроса, в обобщенном виде будут включены в Перечень показателей эффективности деятельности органов местного самоуправления муниципального района (городского округа). Просим Вас выбрать и отметить позицию, которая совпадает с Вашим мнением, Анкета анонимная, мы гарантируем конфиденциальность опроса.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 итогах реализации государственных программ, федеральных и республиканских целевых программ в 2013 году и перспективы участия Республики Ингушетия в федеральных целевых программах Российской Федерации в 2014 и последующих годах</dc:title>
  <dc:creator>А</dc:creator>
  <cp:lastModifiedBy>Admin</cp:lastModifiedBy>
  <cp:revision>1195</cp:revision>
  <cp:lastPrinted>2022-01-21T08:27:35Z</cp:lastPrinted>
  <dcterms:created xsi:type="dcterms:W3CDTF">2014-01-13T09:28:36Z</dcterms:created>
  <dcterms:modified xsi:type="dcterms:W3CDTF">2025-06-23T06:56:32Z</dcterms:modified>
</cp:coreProperties>
</file>