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charts/style7.xml" ContentType="application/vnd.ms-office.chartstyl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charts/colors7.xml" ContentType="application/vnd.ms-office.chartcolorstyl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10"/>
  </p:notesMasterIdLst>
  <p:handoutMasterIdLst>
    <p:handoutMasterId r:id="rId11"/>
  </p:handoutMasterIdLst>
  <p:sldIdLst>
    <p:sldId id="433" r:id="rId2"/>
    <p:sldId id="434" r:id="rId3"/>
    <p:sldId id="381" r:id="rId4"/>
    <p:sldId id="404" r:id="rId5"/>
    <p:sldId id="405" r:id="rId6"/>
    <p:sldId id="437" r:id="rId7"/>
    <p:sldId id="438" r:id="rId8"/>
    <p:sldId id="439" r:id="rId9"/>
  </p:sldIdLst>
  <p:sldSz cx="12192000" cy="6858000"/>
  <p:notesSz cx="9925050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AA2AE"/>
    <a:srgbClr val="92D050"/>
    <a:srgbClr val="4A66AC"/>
    <a:srgbClr val="85B2F6"/>
    <a:srgbClr val="BDDADF"/>
    <a:srgbClr val="E0EBF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085" autoAdjust="0"/>
    <p:restoredTop sz="89474" autoAdjust="0"/>
  </p:normalViewPr>
  <p:slideViewPr>
    <p:cSldViewPr snapToGrid="0">
      <p:cViewPr varScale="1">
        <p:scale>
          <a:sx n="116" d="100"/>
          <a:sy n="116" d="100"/>
        </p:scale>
        <p:origin x="-444" y="3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2972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6404270419302239"/>
          <c:y val="4.6217381826299413E-2"/>
          <c:w val="0.55933239954944702"/>
          <c:h val="0.8874162018320452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92D050"/>
            </a:solidFill>
          </c:spPr>
          <c:dPt>
            <c:idx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656-4D7B-A6EF-48BF9A334E05}"/>
              </c:ext>
            </c:extLst>
          </c:dPt>
          <c:dPt>
            <c:idx val="1"/>
            <c:spPr>
              <a:solidFill>
                <a:srgbClr val="5AA2AE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CD2-4E99-A104-A6DFAACDD03C}"/>
              </c:ext>
            </c:extLst>
          </c:dPt>
          <c:dPt>
            <c:idx val="2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CD2-4E99-A104-A6DFAACDD03C}"/>
              </c:ext>
            </c:extLst>
          </c:dPt>
          <c:dPt>
            <c:idx val="3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CD2-4E99-A104-A6DFAACDD03C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198986.8</c:v>
                </c:pt>
                <c:pt idx="1">
                  <c:v>9949.4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656-4D7B-A6EF-48BF9A334E05}"/>
            </c:ext>
          </c:extLst>
        </c:ser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DA52A9-04B1-4AFA-A30B-132EA49AD7F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096A3338-2FC3-4553-8046-E7946EE7E798}">
      <dgm:prSet/>
      <dgm:spPr/>
      <dgm:t>
        <a:bodyPr/>
        <a:lstStyle/>
        <a:p>
          <a:pPr rtl="0"/>
          <a:r>
            <a:rPr lang="ru-RU" dirty="0" smtClean="0"/>
            <a:t>1. Культурная среда</a:t>
          </a:r>
          <a:endParaRPr lang="ru-RU" dirty="0"/>
        </a:p>
      </dgm:t>
    </dgm:pt>
    <dgm:pt modelId="{73DCEBE8-C7DA-4817-A56F-F80B007A1DD2}" type="parTrans" cxnId="{0E1A490B-17F3-4631-8FD6-A14D1ADF3BCE}">
      <dgm:prSet/>
      <dgm:spPr/>
      <dgm:t>
        <a:bodyPr/>
        <a:lstStyle/>
        <a:p>
          <a:endParaRPr lang="ru-RU"/>
        </a:p>
      </dgm:t>
    </dgm:pt>
    <dgm:pt modelId="{C6C51DEB-43DE-4135-86A1-3649F5E746A8}" type="sibTrans" cxnId="{0E1A490B-17F3-4631-8FD6-A14D1ADF3BCE}">
      <dgm:prSet/>
      <dgm:spPr/>
      <dgm:t>
        <a:bodyPr/>
        <a:lstStyle/>
        <a:p>
          <a:endParaRPr lang="ru-RU"/>
        </a:p>
      </dgm:t>
    </dgm:pt>
    <dgm:pt modelId="{B2F9EDC1-739D-4C4C-A84B-190EA66D4413}" type="pres">
      <dgm:prSet presAssocID="{A9DA52A9-04B1-4AFA-A30B-132EA49AD7F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9DA9270-A0BB-4C58-A6BE-60DCAFBCABEA}" type="pres">
      <dgm:prSet presAssocID="{096A3338-2FC3-4553-8046-E7946EE7E79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81342D-E819-43FC-B947-BAA3A52237D2}" type="presOf" srcId="{096A3338-2FC3-4553-8046-E7946EE7E798}" destId="{C9DA9270-A0BB-4C58-A6BE-60DCAFBCABEA}" srcOrd="0" destOrd="0" presId="urn:microsoft.com/office/officeart/2005/8/layout/vList2"/>
    <dgm:cxn modelId="{CF3C9F7E-0F7D-4809-838C-1EC70AB29800}" type="presOf" srcId="{A9DA52A9-04B1-4AFA-A30B-132EA49AD7FF}" destId="{B2F9EDC1-739D-4C4C-A84B-190EA66D4413}" srcOrd="0" destOrd="0" presId="urn:microsoft.com/office/officeart/2005/8/layout/vList2"/>
    <dgm:cxn modelId="{0E1A490B-17F3-4631-8FD6-A14D1ADF3BCE}" srcId="{A9DA52A9-04B1-4AFA-A30B-132EA49AD7FF}" destId="{096A3338-2FC3-4553-8046-E7946EE7E798}" srcOrd="0" destOrd="0" parTransId="{73DCEBE8-C7DA-4817-A56F-F80B007A1DD2}" sibTransId="{C6C51DEB-43DE-4135-86A1-3649F5E746A8}"/>
    <dgm:cxn modelId="{F4E13882-D729-42F9-A607-18BA6DCDAA1E}" type="presParOf" srcId="{B2F9EDC1-739D-4C4C-A84B-190EA66D4413}" destId="{C9DA9270-A0BB-4C58-A6BE-60DCAFBCABE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3FEBD3-469B-44ED-9C2C-EA037DDC2EE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F6E06874-D6A6-4E6D-8DC5-3E47D2925229}">
      <dgm:prSet/>
      <dgm:spPr/>
      <dgm:t>
        <a:bodyPr/>
        <a:lstStyle/>
        <a:p>
          <a:pPr rtl="0"/>
          <a:r>
            <a:rPr lang="ru-RU" dirty="0" smtClean="0"/>
            <a:t>2. Творческие люди</a:t>
          </a:r>
          <a:endParaRPr lang="ru-RU" dirty="0"/>
        </a:p>
      </dgm:t>
    </dgm:pt>
    <dgm:pt modelId="{061C3324-EEDD-4F7C-8DAD-0665879541C1}" type="parTrans" cxnId="{A1AC5AAE-655A-4939-BA5D-DE03BCAE99AA}">
      <dgm:prSet/>
      <dgm:spPr/>
      <dgm:t>
        <a:bodyPr/>
        <a:lstStyle/>
        <a:p>
          <a:endParaRPr lang="ru-RU"/>
        </a:p>
      </dgm:t>
    </dgm:pt>
    <dgm:pt modelId="{E9EFA02D-351C-41E8-8A0D-8AF3D3AC5435}" type="sibTrans" cxnId="{A1AC5AAE-655A-4939-BA5D-DE03BCAE99AA}">
      <dgm:prSet/>
      <dgm:spPr/>
      <dgm:t>
        <a:bodyPr/>
        <a:lstStyle/>
        <a:p>
          <a:endParaRPr lang="ru-RU"/>
        </a:p>
      </dgm:t>
    </dgm:pt>
    <dgm:pt modelId="{67182266-996D-4440-81F6-298059C0DEF9}" type="pres">
      <dgm:prSet presAssocID="{CB3FEBD3-469B-44ED-9C2C-EA037DDC2EE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D44FF81-CDA7-47B4-BE72-65929D3FCA01}" type="pres">
      <dgm:prSet presAssocID="{F6E06874-D6A6-4E6D-8DC5-3E47D292522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A24AE05-A0F5-4C26-ABEA-BC60B2295444}" type="presOf" srcId="{F6E06874-D6A6-4E6D-8DC5-3E47D2925229}" destId="{5D44FF81-CDA7-47B4-BE72-65929D3FCA01}" srcOrd="0" destOrd="0" presId="urn:microsoft.com/office/officeart/2005/8/layout/vList2"/>
    <dgm:cxn modelId="{A1AC5AAE-655A-4939-BA5D-DE03BCAE99AA}" srcId="{CB3FEBD3-469B-44ED-9C2C-EA037DDC2EEE}" destId="{F6E06874-D6A6-4E6D-8DC5-3E47D2925229}" srcOrd="0" destOrd="0" parTransId="{061C3324-EEDD-4F7C-8DAD-0665879541C1}" sibTransId="{E9EFA02D-351C-41E8-8A0D-8AF3D3AC5435}"/>
    <dgm:cxn modelId="{CCC90D45-64EE-4164-92FF-3A7E87A987B0}" type="presOf" srcId="{CB3FEBD3-469B-44ED-9C2C-EA037DDC2EEE}" destId="{67182266-996D-4440-81F6-298059C0DEF9}" srcOrd="0" destOrd="0" presId="urn:microsoft.com/office/officeart/2005/8/layout/vList2"/>
    <dgm:cxn modelId="{8446E2A1-298D-48F8-8A97-61C07525BDEF}" type="presParOf" srcId="{67182266-996D-4440-81F6-298059C0DEF9}" destId="{5D44FF81-CDA7-47B4-BE72-65929D3FCA0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F4CD10-EE81-4757-B288-73A2A136CA4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A35946E6-E946-4969-894F-9592C2E1BF4B}">
      <dgm:prSet/>
      <dgm:spPr/>
      <dgm:t>
        <a:bodyPr/>
        <a:lstStyle/>
        <a:p>
          <a:pPr rtl="0"/>
          <a:r>
            <a:rPr lang="ru-RU" smtClean="0"/>
            <a:t>3. Цифровая культура</a:t>
          </a:r>
          <a:endParaRPr lang="ru-RU"/>
        </a:p>
      </dgm:t>
    </dgm:pt>
    <dgm:pt modelId="{5C1BAC03-8939-4ED1-88F0-CCFB2FA3C19C}" type="parTrans" cxnId="{E7F632E6-711B-445E-A8B9-3DE32335E4B2}">
      <dgm:prSet/>
      <dgm:spPr/>
      <dgm:t>
        <a:bodyPr/>
        <a:lstStyle/>
        <a:p>
          <a:endParaRPr lang="ru-RU"/>
        </a:p>
      </dgm:t>
    </dgm:pt>
    <dgm:pt modelId="{89889EF9-9F20-48BD-BF46-00E3B71D5410}" type="sibTrans" cxnId="{E7F632E6-711B-445E-A8B9-3DE32335E4B2}">
      <dgm:prSet/>
      <dgm:spPr/>
      <dgm:t>
        <a:bodyPr/>
        <a:lstStyle/>
        <a:p>
          <a:endParaRPr lang="ru-RU"/>
        </a:p>
      </dgm:t>
    </dgm:pt>
    <dgm:pt modelId="{7E052454-A376-4E48-BD80-5B022438D6FA}" type="pres">
      <dgm:prSet presAssocID="{66F4CD10-EE81-4757-B288-73A2A136CA4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1C295AD-C5D1-4C43-B941-D144BC077909}" type="pres">
      <dgm:prSet presAssocID="{A35946E6-E946-4969-894F-9592C2E1BF4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AEFAC9A-B981-44EA-9756-B6B046982210}" type="presOf" srcId="{66F4CD10-EE81-4757-B288-73A2A136CA4D}" destId="{7E052454-A376-4E48-BD80-5B022438D6FA}" srcOrd="0" destOrd="0" presId="urn:microsoft.com/office/officeart/2005/8/layout/vList2"/>
    <dgm:cxn modelId="{AFE8A1B1-8281-4438-8A30-B410F835ED78}" type="presOf" srcId="{A35946E6-E946-4969-894F-9592C2E1BF4B}" destId="{01C295AD-C5D1-4C43-B941-D144BC077909}" srcOrd="0" destOrd="0" presId="urn:microsoft.com/office/officeart/2005/8/layout/vList2"/>
    <dgm:cxn modelId="{E7F632E6-711B-445E-A8B9-3DE32335E4B2}" srcId="{66F4CD10-EE81-4757-B288-73A2A136CA4D}" destId="{A35946E6-E946-4969-894F-9592C2E1BF4B}" srcOrd="0" destOrd="0" parTransId="{5C1BAC03-8939-4ED1-88F0-CCFB2FA3C19C}" sibTransId="{89889EF9-9F20-48BD-BF46-00E3B71D5410}"/>
    <dgm:cxn modelId="{A831E80E-224D-4E51-B24F-9CCF602E72C2}" type="presParOf" srcId="{7E052454-A376-4E48-BD80-5B022438D6FA}" destId="{01C295AD-C5D1-4C43-B941-D144BC07790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2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DA9270-A0BB-4C58-A6BE-60DCAFBCABEA}">
      <dsp:nvSpPr>
        <dsp:cNvPr id="0" name=""/>
        <dsp:cNvSpPr/>
      </dsp:nvSpPr>
      <dsp:spPr>
        <a:xfrm>
          <a:off x="0" y="7740"/>
          <a:ext cx="3167792" cy="3357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1. Культурная среда</a:t>
          </a:r>
          <a:endParaRPr lang="ru-RU" sz="1400" kern="1200" dirty="0"/>
        </a:p>
      </dsp:txBody>
      <dsp:txXfrm>
        <a:off x="16392" y="24132"/>
        <a:ext cx="3135008" cy="3030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44FF81-CDA7-47B4-BE72-65929D3FCA01}">
      <dsp:nvSpPr>
        <dsp:cNvPr id="0" name=""/>
        <dsp:cNvSpPr/>
      </dsp:nvSpPr>
      <dsp:spPr>
        <a:xfrm>
          <a:off x="0" y="3977"/>
          <a:ext cx="3159583" cy="3357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2. Творческие люди</a:t>
          </a:r>
          <a:endParaRPr lang="ru-RU" sz="1400" kern="1200" dirty="0"/>
        </a:p>
      </dsp:txBody>
      <dsp:txXfrm>
        <a:off x="16392" y="20369"/>
        <a:ext cx="3126799" cy="3030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C295AD-C5D1-4C43-B941-D144BC077909}">
      <dsp:nvSpPr>
        <dsp:cNvPr id="0" name=""/>
        <dsp:cNvSpPr/>
      </dsp:nvSpPr>
      <dsp:spPr>
        <a:xfrm>
          <a:off x="0" y="9107"/>
          <a:ext cx="3174268" cy="3357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3. Цифровая культура</a:t>
          </a:r>
          <a:endParaRPr lang="ru-RU" sz="1400" kern="1200"/>
        </a:p>
      </dsp:txBody>
      <dsp:txXfrm>
        <a:off x="16392" y="25499"/>
        <a:ext cx="3141484" cy="3030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937" cy="3403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0796" y="0"/>
            <a:ext cx="4301937" cy="3403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928621-73B2-4D64-84D4-F86B710D94BE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7357"/>
            <a:ext cx="4301937" cy="3403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0796" y="6457357"/>
            <a:ext cx="4301937" cy="3403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14B7E5-172E-4039-8519-73B188F07C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67217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0855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1899" y="0"/>
            <a:ext cx="4300855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BA3ABE-FC76-4E74-B193-4093FB2A4DC6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2588" y="849313"/>
            <a:ext cx="4079875" cy="2295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506" y="3271382"/>
            <a:ext cx="7940040" cy="26765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6613"/>
            <a:ext cx="4300855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1899" y="6456613"/>
            <a:ext cx="4300855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A97B5-B729-4269-9A0C-F1767720E0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5835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A97B5-B729-4269-9A0C-F1767720E0D2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1729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EBAFE-E642-4ECD-B7B1-349FB1D2F3BC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30867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54383-5DF6-4E3C-ABE8-C9D5F3410A8C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89328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87FA0-F5BA-47E3-8E66-128791BA2532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3016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0EC6-08AA-4CCC-933A-EF82FF78EDA3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5778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ADDB-F0AD-48A5-9EB6-55F2FE88C106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18613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2826D-7D2C-4433-AA72-4E84A7E90BF6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1105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5510E-09C0-4DAF-AB11-706D9438DF7B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33087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9FD8A-A73A-46A1-BD09-C927EB719C7F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1198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24B1E-167A-4E7F-8EF7-E4169871D42B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54093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808E-FF20-49F8-93C2-2F10D87ADA88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5667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3D90-4709-4563-ABD6-1C5F2C3CB78C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40424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4DD43-EDA9-4076-8A30-F828633BA8CB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27061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6.png"/><Relationship Id="rId18" Type="http://schemas.openxmlformats.org/officeDocument/2006/relationships/diagramLayout" Target="../diagrams/layout3.xml"/><Relationship Id="rId26" Type="http://schemas.microsoft.com/office/2007/relationships/diagramDrawing" Target="../diagrams/drawing1.xml"/><Relationship Id="rId3" Type="http://schemas.openxmlformats.org/officeDocument/2006/relationships/image" Target="../media/image4.png"/><Relationship Id="rId21" Type="http://schemas.openxmlformats.org/officeDocument/2006/relationships/chart" Target="../charts/chart1.xml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17" Type="http://schemas.openxmlformats.org/officeDocument/2006/relationships/diagramData" Target="../diagrams/data3.xml"/><Relationship Id="rId25" Type="http://schemas.openxmlformats.org/officeDocument/2006/relationships/image" Target="../media/image2.png"/><Relationship Id="rId2" Type="http://schemas.openxmlformats.org/officeDocument/2006/relationships/image" Target="../media/image3.png"/><Relationship Id="rId16" Type="http://schemas.openxmlformats.org/officeDocument/2006/relationships/image" Target="../media/image9.png"/><Relationship Id="rId20" Type="http://schemas.openxmlformats.org/officeDocument/2006/relationships/diagramColors" Target="../diagrams/colors3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24" Type="http://schemas.openxmlformats.org/officeDocument/2006/relationships/image" Target="../media/image12.jpeg"/><Relationship Id="rId5" Type="http://schemas.openxmlformats.org/officeDocument/2006/relationships/diagramLayout" Target="../diagrams/layout1.xml"/><Relationship Id="rId15" Type="http://schemas.openxmlformats.org/officeDocument/2006/relationships/image" Target="../media/image8.png"/><Relationship Id="rId23" Type="http://schemas.openxmlformats.org/officeDocument/2006/relationships/image" Target="../media/image11.jpeg"/><Relationship Id="rId28" Type="http://schemas.microsoft.com/office/2007/relationships/diagramDrawing" Target="../diagrams/drawing2.xml"/><Relationship Id="rId10" Type="http://schemas.openxmlformats.org/officeDocument/2006/relationships/diagramLayout" Target="../diagrams/layout2.xml"/><Relationship Id="rId19" Type="http://schemas.openxmlformats.org/officeDocument/2006/relationships/diagramQuickStyle" Target="../diagrams/quickStyle3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image" Target="../media/image7.png"/><Relationship Id="rId22" Type="http://schemas.openxmlformats.org/officeDocument/2006/relationships/image" Target="../media/image10.jpeg"/><Relationship Id="rId27" Type="http://schemas.microsoft.com/office/2007/relationships/diagramDrawing" Target="../diagrams/drawin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3105110" y="0"/>
            <a:ext cx="0" cy="6858000"/>
          </a:xfrm>
          <a:prstGeom prst="lin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Овал 7"/>
          <p:cNvSpPr/>
          <p:nvPr/>
        </p:nvSpPr>
        <p:spPr>
          <a:xfrm>
            <a:off x="2097576" y="765727"/>
            <a:ext cx="2015067" cy="2015067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2377122" y="3429000"/>
            <a:ext cx="7965866" cy="940129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ru-RU" sz="2309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ПРОЕКТ </a:t>
            </a:r>
          </a:p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КУЛЬТУРА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75109" y="1189787"/>
            <a:ext cx="1260000" cy="1166946"/>
          </a:xfrm>
          <a:prstGeom prst="rect">
            <a:avLst/>
          </a:prstGeom>
        </p:spPr>
      </p:pic>
      <p:pic>
        <p:nvPicPr>
          <p:cNvPr id="1026" name="Picture 2" descr="\\192.168.88.16\proekt\2021\Презентации для сайта\Презентации\Культура_лого_цвет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22845" y="0"/>
            <a:ext cx="3269155" cy="26992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5080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53006" y="229969"/>
            <a:ext cx="3700885" cy="3703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Региональный проект</a:t>
            </a:r>
            <a:r>
              <a:rPr lang="ru-RU" b="1" dirty="0">
                <a:solidFill>
                  <a:schemeClr val="tx2"/>
                </a:solidFill>
              </a:rPr>
              <a:t> </a:t>
            </a:r>
            <a:r>
              <a:rPr lang="ru-RU" b="1" dirty="0" smtClean="0">
                <a:solidFill>
                  <a:schemeClr val="tx2"/>
                </a:solidFill>
              </a:rPr>
              <a:t>КУЛЬТУРА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5" name="object 20"/>
          <p:cNvSpPr/>
          <p:nvPr/>
        </p:nvSpPr>
        <p:spPr>
          <a:xfrm>
            <a:off x="832963" y="105644"/>
            <a:ext cx="152226" cy="5332123"/>
          </a:xfrm>
          <a:custGeom>
            <a:avLst/>
            <a:gdLst/>
            <a:ahLst/>
            <a:cxnLst/>
            <a:rect l="l" t="t" r="r" b="b"/>
            <a:pathLst>
              <a:path h="8975090">
                <a:moveTo>
                  <a:pt x="0" y="0"/>
                </a:moveTo>
                <a:lnTo>
                  <a:pt x="0" y="8974810"/>
                </a:lnTo>
              </a:path>
            </a:pathLst>
          </a:custGeom>
          <a:ln w="254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Блок-схема: узел 6"/>
          <p:cNvSpPr/>
          <p:nvPr/>
        </p:nvSpPr>
        <p:spPr>
          <a:xfrm>
            <a:off x="504649" y="145241"/>
            <a:ext cx="689698" cy="624348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object 12"/>
          <p:cNvSpPr/>
          <p:nvPr/>
        </p:nvSpPr>
        <p:spPr>
          <a:xfrm flipV="1">
            <a:off x="1408554" y="832218"/>
            <a:ext cx="10661302" cy="102819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 b="1" dirty="0"/>
          </a:p>
        </p:txBody>
      </p:sp>
      <p:sp>
        <p:nvSpPr>
          <p:cNvPr id="11" name="Овал 10"/>
          <p:cNvSpPr/>
          <p:nvPr/>
        </p:nvSpPr>
        <p:spPr>
          <a:xfrm>
            <a:off x="596519" y="1023702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85858" y="1636219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55"/>
          <p:cNvSpPr/>
          <p:nvPr/>
        </p:nvSpPr>
        <p:spPr>
          <a:xfrm>
            <a:off x="723756" y="1123102"/>
            <a:ext cx="241639" cy="27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Прямоугольник 16"/>
          <p:cNvSpPr/>
          <p:nvPr/>
        </p:nvSpPr>
        <p:spPr>
          <a:xfrm>
            <a:off x="1266585" y="1051728"/>
            <a:ext cx="4702629" cy="3524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СРОК РЕАЛИЗАЦИИ: 01.01.2019 - 31.12.2024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23" name="object 123"/>
          <p:cNvSpPr/>
          <p:nvPr/>
        </p:nvSpPr>
        <p:spPr>
          <a:xfrm>
            <a:off x="707531" y="1670730"/>
            <a:ext cx="244500" cy="2691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Прямоугольник 51"/>
          <p:cNvSpPr/>
          <p:nvPr/>
        </p:nvSpPr>
        <p:spPr>
          <a:xfrm>
            <a:off x="1266584" y="1611222"/>
            <a:ext cx="6286007" cy="3128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2"/>
                </a:solidFill>
              </a:rPr>
              <a:t>Федеральные проекты в которых участвует Республики Ингушетия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5995742" y="2190736"/>
            <a:ext cx="1339205" cy="33793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67 447.20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985189" y="3950907"/>
            <a:ext cx="3801093" cy="9145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solidFill>
                <a:schemeClr val="tx2"/>
              </a:solidFill>
            </a:endParaRPr>
          </a:p>
          <a:p>
            <a:pPr algn="ctr"/>
            <a:endParaRPr lang="ru-RU" sz="1200" b="1" dirty="0">
              <a:solidFill>
                <a:schemeClr val="tx2"/>
              </a:solidFill>
            </a:endParaRPr>
          </a:p>
          <a:p>
            <a:pPr algn="ctr"/>
            <a:endParaRPr lang="ru-RU" sz="12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БЮДЖЕТ </a:t>
            </a:r>
            <a:r>
              <a:rPr lang="ru-RU" sz="1400" b="1" dirty="0">
                <a:solidFill>
                  <a:schemeClr val="tx2"/>
                </a:solidFill>
              </a:rPr>
              <a:t>НАЦИОНАЛЬНОГО ПРОЕКТА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67 447.20 тыс. руб.</a:t>
            </a:r>
            <a:endParaRPr lang="ru-RU" sz="1400" b="1" dirty="0">
              <a:solidFill>
                <a:schemeClr val="tx2"/>
              </a:solidFill>
            </a:endParaRPr>
          </a:p>
          <a:p>
            <a:pPr algn="ctr">
              <a:defRPr/>
            </a:pPr>
            <a:r>
              <a:rPr lang="ru-RU" sz="1400" b="1" dirty="0" smtClean="0">
                <a:solidFill>
                  <a:schemeClr val="tx2"/>
                </a:solidFill>
              </a:rPr>
              <a:t>ИСТОЧНИКИ ФБ –60 788.20 тыс. руб.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tx2"/>
                </a:solidFill>
              </a:rPr>
              <a:t>                       РБ – 1 608,50 тыс</a:t>
            </a:r>
            <a:r>
              <a:rPr lang="ru-RU" sz="1400" b="1" dirty="0">
                <a:solidFill>
                  <a:schemeClr val="tx2"/>
                </a:solidFill>
              </a:rPr>
              <a:t>. руб.</a:t>
            </a:r>
          </a:p>
          <a:p>
            <a:pPr algn="ctr">
              <a:defRPr/>
            </a:pPr>
            <a:endParaRPr lang="ru-RU" sz="12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200" b="1" dirty="0" smtClean="0">
                <a:solidFill>
                  <a:schemeClr val="tx2"/>
                </a:solidFill>
              </a:rPr>
              <a:t> </a:t>
            </a:r>
          </a:p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62" name="Скругленный прямоугольник 261"/>
          <p:cNvSpPr/>
          <p:nvPr/>
        </p:nvSpPr>
        <p:spPr>
          <a:xfrm>
            <a:off x="11484864" y="6303073"/>
            <a:ext cx="493448" cy="401062"/>
          </a:xfrm>
          <a:prstGeom prst="roundRect">
            <a:avLst/>
          </a:prstGeom>
          <a:solidFill>
            <a:schemeClr val="bg2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45</a:t>
            </a:r>
            <a:endParaRPr lang="ru-RU" sz="1600" dirty="0">
              <a:solidFill>
                <a:schemeClr val="tx1"/>
              </a:solidFill>
            </a:endParaRPr>
          </a:p>
        </p:txBody>
      </p:sp>
      <p:graphicFrame>
        <p:nvGraphicFramePr>
          <p:cNvPr id="26" name="Схема 25"/>
          <p:cNvGraphicFramePr/>
          <p:nvPr>
            <p:extLst>
              <p:ext uri="{D42A27DB-BD31-4B8C-83A1-F6EECF244321}">
                <p14:modId xmlns:p14="http://schemas.microsoft.com/office/powerpoint/2010/main" xmlns="" val="1528823209"/>
              </p:ext>
            </p:extLst>
          </p:nvPr>
        </p:nvGraphicFramePr>
        <p:xfrm>
          <a:off x="1196486" y="2208320"/>
          <a:ext cx="3167792" cy="351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Блок-схема: узел 9"/>
          <p:cNvSpPr/>
          <p:nvPr/>
        </p:nvSpPr>
        <p:spPr>
          <a:xfrm>
            <a:off x="6591118" y="15018115"/>
            <a:ext cx="45719" cy="130414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908579" y="5362070"/>
            <a:ext cx="1716175" cy="9861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i="1" dirty="0" smtClean="0">
              <a:solidFill>
                <a:schemeClr val="tx2"/>
              </a:solidFill>
            </a:endParaRPr>
          </a:p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КУРАТОР</a:t>
            </a:r>
          </a:p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Заместитель Председателя Правительства РИ</a:t>
            </a:r>
          </a:p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АМРИЕВА М. С.</a:t>
            </a:r>
          </a:p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561284" y="5325358"/>
            <a:ext cx="1655563" cy="9861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РУКОВОДИТЕЛЬ</a:t>
            </a:r>
          </a:p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Министр культуры и архивного дела РИ</a:t>
            </a:r>
          </a:p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ДЗЕЙТОВ </a:t>
            </a:r>
            <a:r>
              <a:rPr lang="ru-RU" sz="1200" i="1" dirty="0">
                <a:solidFill>
                  <a:schemeClr val="tx2"/>
                </a:solidFill>
              </a:rPr>
              <a:t>Т</a:t>
            </a:r>
            <a:r>
              <a:rPr lang="ru-RU" sz="1200" i="1" dirty="0" smtClean="0">
                <a:solidFill>
                  <a:schemeClr val="tx2"/>
                </a:solidFill>
              </a:rPr>
              <a:t>. М-Г.</a:t>
            </a:r>
          </a:p>
        </p:txBody>
      </p:sp>
      <p:sp>
        <p:nvSpPr>
          <p:cNvPr id="60" name="object 131"/>
          <p:cNvSpPr/>
          <p:nvPr/>
        </p:nvSpPr>
        <p:spPr>
          <a:xfrm>
            <a:off x="511120" y="5504730"/>
            <a:ext cx="639658" cy="57604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Прямоугольник 17"/>
          <p:cNvSpPr/>
          <p:nvPr/>
        </p:nvSpPr>
        <p:spPr>
          <a:xfrm>
            <a:off x="10133088" y="5228241"/>
            <a:ext cx="1938931" cy="9905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АДМИНИСТРАТОР Заместитель министра культуры РИ</a:t>
            </a:r>
          </a:p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ТАРКОЕВ </a:t>
            </a:r>
            <a:r>
              <a:rPr lang="ru-RU" sz="1200" i="1" dirty="0">
                <a:solidFill>
                  <a:schemeClr val="tx2"/>
                </a:solidFill>
              </a:rPr>
              <a:t>Р</a:t>
            </a:r>
            <a:r>
              <a:rPr lang="ru-RU" sz="1200" i="1" dirty="0" smtClean="0">
                <a:solidFill>
                  <a:schemeClr val="tx2"/>
                </a:solidFill>
              </a:rPr>
              <a:t>. </a:t>
            </a:r>
            <a:r>
              <a:rPr lang="ru-RU" sz="1200" i="1" dirty="0">
                <a:solidFill>
                  <a:schemeClr val="tx2"/>
                </a:solidFill>
              </a:rPr>
              <a:t>Р</a:t>
            </a:r>
            <a:r>
              <a:rPr lang="ru-RU" sz="1200" i="1" dirty="0" smtClean="0">
                <a:solidFill>
                  <a:schemeClr val="tx2"/>
                </a:solidFill>
              </a:rPr>
              <a:t>.</a:t>
            </a:r>
            <a:endParaRPr lang="ru-RU" sz="1200" i="1" dirty="0">
              <a:solidFill>
                <a:schemeClr val="tx2"/>
              </a:solidFill>
            </a:endParaRPr>
          </a:p>
        </p:txBody>
      </p:sp>
      <p:graphicFrame>
        <p:nvGraphicFramePr>
          <p:cNvPr id="28" name="Схема 27"/>
          <p:cNvGraphicFramePr/>
          <p:nvPr>
            <p:extLst>
              <p:ext uri="{D42A27DB-BD31-4B8C-83A1-F6EECF244321}">
                <p14:modId xmlns:p14="http://schemas.microsoft.com/office/powerpoint/2010/main" xmlns="" val="2354192343"/>
              </p:ext>
            </p:extLst>
          </p:nvPr>
        </p:nvGraphicFramePr>
        <p:xfrm>
          <a:off x="1200590" y="2681166"/>
          <a:ext cx="3159583" cy="3437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29" name="object 86"/>
          <p:cNvSpPr/>
          <p:nvPr/>
        </p:nvSpPr>
        <p:spPr>
          <a:xfrm>
            <a:off x="581616" y="2632853"/>
            <a:ext cx="482793" cy="441325"/>
          </a:xfrm>
          <a:custGeom>
            <a:avLst/>
            <a:gdLst/>
            <a:ahLst/>
            <a:cxnLst/>
            <a:rect l="l" t="t" r="r" b="b"/>
            <a:pathLst>
              <a:path w="441325" h="441325">
                <a:moveTo>
                  <a:pt x="220662" y="441312"/>
                </a:moveTo>
                <a:lnTo>
                  <a:pt x="265133" y="436829"/>
                </a:lnTo>
                <a:lnTo>
                  <a:pt x="306554" y="423971"/>
                </a:lnTo>
                <a:lnTo>
                  <a:pt x="344037" y="403626"/>
                </a:lnTo>
                <a:lnTo>
                  <a:pt x="376694" y="376682"/>
                </a:lnTo>
                <a:lnTo>
                  <a:pt x="403639" y="344024"/>
                </a:lnTo>
                <a:lnTo>
                  <a:pt x="423984" y="306541"/>
                </a:lnTo>
                <a:lnTo>
                  <a:pt x="436841" y="265121"/>
                </a:lnTo>
                <a:lnTo>
                  <a:pt x="441325" y="220649"/>
                </a:lnTo>
                <a:lnTo>
                  <a:pt x="436841" y="176182"/>
                </a:lnTo>
                <a:lnTo>
                  <a:pt x="423984" y="134765"/>
                </a:lnTo>
                <a:lnTo>
                  <a:pt x="403639" y="97284"/>
                </a:lnTo>
                <a:lnTo>
                  <a:pt x="376694" y="64628"/>
                </a:lnTo>
                <a:lnTo>
                  <a:pt x="344037" y="37684"/>
                </a:lnTo>
                <a:lnTo>
                  <a:pt x="306554" y="17340"/>
                </a:lnTo>
                <a:lnTo>
                  <a:pt x="265133" y="4483"/>
                </a:lnTo>
                <a:lnTo>
                  <a:pt x="220662" y="0"/>
                </a:lnTo>
                <a:lnTo>
                  <a:pt x="176191" y="4483"/>
                </a:lnTo>
                <a:lnTo>
                  <a:pt x="134770" y="17340"/>
                </a:lnTo>
                <a:lnTo>
                  <a:pt x="97287" y="37684"/>
                </a:lnTo>
                <a:lnTo>
                  <a:pt x="64630" y="64628"/>
                </a:lnTo>
                <a:lnTo>
                  <a:pt x="37685" y="97284"/>
                </a:lnTo>
                <a:lnTo>
                  <a:pt x="17340" y="134765"/>
                </a:lnTo>
                <a:lnTo>
                  <a:pt x="4483" y="176182"/>
                </a:lnTo>
                <a:lnTo>
                  <a:pt x="0" y="220649"/>
                </a:lnTo>
                <a:lnTo>
                  <a:pt x="4483" y="265121"/>
                </a:lnTo>
                <a:lnTo>
                  <a:pt x="17340" y="306541"/>
                </a:lnTo>
                <a:lnTo>
                  <a:pt x="37685" y="344024"/>
                </a:lnTo>
                <a:lnTo>
                  <a:pt x="64630" y="376682"/>
                </a:lnTo>
                <a:lnTo>
                  <a:pt x="97287" y="403626"/>
                </a:lnTo>
                <a:lnTo>
                  <a:pt x="134770" y="423971"/>
                </a:lnTo>
                <a:lnTo>
                  <a:pt x="176191" y="436829"/>
                </a:lnTo>
                <a:lnTo>
                  <a:pt x="220662" y="441312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Рисунок 30"/>
          <p:cNvPicPr/>
          <p:nvPr/>
        </p:nvPicPr>
        <p:blipFill rotWithShape="1">
          <a:blip r:embed="rId13"/>
          <a:srcRect l="53333" t="23090" r="43408" b="70215"/>
          <a:stretch/>
        </p:blipFill>
        <p:spPr bwMode="auto">
          <a:xfrm>
            <a:off x="645012" y="271730"/>
            <a:ext cx="428692" cy="3627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35" name="Стрелка вправо 34"/>
          <p:cNvSpPr/>
          <p:nvPr/>
        </p:nvSpPr>
        <p:spPr>
          <a:xfrm rot="16200000">
            <a:off x="1313704" y="2035619"/>
            <a:ext cx="189702" cy="86369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object 83"/>
          <p:cNvSpPr/>
          <p:nvPr/>
        </p:nvSpPr>
        <p:spPr>
          <a:xfrm>
            <a:off x="592534" y="2156950"/>
            <a:ext cx="494745" cy="45401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92"/>
          <p:cNvSpPr/>
          <p:nvPr/>
        </p:nvSpPr>
        <p:spPr>
          <a:xfrm>
            <a:off x="749723" y="2655744"/>
            <a:ext cx="146580" cy="20345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91"/>
          <p:cNvSpPr/>
          <p:nvPr/>
        </p:nvSpPr>
        <p:spPr>
          <a:xfrm>
            <a:off x="692150" y="2811223"/>
            <a:ext cx="270510" cy="139065"/>
          </a:xfrm>
          <a:custGeom>
            <a:avLst/>
            <a:gdLst/>
            <a:ahLst/>
            <a:cxnLst/>
            <a:rect l="l" t="t" r="r" b="b"/>
            <a:pathLst>
              <a:path w="270509" h="139064">
                <a:moveTo>
                  <a:pt x="268249" y="131102"/>
                </a:moveTo>
                <a:lnTo>
                  <a:pt x="1739" y="131102"/>
                </a:lnTo>
                <a:lnTo>
                  <a:pt x="0" y="132841"/>
                </a:lnTo>
                <a:lnTo>
                  <a:pt x="0" y="137147"/>
                </a:lnTo>
                <a:lnTo>
                  <a:pt x="1739" y="138887"/>
                </a:lnTo>
                <a:lnTo>
                  <a:pt x="268249" y="138887"/>
                </a:lnTo>
                <a:lnTo>
                  <a:pt x="269989" y="137147"/>
                </a:lnTo>
                <a:lnTo>
                  <a:pt x="269989" y="132841"/>
                </a:lnTo>
                <a:lnTo>
                  <a:pt x="268249" y="131102"/>
                </a:lnTo>
                <a:close/>
              </a:path>
              <a:path w="270509" h="139064">
                <a:moveTo>
                  <a:pt x="68021" y="87248"/>
                </a:moveTo>
                <a:lnTo>
                  <a:pt x="34493" y="87248"/>
                </a:lnTo>
                <a:lnTo>
                  <a:pt x="26339" y="93624"/>
                </a:lnTo>
                <a:lnTo>
                  <a:pt x="24041" y="102793"/>
                </a:lnTo>
                <a:lnTo>
                  <a:pt x="13843" y="131102"/>
                </a:lnTo>
                <a:lnTo>
                  <a:pt x="22110" y="131102"/>
                </a:lnTo>
                <a:lnTo>
                  <a:pt x="31432" y="105232"/>
                </a:lnTo>
                <a:lnTo>
                  <a:pt x="31554" y="104825"/>
                </a:lnTo>
                <a:lnTo>
                  <a:pt x="32931" y="99059"/>
                </a:lnTo>
                <a:lnTo>
                  <a:pt x="38036" y="95034"/>
                </a:lnTo>
                <a:lnTo>
                  <a:pt x="76529" y="95034"/>
                </a:lnTo>
                <a:lnTo>
                  <a:pt x="76174" y="93624"/>
                </a:lnTo>
                <a:lnTo>
                  <a:pt x="68021" y="87248"/>
                </a:lnTo>
                <a:close/>
              </a:path>
              <a:path w="270509" h="139064">
                <a:moveTo>
                  <a:pt x="76529" y="95034"/>
                </a:moveTo>
                <a:lnTo>
                  <a:pt x="64477" y="95034"/>
                </a:lnTo>
                <a:lnTo>
                  <a:pt x="69583" y="99059"/>
                </a:lnTo>
                <a:lnTo>
                  <a:pt x="70993" y="104965"/>
                </a:lnTo>
                <a:lnTo>
                  <a:pt x="80403" y="131102"/>
                </a:lnTo>
                <a:lnTo>
                  <a:pt x="88671" y="131102"/>
                </a:lnTo>
                <a:lnTo>
                  <a:pt x="78486" y="102793"/>
                </a:lnTo>
                <a:lnTo>
                  <a:pt x="76529" y="95034"/>
                </a:lnTo>
                <a:close/>
              </a:path>
              <a:path w="270509" h="139064">
                <a:moveTo>
                  <a:pt x="84642" y="69430"/>
                </a:moveTo>
                <a:lnTo>
                  <a:pt x="73952" y="69430"/>
                </a:lnTo>
                <a:lnTo>
                  <a:pt x="78220" y="74118"/>
                </a:lnTo>
                <a:lnTo>
                  <a:pt x="82864" y="78484"/>
                </a:lnTo>
                <a:lnTo>
                  <a:pt x="88001" y="82579"/>
                </a:lnTo>
                <a:lnTo>
                  <a:pt x="93243" y="86118"/>
                </a:lnTo>
                <a:lnTo>
                  <a:pt x="93243" y="131102"/>
                </a:lnTo>
                <a:lnTo>
                  <a:pt x="177292" y="131102"/>
                </a:lnTo>
                <a:lnTo>
                  <a:pt x="177292" y="130835"/>
                </a:lnTo>
                <a:lnTo>
                  <a:pt x="101028" y="130835"/>
                </a:lnTo>
                <a:lnTo>
                  <a:pt x="101004" y="82495"/>
                </a:lnTo>
                <a:lnTo>
                  <a:pt x="100291" y="81254"/>
                </a:lnTo>
                <a:lnTo>
                  <a:pt x="99085" y="80556"/>
                </a:lnTo>
                <a:lnTo>
                  <a:pt x="92316" y="76116"/>
                </a:lnTo>
                <a:lnTo>
                  <a:pt x="86166" y="71012"/>
                </a:lnTo>
                <a:lnTo>
                  <a:pt x="84642" y="69430"/>
                </a:lnTo>
                <a:close/>
              </a:path>
              <a:path w="270509" h="139064">
                <a:moveTo>
                  <a:pt x="235737" y="87248"/>
                </a:moveTo>
                <a:lnTo>
                  <a:pt x="202209" y="87248"/>
                </a:lnTo>
                <a:lnTo>
                  <a:pt x="194056" y="93624"/>
                </a:lnTo>
                <a:lnTo>
                  <a:pt x="191744" y="102793"/>
                </a:lnTo>
                <a:lnTo>
                  <a:pt x="181559" y="131102"/>
                </a:lnTo>
                <a:lnTo>
                  <a:pt x="189826" y="131102"/>
                </a:lnTo>
                <a:lnTo>
                  <a:pt x="199136" y="105232"/>
                </a:lnTo>
                <a:lnTo>
                  <a:pt x="199263" y="104825"/>
                </a:lnTo>
                <a:lnTo>
                  <a:pt x="200647" y="99059"/>
                </a:lnTo>
                <a:lnTo>
                  <a:pt x="205752" y="95034"/>
                </a:lnTo>
                <a:lnTo>
                  <a:pt x="244244" y="95034"/>
                </a:lnTo>
                <a:lnTo>
                  <a:pt x="243890" y="93624"/>
                </a:lnTo>
                <a:lnTo>
                  <a:pt x="235737" y="87248"/>
                </a:lnTo>
                <a:close/>
              </a:path>
              <a:path w="270509" h="139064">
                <a:moveTo>
                  <a:pt x="244244" y="95034"/>
                </a:moveTo>
                <a:lnTo>
                  <a:pt x="232194" y="95034"/>
                </a:lnTo>
                <a:lnTo>
                  <a:pt x="237299" y="99059"/>
                </a:lnTo>
                <a:lnTo>
                  <a:pt x="238683" y="104825"/>
                </a:lnTo>
                <a:lnTo>
                  <a:pt x="238797" y="105232"/>
                </a:lnTo>
                <a:lnTo>
                  <a:pt x="248119" y="131102"/>
                </a:lnTo>
                <a:lnTo>
                  <a:pt x="256387" y="131102"/>
                </a:lnTo>
                <a:lnTo>
                  <a:pt x="246189" y="102793"/>
                </a:lnTo>
                <a:lnTo>
                  <a:pt x="244244" y="95034"/>
                </a:lnTo>
                <a:close/>
              </a:path>
              <a:path w="270509" h="139064">
                <a:moveTo>
                  <a:pt x="211744" y="7785"/>
                </a:moveTo>
                <a:lnTo>
                  <a:pt x="202984" y="7785"/>
                </a:lnTo>
                <a:lnTo>
                  <a:pt x="207568" y="12420"/>
                </a:lnTo>
                <a:lnTo>
                  <a:pt x="207543" y="25882"/>
                </a:lnTo>
                <a:lnTo>
                  <a:pt x="189592" y="65581"/>
                </a:lnTo>
                <a:lnTo>
                  <a:pt x="170256" y="81254"/>
                </a:lnTo>
                <a:lnTo>
                  <a:pt x="169543" y="82495"/>
                </a:lnTo>
                <a:lnTo>
                  <a:pt x="169519" y="130835"/>
                </a:lnTo>
                <a:lnTo>
                  <a:pt x="177292" y="130835"/>
                </a:lnTo>
                <a:lnTo>
                  <a:pt x="177292" y="86118"/>
                </a:lnTo>
                <a:lnTo>
                  <a:pt x="184569" y="81610"/>
                </a:lnTo>
                <a:lnTo>
                  <a:pt x="190995" y="76034"/>
                </a:lnTo>
                <a:lnTo>
                  <a:pt x="196367" y="69659"/>
                </a:lnTo>
                <a:lnTo>
                  <a:pt x="203117" y="69659"/>
                </a:lnTo>
                <a:lnTo>
                  <a:pt x="202234" y="61798"/>
                </a:lnTo>
                <a:lnTo>
                  <a:pt x="205625" y="56616"/>
                </a:lnTo>
                <a:lnTo>
                  <a:pt x="208394" y="51092"/>
                </a:lnTo>
                <a:lnTo>
                  <a:pt x="210527" y="45338"/>
                </a:lnTo>
                <a:lnTo>
                  <a:pt x="213017" y="43853"/>
                </a:lnTo>
                <a:lnTo>
                  <a:pt x="215900" y="43040"/>
                </a:lnTo>
                <a:lnTo>
                  <a:pt x="236756" y="43040"/>
                </a:lnTo>
                <a:lnTo>
                  <a:pt x="236377" y="42478"/>
                </a:lnTo>
                <a:lnTo>
                  <a:pt x="228548" y="37193"/>
                </a:lnTo>
                <a:lnTo>
                  <a:pt x="222485" y="35966"/>
                </a:lnTo>
                <a:lnTo>
                  <a:pt x="213296" y="35966"/>
                </a:lnTo>
                <a:lnTo>
                  <a:pt x="214655" y="30162"/>
                </a:lnTo>
                <a:lnTo>
                  <a:pt x="215349" y="24168"/>
                </a:lnTo>
                <a:lnTo>
                  <a:pt x="215353" y="18059"/>
                </a:lnTo>
                <a:lnTo>
                  <a:pt x="213934" y="11037"/>
                </a:lnTo>
                <a:lnTo>
                  <a:pt x="211744" y="7785"/>
                </a:lnTo>
                <a:close/>
              </a:path>
              <a:path w="270509" h="139064">
                <a:moveTo>
                  <a:pt x="53327" y="35255"/>
                </a:moveTo>
                <a:lnTo>
                  <a:pt x="51257" y="35255"/>
                </a:lnTo>
                <a:lnTo>
                  <a:pt x="41681" y="37193"/>
                </a:lnTo>
                <a:lnTo>
                  <a:pt x="33853" y="42478"/>
                </a:lnTo>
                <a:lnTo>
                  <a:pt x="28570" y="50310"/>
                </a:lnTo>
                <a:lnTo>
                  <a:pt x="26631" y="59893"/>
                </a:lnTo>
                <a:lnTo>
                  <a:pt x="28570" y="69468"/>
                </a:lnTo>
                <a:lnTo>
                  <a:pt x="33853" y="77296"/>
                </a:lnTo>
                <a:lnTo>
                  <a:pt x="41681" y="82579"/>
                </a:lnTo>
                <a:lnTo>
                  <a:pt x="51257" y="84518"/>
                </a:lnTo>
                <a:lnTo>
                  <a:pt x="58584" y="83407"/>
                </a:lnTo>
                <a:lnTo>
                  <a:pt x="65038" y="80298"/>
                </a:lnTo>
                <a:lnTo>
                  <a:pt x="68952" y="76733"/>
                </a:lnTo>
                <a:lnTo>
                  <a:pt x="41960" y="76733"/>
                </a:lnTo>
                <a:lnTo>
                  <a:pt x="34404" y="69151"/>
                </a:lnTo>
                <a:lnTo>
                  <a:pt x="34404" y="50596"/>
                </a:lnTo>
                <a:lnTo>
                  <a:pt x="41960" y="43040"/>
                </a:lnTo>
                <a:lnTo>
                  <a:pt x="67435" y="43040"/>
                </a:lnTo>
                <a:lnTo>
                  <a:pt x="65107" y="36042"/>
                </a:lnTo>
                <a:lnTo>
                  <a:pt x="57251" y="36042"/>
                </a:lnTo>
                <a:lnTo>
                  <a:pt x="55346" y="35534"/>
                </a:lnTo>
                <a:lnTo>
                  <a:pt x="53327" y="35255"/>
                </a:lnTo>
                <a:close/>
              </a:path>
              <a:path w="270509" h="139064">
                <a:moveTo>
                  <a:pt x="203117" y="69659"/>
                </a:moveTo>
                <a:lnTo>
                  <a:pt x="196367" y="69659"/>
                </a:lnTo>
                <a:lnTo>
                  <a:pt x="200067" y="75672"/>
                </a:lnTo>
                <a:lnTo>
                  <a:pt x="205289" y="80370"/>
                </a:lnTo>
                <a:lnTo>
                  <a:pt x="211701" y="83427"/>
                </a:lnTo>
                <a:lnTo>
                  <a:pt x="218973" y="84518"/>
                </a:lnTo>
                <a:lnTo>
                  <a:pt x="228548" y="82579"/>
                </a:lnTo>
                <a:lnTo>
                  <a:pt x="236377" y="77296"/>
                </a:lnTo>
                <a:lnTo>
                  <a:pt x="236757" y="76733"/>
                </a:lnTo>
                <a:lnTo>
                  <a:pt x="210337" y="76733"/>
                </a:lnTo>
                <a:lnTo>
                  <a:pt x="203174" y="70167"/>
                </a:lnTo>
                <a:lnTo>
                  <a:pt x="203117" y="69659"/>
                </a:lnTo>
                <a:close/>
              </a:path>
              <a:path w="270509" h="139064">
                <a:moveTo>
                  <a:pt x="67435" y="43040"/>
                </a:moveTo>
                <a:lnTo>
                  <a:pt x="54533" y="43040"/>
                </a:lnTo>
                <a:lnTo>
                  <a:pt x="57518" y="43980"/>
                </a:lnTo>
                <a:lnTo>
                  <a:pt x="60096" y="45567"/>
                </a:lnTo>
                <a:lnTo>
                  <a:pt x="62153" y="51092"/>
                </a:lnTo>
                <a:lnTo>
                  <a:pt x="64846" y="56426"/>
                </a:lnTo>
                <a:lnTo>
                  <a:pt x="68033" y="61404"/>
                </a:lnTo>
                <a:lnTo>
                  <a:pt x="67246" y="69964"/>
                </a:lnTo>
                <a:lnTo>
                  <a:pt x="60058" y="76733"/>
                </a:lnTo>
                <a:lnTo>
                  <a:pt x="68952" y="76733"/>
                </a:lnTo>
                <a:lnTo>
                  <a:pt x="70275" y="75528"/>
                </a:lnTo>
                <a:lnTo>
                  <a:pt x="73952" y="69430"/>
                </a:lnTo>
                <a:lnTo>
                  <a:pt x="84642" y="69430"/>
                </a:lnTo>
                <a:lnTo>
                  <a:pt x="80668" y="65307"/>
                </a:lnTo>
                <a:lnTo>
                  <a:pt x="75857" y="59067"/>
                </a:lnTo>
                <a:lnTo>
                  <a:pt x="71920" y="53428"/>
                </a:lnTo>
                <a:lnTo>
                  <a:pt x="68821" y="47205"/>
                </a:lnTo>
                <a:lnTo>
                  <a:pt x="67435" y="43040"/>
                </a:lnTo>
                <a:close/>
              </a:path>
              <a:path w="270509" h="139064">
                <a:moveTo>
                  <a:pt x="236756" y="43040"/>
                </a:moveTo>
                <a:lnTo>
                  <a:pt x="228269" y="43040"/>
                </a:lnTo>
                <a:lnTo>
                  <a:pt x="235826" y="50596"/>
                </a:lnTo>
                <a:lnTo>
                  <a:pt x="235826" y="69151"/>
                </a:lnTo>
                <a:lnTo>
                  <a:pt x="228269" y="76733"/>
                </a:lnTo>
                <a:lnTo>
                  <a:pt x="236757" y="76733"/>
                </a:lnTo>
                <a:lnTo>
                  <a:pt x="241660" y="69468"/>
                </a:lnTo>
                <a:lnTo>
                  <a:pt x="243598" y="59893"/>
                </a:lnTo>
                <a:lnTo>
                  <a:pt x="241660" y="50310"/>
                </a:lnTo>
                <a:lnTo>
                  <a:pt x="236756" y="43040"/>
                </a:lnTo>
                <a:close/>
              </a:path>
              <a:path w="270509" h="139064">
                <a:moveTo>
                  <a:pt x="87649" y="7785"/>
                </a:moveTo>
                <a:lnTo>
                  <a:pt x="78854" y="7785"/>
                </a:lnTo>
                <a:lnTo>
                  <a:pt x="83477" y="12420"/>
                </a:lnTo>
                <a:lnTo>
                  <a:pt x="83477" y="18059"/>
                </a:lnTo>
                <a:lnTo>
                  <a:pt x="87552" y="38201"/>
                </a:lnTo>
                <a:lnTo>
                  <a:pt x="98661" y="54665"/>
                </a:lnTo>
                <a:lnTo>
                  <a:pt x="115125" y="65774"/>
                </a:lnTo>
                <a:lnTo>
                  <a:pt x="135267" y="69849"/>
                </a:lnTo>
                <a:lnTo>
                  <a:pt x="155409" y="65774"/>
                </a:lnTo>
                <a:lnTo>
                  <a:pt x="160907" y="62064"/>
                </a:lnTo>
                <a:lnTo>
                  <a:pt x="135267" y="62064"/>
                </a:lnTo>
                <a:lnTo>
                  <a:pt x="118147" y="58603"/>
                </a:lnTo>
                <a:lnTo>
                  <a:pt x="104159" y="49168"/>
                </a:lnTo>
                <a:lnTo>
                  <a:pt x="94723" y="35179"/>
                </a:lnTo>
                <a:lnTo>
                  <a:pt x="89842" y="11037"/>
                </a:lnTo>
                <a:lnTo>
                  <a:pt x="87649" y="7785"/>
                </a:lnTo>
                <a:close/>
              </a:path>
              <a:path w="270509" h="139064">
                <a:moveTo>
                  <a:pt x="197332" y="0"/>
                </a:moveTo>
                <a:lnTo>
                  <a:pt x="190312" y="1421"/>
                </a:lnTo>
                <a:lnTo>
                  <a:pt x="184575" y="5295"/>
                </a:lnTo>
                <a:lnTo>
                  <a:pt x="180705" y="11037"/>
                </a:lnTo>
                <a:lnTo>
                  <a:pt x="175822" y="35179"/>
                </a:lnTo>
                <a:lnTo>
                  <a:pt x="166382" y="49168"/>
                </a:lnTo>
                <a:lnTo>
                  <a:pt x="152389" y="58603"/>
                </a:lnTo>
                <a:lnTo>
                  <a:pt x="135267" y="62064"/>
                </a:lnTo>
                <a:lnTo>
                  <a:pt x="160907" y="62064"/>
                </a:lnTo>
                <a:lnTo>
                  <a:pt x="171873" y="54665"/>
                </a:lnTo>
                <a:lnTo>
                  <a:pt x="182982" y="38201"/>
                </a:lnTo>
                <a:lnTo>
                  <a:pt x="187058" y="18059"/>
                </a:lnTo>
                <a:lnTo>
                  <a:pt x="187058" y="12420"/>
                </a:lnTo>
                <a:lnTo>
                  <a:pt x="191655" y="7785"/>
                </a:lnTo>
                <a:lnTo>
                  <a:pt x="211744" y="7785"/>
                </a:lnTo>
                <a:lnTo>
                  <a:pt x="210067" y="5295"/>
                </a:lnTo>
                <a:lnTo>
                  <a:pt x="204338" y="1421"/>
                </a:lnTo>
                <a:lnTo>
                  <a:pt x="197332" y="0"/>
                </a:lnTo>
                <a:close/>
              </a:path>
              <a:path w="270509" h="139064">
                <a:moveTo>
                  <a:pt x="73202" y="0"/>
                </a:moveTo>
                <a:lnTo>
                  <a:pt x="66204" y="1421"/>
                </a:lnTo>
                <a:lnTo>
                  <a:pt x="60478" y="5295"/>
                </a:lnTo>
                <a:lnTo>
                  <a:pt x="56613" y="11037"/>
                </a:lnTo>
                <a:lnTo>
                  <a:pt x="55194" y="18059"/>
                </a:lnTo>
                <a:lnTo>
                  <a:pt x="55194" y="24168"/>
                </a:lnTo>
                <a:lnTo>
                  <a:pt x="55892" y="30200"/>
                </a:lnTo>
                <a:lnTo>
                  <a:pt x="57251" y="36042"/>
                </a:lnTo>
                <a:lnTo>
                  <a:pt x="65107" y="36042"/>
                </a:lnTo>
                <a:lnTo>
                  <a:pt x="64262" y="33502"/>
                </a:lnTo>
                <a:lnTo>
                  <a:pt x="62966" y="25882"/>
                </a:lnTo>
                <a:lnTo>
                  <a:pt x="62966" y="12420"/>
                </a:lnTo>
                <a:lnTo>
                  <a:pt x="67564" y="7785"/>
                </a:lnTo>
                <a:lnTo>
                  <a:pt x="87649" y="7785"/>
                </a:lnTo>
                <a:lnTo>
                  <a:pt x="85971" y="5295"/>
                </a:lnTo>
                <a:lnTo>
                  <a:pt x="80230" y="1421"/>
                </a:lnTo>
                <a:lnTo>
                  <a:pt x="73202" y="0"/>
                </a:lnTo>
                <a:close/>
              </a:path>
              <a:path w="270509" h="139064">
                <a:moveTo>
                  <a:pt x="218973" y="35255"/>
                </a:moveTo>
                <a:lnTo>
                  <a:pt x="217030" y="35255"/>
                </a:lnTo>
                <a:lnTo>
                  <a:pt x="215125" y="35496"/>
                </a:lnTo>
                <a:lnTo>
                  <a:pt x="213296" y="35966"/>
                </a:lnTo>
                <a:lnTo>
                  <a:pt x="222485" y="35966"/>
                </a:lnTo>
                <a:lnTo>
                  <a:pt x="218973" y="35255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81"/>
          <p:cNvSpPr/>
          <p:nvPr/>
        </p:nvSpPr>
        <p:spPr>
          <a:xfrm>
            <a:off x="585636" y="3106061"/>
            <a:ext cx="478773" cy="45401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0" name="Схема 29"/>
          <p:cNvGraphicFramePr/>
          <p:nvPr>
            <p:extLst>
              <p:ext uri="{D42A27DB-BD31-4B8C-83A1-F6EECF244321}">
                <p14:modId xmlns:p14="http://schemas.microsoft.com/office/powerpoint/2010/main" xmlns="" val="720096304"/>
              </p:ext>
            </p:extLst>
          </p:nvPr>
        </p:nvGraphicFramePr>
        <p:xfrm>
          <a:off x="1199709" y="3159594"/>
          <a:ext cx="3174268" cy="3540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44" name="Прямоугольник 43"/>
          <p:cNvSpPr/>
          <p:nvPr/>
        </p:nvSpPr>
        <p:spPr>
          <a:xfrm>
            <a:off x="5997274" y="2643165"/>
            <a:ext cx="1339205" cy="335980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263.16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004535" y="3112992"/>
            <a:ext cx="1339205" cy="342138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-</a:t>
            </a:r>
            <a:endParaRPr lang="ru-RU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xmlns="" val="3037772359"/>
              </p:ext>
            </p:extLst>
          </p:nvPr>
        </p:nvGraphicFramePr>
        <p:xfrm>
          <a:off x="7482255" y="1851579"/>
          <a:ext cx="3547942" cy="2481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8577258" y="2760485"/>
            <a:ext cx="9525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67 447 .20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тыс</a:t>
            </a:r>
            <a:r>
              <a:rPr lang="ru-RU" sz="1400" b="1" dirty="0">
                <a:solidFill>
                  <a:schemeClr val="tx2"/>
                </a:solidFill>
              </a:rPr>
              <a:t>. руб.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0756" y="5049323"/>
            <a:ext cx="1399854" cy="15353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6751" y="4999509"/>
            <a:ext cx="1610025" cy="15628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6699" y="4904705"/>
            <a:ext cx="1690050" cy="17159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0" name="Picture 2" descr="\\192.168.88.16\proekt\2021\Презентации для сайта\Презентации\Культура_лого_цвет.png"/>
          <p:cNvPicPr>
            <a:picLocks noChangeAspect="1" noChangeArrowheads="1"/>
          </p:cNvPicPr>
          <p:nvPr/>
        </p:nvPicPr>
        <p:blipFill>
          <a:blip r:embed="rId25"/>
          <a:srcRect/>
          <a:stretch>
            <a:fillRect/>
          </a:stretch>
        </p:blipFill>
        <p:spPr bwMode="auto">
          <a:xfrm>
            <a:off x="10416809" y="969720"/>
            <a:ext cx="1484312" cy="12255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7177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451" y="365125"/>
            <a:ext cx="11525459" cy="649759"/>
          </a:xfrm>
        </p:spPr>
        <p:txBody>
          <a:bodyPr>
            <a:noAutofit/>
          </a:bodyPr>
          <a:lstStyle/>
          <a:p>
            <a:pPr lvl="0"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проект «Культура»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11892" y="2240691"/>
            <a:ext cx="5572897" cy="4339282"/>
          </a:xfrm>
          <a:prstGeom prst="roundRect">
            <a:avLst>
              <a:gd name="adj" fmla="val 24160"/>
            </a:avLst>
          </a:prstGeom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Культурная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среда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Творческие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Цифровая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</a:t>
            </a:r>
          </a:p>
          <a:p>
            <a:pPr lvl="0" algn="ctr"/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01451" y="1161534"/>
            <a:ext cx="5752508" cy="873212"/>
          </a:xfrm>
          <a:prstGeom prst="roundRect">
            <a:avLst>
              <a:gd name="adj" fmla="val 0"/>
            </a:avLst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Федеральные проекты 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433750" y="2200185"/>
            <a:ext cx="5292669" cy="4438562"/>
          </a:xfrm>
          <a:prstGeom prst="roundRect">
            <a:avLst>
              <a:gd name="adj" fmla="val 25574"/>
            </a:avLst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Культурная среда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Творческие люди</a:t>
            </a:r>
          </a:p>
          <a:p>
            <a:pPr lvl="0" algn="ctr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Цифровая культура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422067" y="1159451"/>
            <a:ext cx="5254926" cy="875295"/>
          </a:xfrm>
          <a:prstGeom prst="roundRect">
            <a:avLst>
              <a:gd name="adj" fmla="val 0"/>
            </a:avLst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 проекты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1503152" y="6198810"/>
            <a:ext cx="541949" cy="40106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46</a:t>
            </a:r>
            <a:endParaRPr lang="ru-RU" sz="1600" dirty="0"/>
          </a:p>
        </p:txBody>
      </p:sp>
      <p:pic>
        <p:nvPicPr>
          <p:cNvPr id="8" name="Рисунок 7"/>
          <p:cNvPicPr/>
          <p:nvPr/>
        </p:nvPicPr>
        <p:blipFill rotWithShape="1">
          <a:blip r:embed="rId3"/>
          <a:srcRect l="53333" t="23090" r="43408" b="70215"/>
          <a:stretch/>
        </p:blipFill>
        <p:spPr bwMode="auto">
          <a:xfrm>
            <a:off x="2187388" y="98612"/>
            <a:ext cx="869577" cy="7978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53147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520" y="365125"/>
            <a:ext cx="11267440" cy="8540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Финансовое обеспечение проекта «Культура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15114573"/>
              </p:ext>
            </p:extLst>
          </p:nvPr>
        </p:nvGraphicFramePr>
        <p:xfrm>
          <a:off x="477838" y="1300163"/>
          <a:ext cx="11348400" cy="5056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15522">
                  <a:extLst>
                    <a:ext uri="{9D8B030D-6E8A-4147-A177-3AD203B41FA5}">
                      <a16:colId xmlns="" xmlns:a16="http://schemas.microsoft.com/office/drawing/2014/main" val="2568329497"/>
                    </a:ext>
                  </a:extLst>
                </a:gridCol>
                <a:gridCol w="1473200">
                  <a:extLst>
                    <a:ext uri="{9D8B030D-6E8A-4147-A177-3AD203B41FA5}">
                      <a16:colId xmlns="" xmlns:a16="http://schemas.microsoft.com/office/drawing/2014/main" val="2550769505"/>
                    </a:ext>
                  </a:extLst>
                </a:gridCol>
                <a:gridCol w="1656080">
                  <a:extLst>
                    <a:ext uri="{9D8B030D-6E8A-4147-A177-3AD203B41FA5}">
                      <a16:colId xmlns="" xmlns:a16="http://schemas.microsoft.com/office/drawing/2014/main" val="1386159968"/>
                    </a:ext>
                  </a:extLst>
                </a:gridCol>
                <a:gridCol w="1625600">
                  <a:extLst>
                    <a:ext uri="{9D8B030D-6E8A-4147-A177-3AD203B41FA5}">
                      <a16:colId xmlns="" xmlns:a16="http://schemas.microsoft.com/office/drawing/2014/main" val="1724198804"/>
                    </a:ext>
                  </a:extLst>
                </a:gridCol>
                <a:gridCol w="1777998">
                  <a:extLst>
                    <a:ext uri="{9D8B030D-6E8A-4147-A177-3AD203B41FA5}">
                      <a16:colId xmlns="" xmlns:a16="http://schemas.microsoft.com/office/drawing/2014/main" val="2705988491"/>
                    </a:ext>
                  </a:extLst>
                </a:gridCol>
              </a:tblGrid>
              <a:tr h="1176726">
                <a:tc>
                  <a:txBody>
                    <a:bodyPr/>
                    <a:lstStyle/>
                    <a:p>
                      <a:pPr algn="ctr"/>
                      <a:endParaRPr lang="ru-RU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Наименование регионального проекта 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85B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Всего</a:t>
                      </a: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(тыс. руб.)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85B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ФБ</a:t>
                      </a: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(тыс. руб.)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85B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РБ</a:t>
                      </a: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(тыс. руб.)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85B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Примечание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85B2F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65343349"/>
                  </a:ext>
                </a:extLst>
              </a:tr>
              <a:tr h="7733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Культурная среда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67 447.20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60 788,30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1 608,50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54659014"/>
                  </a:ext>
                </a:extLst>
              </a:tr>
              <a:tr h="7526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Творческие люди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263,16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250,00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13,16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10684954"/>
                  </a:ext>
                </a:extLst>
              </a:tr>
              <a:tr h="11767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Цифровая культура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22751024"/>
                  </a:ext>
                </a:extLst>
              </a:tr>
              <a:tr h="11767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ИТОГО: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67 71 0,36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61 038,3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mtClean="0">
                          <a:solidFill>
                            <a:schemeClr val="tx1"/>
                          </a:solidFill>
                        </a:rPr>
                        <a:t>1621,66</a:t>
                      </a:r>
                      <a:endParaRPr lang="ru-RU" sz="16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38246458"/>
                  </a:ext>
                </a:extLst>
              </a:tr>
            </a:tbl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11585448" y="6198810"/>
            <a:ext cx="497053" cy="40106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47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xmlns="" val="58977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946" y="222420"/>
            <a:ext cx="11154034" cy="9803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проект «Культура» содержит в себе следующие основные задачи и цели в 2021 году  </a:t>
            </a:r>
            <a:b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133315883"/>
              </p:ext>
            </p:extLst>
          </p:nvPr>
        </p:nvGraphicFramePr>
        <p:xfrm>
          <a:off x="539301" y="943720"/>
          <a:ext cx="11051567" cy="5350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97003">
                  <a:extLst>
                    <a:ext uri="{9D8B030D-6E8A-4147-A177-3AD203B41FA5}">
                      <a16:colId xmlns="" xmlns:a16="http://schemas.microsoft.com/office/drawing/2014/main" val="2784316943"/>
                    </a:ext>
                  </a:extLst>
                </a:gridCol>
                <a:gridCol w="1396631">
                  <a:extLst>
                    <a:ext uri="{9D8B030D-6E8A-4147-A177-3AD203B41FA5}">
                      <a16:colId xmlns="" xmlns:a16="http://schemas.microsoft.com/office/drawing/2014/main" val="2362712876"/>
                    </a:ext>
                  </a:extLst>
                </a:gridCol>
                <a:gridCol w="1633798">
                  <a:extLst>
                    <a:ext uri="{9D8B030D-6E8A-4147-A177-3AD203B41FA5}">
                      <a16:colId xmlns="" xmlns:a16="http://schemas.microsoft.com/office/drawing/2014/main" val="3241051132"/>
                    </a:ext>
                  </a:extLst>
                </a:gridCol>
                <a:gridCol w="2124135">
                  <a:extLst>
                    <a:ext uri="{9D8B030D-6E8A-4147-A177-3AD203B41FA5}">
                      <a16:colId xmlns="" xmlns:a16="http://schemas.microsoft.com/office/drawing/2014/main" val="1329373082"/>
                    </a:ext>
                  </a:extLst>
                </a:gridCol>
              </a:tblGrid>
              <a:tr h="72448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Наименование показателя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 CYR" panose="02020603050405020304" pitchFamily="18" charset="0"/>
                        <a:cs typeface="Times New Roman CYR" panose="02020603050405020304" pitchFamily="18" charset="0"/>
                      </a:endParaRPr>
                    </a:p>
                  </a:txBody>
                  <a:tcPr>
                    <a:solidFill>
                      <a:srgbClr val="85B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Количество (шт.)           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 CYR" panose="02020603050405020304" pitchFamily="18" charset="0"/>
                        <a:cs typeface="Times New Roman CYR" panose="02020603050405020304" pitchFamily="18" charset="0"/>
                      </a:endParaRPr>
                    </a:p>
                  </a:txBody>
                  <a:tcPr>
                    <a:solidFill>
                      <a:srgbClr val="85B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Количество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 мест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 CYR" panose="02020603050405020304" pitchFamily="18" charset="0"/>
                        <a:cs typeface="Times New Roman CYR" panose="02020603050405020304" pitchFamily="18" charset="0"/>
                      </a:endParaRPr>
                    </a:p>
                  </a:txBody>
                  <a:tcPr>
                    <a:solidFill>
                      <a:srgbClr val="85B2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Местонахождение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 объекта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 CYR" panose="02020603050405020304" pitchFamily="18" charset="0"/>
                        <a:cs typeface="Times New Roman CYR" panose="02020603050405020304" pitchFamily="18" charset="0"/>
                      </a:endParaRPr>
                    </a:p>
                  </a:txBody>
                  <a:tcPr>
                    <a:solidFill>
                      <a:srgbClr val="85B2F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12656402"/>
                  </a:ext>
                </a:extLst>
              </a:tr>
              <a:tr h="19922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Культурная среда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(строительство культурно-досуговых учреждений в сельской местности)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 smtClean="0"/>
                    </a:p>
                    <a:p>
                      <a:pPr algn="ctr"/>
                      <a:endParaRPr lang="ru-RU" sz="1600" b="1" dirty="0" smtClean="0"/>
                    </a:p>
                    <a:p>
                      <a:pPr algn="ctr"/>
                      <a:endParaRPr lang="ru-RU" sz="1600" b="1" dirty="0" smtClean="0"/>
                    </a:p>
                    <a:p>
                      <a:pPr algn="ctr"/>
                      <a:r>
                        <a:rPr lang="ru-RU" sz="1600" b="1" dirty="0" smtClean="0"/>
                        <a:t>2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 smtClean="0"/>
                    </a:p>
                    <a:p>
                      <a:pPr algn="ctr"/>
                      <a:endParaRPr lang="ru-RU" sz="1600" b="1" dirty="0" smtClean="0"/>
                    </a:p>
                    <a:p>
                      <a:pPr algn="ctr"/>
                      <a:endParaRPr lang="ru-RU" sz="1600" b="1" dirty="0" smtClean="0"/>
                    </a:p>
                    <a:p>
                      <a:pPr algn="ctr"/>
                      <a:r>
                        <a:rPr lang="ru-RU" sz="1600" b="1" dirty="0" smtClean="0"/>
                        <a:t>430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buFont typeface="Arial" pitchFamily="34" charset="0"/>
                        <a:buChar char="•"/>
                      </a:pPr>
                      <a:r>
                        <a:rPr lang="ru-RU" sz="1600" b="1" dirty="0" smtClean="0"/>
                        <a:t>Театр юного зрителя на 250 мест в г. Назрань.</a:t>
                      </a:r>
                      <a:r>
                        <a:rPr lang="ru-RU" sz="1600" b="1" baseline="0" dirty="0" smtClean="0"/>
                        <a:t> Детская школа искусств на 180 мест в г. Назрань</a:t>
                      </a:r>
                      <a:endParaRPr lang="ru-RU" sz="16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75189883"/>
                  </a:ext>
                </a:extLst>
              </a:tr>
              <a:tr h="10566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Творческие люди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(количество специалистов прошедших повышение квалификации с нарастающим итогом)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 smtClean="0"/>
                    </a:p>
                    <a:p>
                      <a:pPr algn="ctr"/>
                      <a:r>
                        <a:rPr lang="ru-RU" sz="1600" b="1" dirty="0" smtClean="0"/>
                        <a:t> 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 smtClean="0"/>
                    </a:p>
                    <a:p>
                      <a:pPr algn="ctr"/>
                      <a:r>
                        <a:rPr lang="ru-RU" sz="1600" b="1" dirty="0" smtClean="0"/>
                        <a:t> -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47275371"/>
                  </a:ext>
                </a:extLst>
              </a:tr>
              <a:tr h="4261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поддержанных творческих инициатив и проектов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-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76012345"/>
                  </a:ext>
                </a:extLst>
              </a:tr>
              <a:tr h="7244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волонтеров, вовлеченных в программу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«Волонтеры культуры» (чел.) (нарастающим итогом)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1600" dirty="0" smtClean="0"/>
                        <a:t>136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-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</a:tr>
              <a:tr h="4261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Цифровая культура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-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-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-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11489829" y="6293887"/>
            <a:ext cx="530581" cy="40106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48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xmlns="" val="337929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3" name="Picture 2" descr="C:\Users\User\Desktop\слайды к совещанию 20.09.2021\3ТЮЗ КП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2875" y="189000"/>
            <a:ext cx="11686250" cy="64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95201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" y="-2"/>
            <a:ext cx="5002306" cy="376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 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5459" y="448236"/>
            <a:ext cx="39444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3929" y="0"/>
            <a:ext cx="49485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Культура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82871" y="484094"/>
            <a:ext cx="50023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Региональный проект «Культурная среда» 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0660" y="1308847"/>
            <a:ext cx="5593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Количество организаций культуры, получивших современное оборудование (ед.) (нарастающим итогом)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73741" y="2420471"/>
            <a:ext cx="26535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Базовое значение    0 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25388" y="2796988"/>
            <a:ext cx="744071" cy="4123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    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11624" y="3101788"/>
            <a:ext cx="1344705" cy="2510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     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434353" y="3352800"/>
            <a:ext cx="735106" cy="2151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    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344707" y="3550024"/>
            <a:ext cx="860611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     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272989" y="3854825"/>
            <a:ext cx="1039905" cy="1792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    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057836" y="4052049"/>
            <a:ext cx="1434352" cy="3765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     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990165" y="2850776"/>
            <a:ext cx="16315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                  0,0000 </a:t>
            </a:r>
            <a:endParaRPr lang="ru-RU" sz="14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2097741" y="3083858"/>
            <a:ext cx="12550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 smtClean="0"/>
              <a:t>       1,0000  </a:t>
            </a:r>
            <a:endParaRPr lang="ru-RU" sz="14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2545977" y="3352799"/>
            <a:ext cx="1452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    1,0000</a:t>
            </a:r>
            <a:endParaRPr lang="ru-RU" sz="14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2492189" y="3567957"/>
            <a:ext cx="13447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      2,0000      </a:t>
            </a:r>
            <a:endParaRPr lang="ru-RU" sz="14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2725271" y="3801036"/>
            <a:ext cx="6813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2,0000        </a:t>
            </a:r>
            <a:endParaRPr lang="ru-RU" sz="14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2384613" y="4069976"/>
            <a:ext cx="13088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  3,0000</a:t>
            </a:r>
            <a:endParaRPr lang="ru-RU" sz="14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5791200" y="126404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/>
            <a:r>
              <a:rPr lang="ru-RU" dirty="0" smtClean="0"/>
              <a:t>2.     Количество созданных (реконструированных) и капитально отремонтированных объектов организации культуры (ед.) (нарастающим итогом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6234495" y="2365793"/>
            <a:ext cx="19591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Базовое значение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329487" y="2688522"/>
            <a:ext cx="5501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191297" y="3012556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   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155437" y="3256799"/>
            <a:ext cx="948657" cy="2394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024687" y="3496236"/>
            <a:ext cx="1169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 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117977" y="3729320"/>
            <a:ext cx="9502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  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171766" y="3980331"/>
            <a:ext cx="8068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    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8420743" y="2401652"/>
            <a:ext cx="7777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/>
              <a:t>10,0000</a:t>
            </a:r>
            <a:endParaRPr lang="ru-RU" sz="1400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8313167" y="2652663"/>
            <a:ext cx="8980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/>
              <a:t>   24,0000</a:t>
            </a:r>
            <a:endParaRPr lang="ru-RU" sz="1400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8384884" y="2921605"/>
            <a:ext cx="8178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/>
              <a:t> 29,0000</a:t>
            </a:r>
            <a:endParaRPr lang="ru-RU" sz="14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8349025" y="3172617"/>
            <a:ext cx="8579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/>
              <a:t>  31,0000</a:t>
            </a:r>
            <a:endParaRPr lang="ru-RU" sz="1400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8366955" y="3441557"/>
            <a:ext cx="8579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/>
              <a:t>  31,0000</a:t>
            </a:r>
            <a:endParaRPr lang="ru-RU" sz="1400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8402813" y="3692569"/>
            <a:ext cx="8178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/>
              <a:t> 31,0000</a:t>
            </a:r>
            <a:endParaRPr lang="ru-RU" sz="1400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8420744" y="3980330"/>
            <a:ext cx="8666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 31,0000</a:t>
            </a:r>
            <a:endParaRPr lang="ru-RU" sz="1400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3581399" y="3147884"/>
            <a:ext cx="578225" cy="204916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3581399" y="3416825"/>
            <a:ext cx="606911" cy="176773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3581401" y="3631979"/>
            <a:ext cx="883024" cy="20491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3581399" y="3882991"/>
            <a:ext cx="918883" cy="222844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3581400" y="4134002"/>
            <a:ext cx="1098176" cy="240774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9383168" y="2700563"/>
            <a:ext cx="675232" cy="20400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9363636" y="2977554"/>
            <a:ext cx="883024" cy="20491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9363635" y="3246496"/>
            <a:ext cx="1322294" cy="21388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9363633" y="3533367"/>
            <a:ext cx="1322296" cy="1780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9363634" y="3766449"/>
            <a:ext cx="1483660" cy="21388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9363635" y="4017460"/>
            <a:ext cx="1519517" cy="19595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object 12"/>
          <p:cNvSpPr/>
          <p:nvPr/>
        </p:nvSpPr>
        <p:spPr>
          <a:xfrm>
            <a:off x="242047" y="1095354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07914" y="0"/>
            <a:ext cx="32082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57698"/>
            <a:ext cx="4769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  Целевые показатели и основные результаты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3929" y="0"/>
            <a:ext cx="49485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Культура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38033" y="342901"/>
            <a:ext cx="4603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  Региональный проект «Творческие люди» 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7" name="object 12"/>
          <p:cNvSpPr/>
          <p:nvPr/>
        </p:nvSpPr>
        <p:spPr>
          <a:xfrm>
            <a:off x="242047" y="898130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Прямоугольник 7"/>
          <p:cNvSpPr/>
          <p:nvPr/>
        </p:nvSpPr>
        <p:spPr>
          <a:xfrm>
            <a:off x="215153" y="120531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Количество специалистов, прошедших повышение квалификации на базе Центров непрерывного образования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880847" y="118738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/>
            <a:r>
              <a:rPr lang="ru-RU" dirty="0" smtClean="0"/>
              <a:t>2.  Количество поддержанных творческих инициатив и проектов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68941" y="423538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/>
            <a:r>
              <a:rPr lang="ru-RU" dirty="0" smtClean="0"/>
              <a:t>3.  Количество волонтеров, вовлеченных в программу «Волонтеры культуры» (чел.) (нарастающим итогом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04660" y="2186498"/>
            <a:ext cx="2340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Базовое значение    0 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673202" y="2509228"/>
            <a:ext cx="655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  </a:t>
            </a:r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308847" y="2814917"/>
            <a:ext cx="1344705" cy="3765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    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98708" y="3101789"/>
            <a:ext cx="6755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269345" y="3352800"/>
            <a:ext cx="15635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 2022 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416425" y="3639672"/>
            <a:ext cx="1039905" cy="1792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       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305203" y="3765178"/>
            <a:ext cx="12228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          </a:t>
            </a:r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611614" y="2580946"/>
            <a:ext cx="7777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50,0000</a:t>
            </a:r>
            <a:endParaRPr lang="ru-RU" sz="1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603061" y="2796099"/>
            <a:ext cx="9092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/>
              <a:t>118,000 0</a:t>
            </a:r>
            <a:endParaRPr lang="ru-RU" sz="14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508725" y="2975393"/>
            <a:ext cx="10150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 </a:t>
            </a:r>
            <a:r>
              <a:rPr lang="ru-RU" sz="1400" dirty="0" smtClean="0"/>
              <a:t>223,000 0</a:t>
            </a:r>
            <a:endParaRPr lang="ru-RU" sz="14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544583" y="3244333"/>
            <a:ext cx="10005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r>
              <a:rPr lang="ru-RU" sz="1400" dirty="0" smtClean="0"/>
              <a:t>327,000</a:t>
            </a:r>
            <a:r>
              <a:rPr lang="ru-RU" dirty="0" smtClean="0"/>
              <a:t> </a:t>
            </a:r>
            <a:r>
              <a:rPr lang="ru-RU" sz="1400" dirty="0" smtClean="0"/>
              <a:t>0</a:t>
            </a:r>
            <a:endParaRPr lang="ru-RU" sz="14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2616302" y="3549133"/>
            <a:ext cx="11144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432,000 0</a:t>
            </a:r>
            <a:endParaRPr lang="ru-RU" sz="14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2598372" y="3818074"/>
            <a:ext cx="11668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536,000 0</a:t>
            </a:r>
            <a:endParaRPr lang="ru-RU" sz="14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3939986" y="2663790"/>
            <a:ext cx="614084" cy="169057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3922058" y="2878944"/>
            <a:ext cx="1008529" cy="20491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3922061" y="3137646"/>
            <a:ext cx="1277470" cy="16136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3931025" y="3354073"/>
            <a:ext cx="1465728" cy="17802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3922060" y="3578191"/>
            <a:ext cx="1618128" cy="16905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3939987" y="3793343"/>
            <a:ext cx="1887072" cy="2407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7490852" y="2419581"/>
            <a:ext cx="5902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chemeClr val="tx2"/>
                </a:solidFill>
              </a:rPr>
              <a:t> 2019</a:t>
            </a:r>
            <a:endParaRPr lang="ru-RU" sz="1400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6377930" y="2060993"/>
            <a:ext cx="2340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Базовое значение    0 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491296" y="2985248"/>
            <a:ext cx="6755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2"/>
                </a:solidFill>
              </a:rPr>
              <a:t> 2021</a:t>
            </a:r>
            <a:endParaRPr lang="ru-RU" sz="14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7019365" y="2662517"/>
            <a:ext cx="1344705" cy="3765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      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333129" y="3523130"/>
            <a:ext cx="833719" cy="2599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   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519078" y="3190545"/>
            <a:ext cx="655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r>
              <a:rPr lang="ru-RU" dirty="0" smtClean="0">
                <a:solidFill>
                  <a:schemeClr val="tx2"/>
                </a:solidFill>
              </a:rPr>
              <a:t>  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500261" y="3710499"/>
            <a:ext cx="6030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8353747" y="2401652"/>
            <a:ext cx="6864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/>
              <a:t>0,0000</a:t>
            </a:r>
            <a:endParaRPr lang="ru-RU" sz="1400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8389605" y="2706451"/>
            <a:ext cx="6864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/>
              <a:t>0,0000</a:t>
            </a:r>
            <a:endParaRPr lang="ru-RU" sz="1400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8407535" y="2957464"/>
            <a:ext cx="6864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/>
              <a:t>4,0000</a:t>
            </a:r>
            <a:endParaRPr lang="ru-RU" sz="14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8389606" y="3190546"/>
            <a:ext cx="6864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/>
              <a:t>8,0000</a:t>
            </a:r>
            <a:endParaRPr lang="ru-RU" sz="1400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8384885" y="3441557"/>
            <a:ext cx="7777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/>
              <a:t>12,0000</a:t>
            </a:r>
            <a:endParaRPr lang="ru-RU" sz="1400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8366956" y="3710499"/>
            <a:ext cx="7777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/>
              <a:t>12,0000</a:t>
            </a:r>
            <a:endParaRPr lang="ru-RU" sz="1400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9399494" y="2977555"/>
            <a:ext cx="1008529" cy="20491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9408461" y="3255462"/>
            <a:ext cx="1465728" cy="17802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9412943" y="3488544"/>
            <a:ext cx="1721223" cy="18698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9403978" y="3766450"/>
            <a:ext cx="1766046" cy="17802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1852497" y="5252428"/>
            <a:ext cx="5501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783954" y="4929698"/>
            <a:ext cx="2340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Базовое значение    0 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792942" y="5503441"/>
            <a:ext cx="6097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2"/>
                </a:solidFill>
              </a:rPr>
              <a:t> 2020</a:t>
            </a:r>
            <a:endParaRPr lang="ru-RU" sz="1400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1762850" y="5682734"/>
            <a:ext cx="655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  </a:t>
            </a:r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/>
          </a:p>
        </p:txBody>
      </p:sp>
      <p:sp>
        <p:nvSpPr>
          <p:cNvPr id="56" name="Прямоугольник 55"/>
          <p:cNvSpPr/>
          <p:nvPr/>
        </p:nvSpPr>
        <p:spPr>
          <a:xfrm>
            <a:off x="1792941" y="6006353"/>
            <a:ext cx="7709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2"/>
                </a:solidFill>
              </a:rPr>
              <a:t> 2022</a:t>
            </a:r>
            <a:endParaRPr lang="ru-RU" sz="1400" dirty="0"/>
          </a:p>
        </p:txBody>
      </p:sp>
      <p:sp>
        <p:nvSpPr>
          <p:cNvPr id="57" name="Прямоугольник 56"/>
          <p:cNvSpPr/>
          <p:nvPr/>
        </p:nvSpPr>
        <p:spPr>
          <a:xfrm>
            <a:off x="1735955" y="6488668"/>
            <a:ext cx="6665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  </a:t>
            </a:r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/>
          </a:p>
        </p:txBody>
      </p:sp>
      <p:sp>
        <p:nvSpPr>
          <p:cNvPr id="58" name="Прямоугольник 57"/>
          <p:cNvSpPr/>
          <p:nvPr/>
        </p:nvSpPr>
        <p:spPr>
          <a:xfrm>
            <a:off x="1622610" y="6293225"/>
            <a:ext cx="833719" cy="2599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    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826767" y="5270358"/>
            <a:ext cx="7777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/>
              <a:t>34,0000</a:t>
            </a:r>
            <a:endParaRPr lang="ru-RU" sz="1400" dirty="0"/>
          </a:p>
        </p:txBody>
      </p:sp>
      <p:sp>
        <p:nvSpPr>
          <p:cNvPr id="60" name="Прямоугольник 59"/>
          <p:cNvSpPr/>
          <p:nvPr/>
        </p:nvSpPr>
        <p:spPr>
          <a:xfrm>
            <a:off x="2755049" y="5503440"/>
            <a:ext cx="8579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/>
              <a:t>  85,0000</a:t>
            </a:r>
            <a:endParaRPr lang="ru-RU" sz="1400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2705949" y="5682734"/>
            <a:ext cx="10695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/>
              <a:t>   136,000 0</a:t>
            </a:r>
            <a:endParaRPr lang="ru-RU" sz="1400" dirty="0"/>
          </a:p>
        </p:txBody>
      </p:sp>
      <p:sp>
        <p:nvSpPr>
          <p:cNvPr id="62" name="Прямоугольник 61"/>
          <p:cNvSpPr/>
          <p:nvPr/>
        </p:nvSpPr>
        <p:spPr>
          <a:xfrm>
            <a:off x="2777666" y="5969603"/>
            <a:ext cx="11144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 204,000 0</a:t>
            </a:r>
            <a:endParaRPr lang="ru-RU" sz="1400" dirty="0"/>
          </a:p>
        </p:txBody>
      </p:sp>
      <p:sp>
        <p:nvSpPr>
          <p:cNvPr id="63" name="Прямоугольник 62"/>
          <p:cNvSpPr/>
          <p:nvPr/>
        </p:nvSpPr>
        <p:spPr>
          <a:xfrm>
            <a:off x="2813526" y="6202687"/>
            <a:ext cx="9092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/>
              <a:t>272,000 0</a:t>
            </a:r>
            <a:endParaRPr lang="ru-RU" sz="1400" dirty="0"/>
          </a:p>
        </p:txBody>
      </p:sp>
      <p:sp>
        <p:nvSpPr>
          <p:cNvPr id="64" name="Прямоугольник 63"/>
          <p:cNvSpPr/>
          <p:nvPr/>
        </p:nvSpPr>
        <p:spPr>
          <a:xfrm>
            <a:off x="2777666" y="6488668"/>
            <a:ext cx="9492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/>
              <a:t> 340,000 0</a:t>
            </a:r>
            <a:endParaRPr lang="ru-RU" sz="1400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4056527" y="5308378"/>
            <a:ext cx="614084" cy="169057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4020670" y="5541462"/>
            <a:ext cx="1008529" cy="20491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4020672" y="5800164"/>
            <a:ext cx="1277470" cy="16136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4011708" y="5998662"/>
            <a:ext cx="1465728" cy="17802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4011706" y="6221506"/>
            <a:ext cx="1833281" cy="21515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 flipV="1">
            <a:off x="4020672" y="6454587"/>
            <a:ext cx="2577352" cy="16136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36602</TotalTime>
  <Words>521</Words>
  <Application>Microsoft Office PowerPoint</Application>
  <PresentationFormat>Произвольный</PresentationFormat>
  <Paragraphs>192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Office Theme</vt:lpstr>
      <vt:lpstr>Слайд 1</vt:lpstr>
      <vt:lpstr>Слайд 2</vt:lpstr>
      <vt:lpstr>Национальный проект «Культура» </vt:lpstr>
      <vt:lpstr>Финансовое обеспечение проекта «Культура» </vt:lpstr>
      <vt:lpstr> Национальный проект «Культура» содержит в себе следующие основные задачи и цели в 2021 году    </vt:lpstr>
      <vt:lpstr>Слайд 6</vt:lpstr>
      <vt:lpstr>Слайд 7</vt:lpstr>
      <vt:lpstr>Слайд 8</vt:lpstr>
    </vt:vector>
  </TitlesOfParts>
  <Company>apsk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</dc:title>
  <dc:creator>Ледовская Анастасия Владимировна</dc:creator>
  <cp:lastModifiedBy>Hp</cp:lastModifiedBy>
  <cp:revision>894</cp:revision>
  <cp:lastPrinted>2019-02-28T14:28:25Z</cp:lastPrinted>
  <dcterms:created xsi:type="dcterms:W3CDTF">2018-10-05T11:19:22Z</dcterms:created>
  <dcterms:modified xsi:type="dcterms:W3CDTF">2022-01-12T11:13:51Z</dcterms:modified>
</cp:coreProperties>
</file>