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1"/>
  </p:notesMasterIdLst>
  <p:handoutMasterIdLst>
    <p:handoutMasterId r:id="rId22"/>
  </p:handoutMasterIdLst>
  <p:sldIdLst>
    <p:sldId id="422" r:id="rId2"/>
    <p:sldId id="374" r:id="rId3"/>
    <p:sldId id="423" r:id="rId4"/>
    <p:sldId id="424" r:id="rId5"/>
    <p:sldId id="396" r:id="rId6"/>
    <p:sldId id="447" r:id="rId7"/>
    <p:sldId id="448" r:id="rId8"/>
    <p:sldId id="446" r:id="rId9"/>
    <p:sldId id="449" r:id="rId10"/>
    <p:sldId id="450" r:id="rId11"/>
    <p:sldId id="445" r:id="rId12"/>
    <p:sldId id="435" r:id="rId13"/>
    <p:sldId id="436" r:id="rId14"/>
    <p:sldId id="437" r:id="rId15"/>
    <p:sldId id="439" r:id="rId16"/>
    <p:sldId id="440" r:id="rId17"/>
    <p:sldId id="442" r:id="rId18"/>
    <p:sldId id="443" r:id="rId19"/>
    <p:sldId id="444" r:id="rId20"/>
  </p:sldIdLst>
  <p:sldSz cx="12192000" cy="6858000"/>
  <p:notesSz cx="9925050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0EB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069" autoAdjust="0"/>
    <p:restoredTop sz="89474" autoAdjust="0"/>
  </p:normalViewPr>
  <p:slideViewPr>
    <p:cSldViewPr snapToGrid="0">
      <p:cViewPr varScale="1">
        <p:scale>
          <a:sx n="70" d="100"/>
          <a:sy n="70" d="100"/>
        </p:scale>
        <p:origin x="-696" y="-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97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EC-4BE4-AAF2-20A9EEB6A65C}"/>
              </c:ext>
            </c:extLst>
          </c:dPt>
          <c:dPt>
            <c:idx val="1"/>
            <c:explosion val="9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1EC-4BE4-AAF2-20A9EEB6A65C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220-4E64-82A1-C3501C33CF52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220-4E64-82A1-C3501C33CF52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1318696.7</c:v>
                </c:pt>
                <c:pt idx="1">
                  <c:v>35750.400000000001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1EC-4BE4-AAF2-20A9EEB6A65C}"/>
            </c:ext>
          </c:extLst>
        </c:ser>
        <c:dLbls/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937" cy="3403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0796" y="0"/>
            <a:ext cx="4301937" cy="3403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28621-73B2-4D64-84D4-F86B710D94BE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7357"/>
            <a:ext cx="4301937" cy="3403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0796" y="6457357"/>
            <a:ext cx="4301937" cy="3403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B7E5-172E-4039-8519-73B188F07C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6721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0855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899" y="0"/>
            <a:ext cx="4300855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A3ABE-FC76-4E74-B193-4093FB2A4DC6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2588" y="849313"/>
            <a:ext cx="4079875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06" y="3271382"/>
            <a:ext cx="794004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3"/>
            <a:ext cx="4300855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899" y="6456613"/>
            <a:ext cx="4300855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A97B5-B729-4269-9A0C-F1767720E0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583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A97B5-B729-4269-9A0C-F1767720E0D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2814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97B5-B729-4269-9A0C-F1767720E0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488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97B5-B729-4269-9A0C-F1767720E0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5848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A97B5-B729-4269-9A0C-F1767720E0D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3972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EBAFE-E642-4ECD-B7B1-349FB1D2F3B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086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4383-5DF6-4E3C-ABE8-C9D5F3410A8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932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7FA0-F5BA-47E3-8E66-128791BA2532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01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0EC6-08AA-4CCC-933A-EF82FF78EDA3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577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ADDB-F0AD-48A5-9EB6-55F2FE88C106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861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2826D-7D2C-4433-AA72-4E84A7E90BF6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10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5510E-09C0-4DAF-AB11-706D9438DF7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308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9FD8A-A73A-46A1-BD09-C927EB719C7F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19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24B1E-167A-4E7F-8EF7-E4169871D42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409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808E-FF20-49F8-93C2-2F10D87ADA88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5667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3D90-4709-4563-ABD6-1C5F2C3CB78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042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DD43-EDA9-4076-8A30-F828633BA8C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706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3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5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.png"/><Relationship Id="rId4" Type="http://schemas.openxmlformats.org/officeDocument/2006/relationships/image" Target="../media/image18.png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1745673" y="399011"/>
            <a:ext cx="2784763" cy="2618509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2511109" y="1179260"/>
            <a:ext cx="1188000" cy="1188000"/>
            <a:chOff x="387356" y="422122"/>
            <a:chExt cx="432434" cy="434683"/>
          </a:xfrm>
          <a:solidFill>
            <a:sysClr val="window" lastClr="FFFFFF"/>
          </a:solidFill>
        </p:grpSpPr>
        <p:sp>
          <p:nvSpPr>
            <p:cNvPr id="11" name="object 79"/>
            <p:cNvSpPr/>
            <p:nvPr/>
          </p:nvSpPr>
          <p:spPr>
            <a:xfrm>
              <a:off x="387356" y="496760"/>
              <a:ext cx="432434" cy="360045"/>
            </a:xfrm>
            <a:custGeom>
              <a:avLst/>
              <a:gdLst/>
              <a:ahLst/>
              <a:cxnLst/>
              <a:rect l="l" t="t" r="r" b="b"/>
              <a:pathLst>
                <a:path w="432434" h="360044">
                  <a:moveTo>
                    <a:pt x="46456" y="0"/>
                  </a:moveTo>
                  <a:lnTo>
                    <a:pt x="25222" y="0"/>
                  </a:lnTo>
                  <a:lnTo>
                    <a:pt x="15403" y="1878"/>
                  </a:lnTo>
                  <a:lnTo>
                    <a:pt x="7386" y="6999"/>
                  </a:lnTo>
                  <a:lnTo>
                    <a:pt x="1981" y="14589"/>
                  </a:lnTo>
                  <a:lnTo>
                    <a:pt x="0" y="23876"/>
                  </a:lnTo>
                  <a:lnTo>
                    <a:pt x="0" y="310019"/>
                  </a:lnTo>
                  <a:lnTo>
                    <a:pt x="1981" y="319269"/>
                  </a:lnTo>
                  <a:lnTo>
                    <a:pt x="7386" y="326840"/>
                  </a:lnTo>
                  <a:lnTo>
                    <a:pt x="15403" y="331954"/>
                  </a:lnTo>
                  <a:lnTo>
                    <a:pt x="25222" y="333832"/>
                  </a:lnTo>
                  <a:lnTo>
                    <a:pt x="178092" y="333832"/>
                  </a:lnTo>
                  <a:lnTo>
                    <a:pt x="178092" y="352539"/>
                  </a:lnTo>
                  <a:lnTo>
                    <a:pt x="185674" y="359829"/>
                  </a:lnTo>
                  <a:lnTo>
                    <a:pt x="246253" y="359829"/>
                  </a:lnTo>
                  <a:lnTo>
                    <a:pt x="253847" y="352539"/>
                  </a:lnTo>
                  <a:lnTo>
                    <a:pt x="253847" y="348068"/>
                  </a:lnTo>
                  <a:lnTo>
                    <a:pt x="192201" y="348068"/>
                  </a:lnTo>
                  <a:lnTo>
                    <a:pt x="189852" y="346075"/>
                  </a:lnTo>
                  <a:lnTo>
                    <a:pt x="189852" y="324726"/>
                  </a:lnTo>
                  <a:lnTo>
                    <a:pt x="187210" y="322072"/>
                  </a:lnTo>
                  <a:lnTo>
                    <a:pt x="17818" y="322072"/>
                  </a:lnTo>
                  <a:lnTo>
                    <a:pt x="11760" y="316661"/>
                  </a:lnTo>
                  <a:lnTo>
                    <a:pt x="11760" y="17170"/>
                  </a:lnTo>
                  <a:lnTo>
                    <a:pt x="17818" y="11760"/>
                  </a:lnTo>
                  <a:lnTo>
                    <a:pt x="46456" y="11760"/>
                  </a:lnTo>
                  <a:lnTo>
                    <a:pt x="46456" y="0"/>
                  </a:lnTo>
                  <a:close/>
                </a:path>
                <a:path w="432434" h="360044">
                  <a:moveTo>
                    <a:pt x="406704" y="0"/>
                  </a:moveTo>
                  <a:lnTo>
                    <a:pt x="385470" y="0"/>
                  </a:lnTo>
                  <a:lnTo>
                    <a:pt x="385470" y="11760"/>
                  </a:lnTo>
                  <a:lnTo>
                    <a:pt x="414172" y="11760"/>
                  </a:lnTo>
                  <a:lnTo>
                    <a:pt x="420230" y="17170"/>
                  </a:lnTo>
                  <a:lnTo>
                    <a:pt x="420230" y="316661"/>
                  </a:lnTo>
                  <a:lnTo>
                    <a:pt x="414172" y="322072"/>
                  </a:lnTo>
                  <a:lnTo>
                    <a:pt x="244729" y="322072"/>
                  </a:lnTo>
                  <a:lnTo>
                    <a:pt x="242074" y="324726"/>
                  </a:lnTo>
                  <a:lnTo>
                    <a:pt x="242074" y="346075"/>
                  </a:lnTo>
                  <a:lnTo>
                    <a:pt x="239788" y="348068"/>
                  </a:lnTo>
                  <a:lnTo>
                    <a:pt x="253847" y="348068"/>
                  </a:lnTo>
                  <a:lnTo>
                    <a:pt x="253847" y="333832"/>
                  </a:lnTo>
                  <a:lnTo>
                    <a:pt x="406704" y="333832"/>
                  </a:lnTo>
                  <a:lnTo>
                    <a:pt x="416538" y="331954"/>
                  </a:lnTo>
                  <a:lnTo>
                    <a:pt x="424576" y="326840"/>
                  </a:lnTo>
                  <a:lnTo>
                    <a:pt x="430000" y="319269"/>
                  </a:lnTo>
                  <a:lnTo>
                    <a:pt x="431990" y="310019"/>
                  </a:lnTo>
                  <a:lnTo>
                    <a:pt x="431990" y="23875"/>
                  </a:lnTo>
                  <a:lnTo>
                    <a:pt x="430000" y="14589"/>
                  </a:lnTo>
                  <a:lnTo>
                    <a:pt x="424576" y="6999"/>
                  </a:lnTo>
                  <a:lnTo>
                    <a:pt x="416538" y="1878"/>
                  </a:lnTo>
                  <a:lnTo>
                    <a:pt x="406704" y="0"/>
                  </a:lnTo>
                  <a:close/>
                </a:path>
                <a:path w="432434" h="360044">
                  <a:moveTo>
                    <a:pt x="180263" y="5461"/>
                  </a:moveTo>
                  <a:lnTo>
                    <a:pt x="72047" y="5461"/>
                  </a:lnTo>
                  <a:lnTo>
                    <a:pt x="69392" y="8115"/>
                  </a:lnTo>
                  <a:lnTo>
                    <a:pt x="69392" y="11760"/>
                  </a:lnTo>
                  <a:lnTo>
                    <a:pt x="182854" y="11760"/>
                  </a:lnTo>
                  <a:lnTo>
                    <a:pt x="182854" y="8115"/>
                  </a:lnTo>
                  <a:lnTo>
                    <a:pt x="180263" y="5461"/>
                  </a:lnTo>
                  <a:close/>
                </a:path>
                <a:path w="432434" h="360044">
                  <a:moveTo>
                    <a:pt x="221843" y="0"/>
                  </a:moveTo>
                  <a:lnTo>
                    <a:pt x="210083" y="0"/>
                  </a:lnTo>
                  <a:lnTo>
                    <a:pt x="210083" y="11760"/>
                  </a:lnTo>
                  <a:lnTo>
                    <a:pt x="221843" y="11760"/>
                  </a:lnTo>
                  <a:lnTo>
                    <a:pt x="221843" y="0"/>
                  </a:lnTo>
                  <a:close/>
                </a:path>
                <a:path w="432434" h="360044">
                  <a:moveTo>
                    <a:pt x="327774" y="0"/>
                  </a:moveTo>
                  <a:lnTo>
                    <a:pt x="282194" y="0"/>
                  </a:lnTo>
                  <a:lnTo>
                    <a:pt x="282194" y="11760"/>
                  </a:lnTo>
                  <a:lnTo>
                    <a:pt x="327774" y="11760"/>
                  </a:lnTo>
                  <a:lnTo>
                    <a:pt x="32777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object 80"/>
            <p:cNvSpPr/>
            <p:nvPr/>
          </p:nvSpPr>
          <p:spPr>
            <a:xfrm>
              <a:off x="456760" y="728611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69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69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bject 81"/>
            <p:cNvSpPr/>
            <p:nvPr/>
          </p:nvSpPr>
          <p:spPr>
            <a:xfrm>
              <a:off x="456760" y="688911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05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05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82"/>
            <p:cNvSpPr/>
            <p:nvPr/>
          </p:nvSpPr>
          <p:spPr>
            <a:xfrm>
              <a:off x="456760" y="624040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18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18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object 84"/>
            <p:cNvSpPr/>
            <p:nvPr/>
          </p:nvSpPr>
          <p:spPr>
            <a:xfrm>
              <a:off x="427931" y="471589"/>
              <a:ext cx="175895" cy="341630"/>
            </a:xfrm>
            <a:custGeom>
              <a:avLst/>
              <a:gdLst/>
              <a:ahLst/>
              <a:cxnLst/>
              <a:rect l="l" t="t" r="r" b="b"/>
              <a:pathLst>
                <a:path w="175895" h="341630">
                  <a:moveTo>
                    <a:pt x="160388" y="0"/>
                  </a:moveTo>
                  <a:lnTo>
                    <a:pt x="0" y="0"/>
                  </a:lnTo>
                  <a:lnTo>
                    <a:pt x="0" y="323367"/>
                  </a:lnTo>
                  <a:lnTo>
                    <a:pt x="158750" y="323367"/>
                  </a:lnTo>
                  <a:lnTo>
                    <a:pt x="165163" y="326478"/>
                  </a:lnTo>
                  <a:lnTo>
                    <a:pt x="173151" y="335661"/>
                  </a:lnTo>
                  <a:lnTo>
                    <a:pt x="175387" y="341122"/>
                  </a:lnTo>
                  <a:lnTo>
                    <a:pt x="175387" y="323481"/>
                  </a:lnTo>
                  <a:lnTo>
                    <a:pt x="169506" y="323481"/>
                  </a:lnTo>
                  <a:lnTo>
                    <a:pt x="164566" y="319722"/>
                  </a:lnTo>
                  <a:lnTo>
                    <a:pt x="158330" y="317487"/>
                  </a:lnTo>
                  <a:lnTo>
                    <a:pt x="5880" y="317487"/>
                  </a:lnTo>
                  <a:lnTo>
                    <a:pt x="5880" y="5880"/>
                  </a:lnTo>
                  <a:lnTo>
                    <a:pt x="168713" y="5880"/>
                  </a:lnTo>
                  <a:lnTo>
                    <a:pt x="168033" y="4699"/>
                  </a:lnTo>
                  <a:lnTo>
                    <a:pt x="160388" y="0"/>
                  </a:lnTo>
                  <a:close/>
                </a:path>
                <a:path w="175895" h="341630">
                  <a:moveTo>
                    <a:pt x="168713" y="5880"/>
                  </a:moveTo>
                  <a:lnTo>
                    <a:pt x="161505" y="5880"/>
                  </a:lnTo>
                  <a:lnTo>
                    <a:pt x="169506" y="13881"/>
                  </a:lnTo>
                  <a:lnTo>
                    <a:pt x="169506" y="323481"/>
                  </a:lnTo>
                  <a:lnTo>
                    <a:pt x="175387" y="323481"/>
                  </a:lnTo>
                  <a:lnTo>
                    <a:pt x="175387" y="19354"/>
                  </a:lnTo>
                  <a:lnTo>
                    <a:pt x="174218" y="15290"/>
                  </a:lnTo>
                  <a:lnTo>
                    <a:pt x="172097" y="11760"/>
                  </a:lnTo>
                  <a:lnTo>
                    <a:pt x="168713" y="588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object 85"/>
            <p:cNvSpPr/>
            <p:nvPr/>
          </p:nvSpPr>
          <p:spPr>
            <a:xfrm>
              <a:off x="422046" y="465709"/>
              <a:ext cx="187325" cy="359410"/>
            </a:xfrm>
            <a:custGeom>
              <a:avLst/>
              <a:gdLst/>
              <a:ahLst/>
              <a:cxnLst/>
              <a:rect l="l" t="t" r="r" b="b"/>
              <a:pathLst>
                <a:path w="187325" h="359409">
                  <a:moveTo>
                    <a:pt x="157518" y="0"/>
                  </a:moveTo>
                  <a:lnTo>
                    <a:pt x="2654" y="0"/>
                  </a:lnTo>
                  <a:lnTo>
                    <a:pt x="0" y="2641"/>
                  </a:lnTo>
                  <a:lnTo>
                    <a:pt x="0" y="332486"/>
                  </a:lnTo>
                  <a:lnTo>
                    <a:pt x="2654" y="335127"/>
                  </a:lnTo>
                  <a:lnTo>
                    <a:pt x="167398" y="335127"/>
                  </a:lnTo>
                  <a:lnTo>
                    <a:pt x="175399" y="343128"/>
                  </a:lnTo>
                  <a:lnTo>
                    <a:pt x="175399" y="356247"/>
                  </a:lnTo>
                  <a:lnTo>
                    <a:pt x="178041" y="358889"/>
                  </a:lnTo>
                  <a:lnTo>
                    <a:pt x="184505" y="358889"/>
                  </a:lnTo>
                  <a:lnTo>
                    <a:pt x="187159" y="356247"/>
                  </a:lnTo>
                  <a:lnTo>
                    <a:pt x="187159" y="329361"/>
                  </a:lnTo>
                  <a:lnTo>
                    <a:pt x="175399" y="329361"/>
                  </a:lnTo>
                  <a:lnTo>
                    <a:pt x="170459" y="325602"/>
                  </a:lnTo>
                  <a:lnTo>
                    <a:pt x="164223" y="323367"/>
                  </a:lnTo>
                  <a:lnTo>
                    <a:pt x="11772" y="323367"/>
                  </a:lnTo>
                  <a:lnTo>
                    <a:pt x="11772" y="11760"/>
                  </a:lnTo>
                  <a:lnTo>
                    <a:pt x="181055" y="11760"/>
                  </a:lnTo>
                  <a:lnTo>
                    <a:pt x="176677" y="7045"/>
                  </a:lnTo>
                  <a:lnTo>
                    <a:pt x="171046" y="3262"/>
                  </a:lnTo>
                  <a:lnTo>
                    <a:pt x="164592" y="848"/>
                  </a:lnTo>
                  <a:lnTo>
                    <a:pt x="157518" y="0"/>
                  </a:lnTo>
                  <a:close/>
                </a:path>
                <a:path w="187325" h="359409">
                  <a:moveTo>
                    <a:pt x="181055" y="11760"/>
                  </a:moveTo>
                  <a:lnTo>
                    <a:pt x="167398" y="11760"/>
                  </a:lnTo>
                  <a:lnTo>
                    <a:pt x="175399" y="19761"/>
                  </a:lnTo>
                  <a:lnTo>
                    <a:pt x="175399" y="329361"/>
                  </a:lnTo>
                  <a:lnTo>
                    <a:pt x="187159" y="329361"/>
                  </a:lnTo>
                  <a:lnTo>
                    <a:pt x="187159" y="25349"/>
                  </a:lnTo>
                  <a:lnTo>
                    <a:pt x="186270" y="21285"/>
                  </a:lnTo>
                  <a:lnTo>
                    <a:pt x="184569" y="17640"/>
                  </a:lnTo>
                  <a:lnTo>
                    <a:pt x="183743" y="15646"/>
                  </a:lnTo>
                  <a:lnTo>
                    <a:pt x="182626" y="13703"/>
                  </a:lnTo>
                  <a:lnTo>
                    <a:pt x="181279" y="12001"/>
                  </a:lnTo>
                  <a:lnTo>
                    <a:pt x="181055" y="1176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86"/>
            <p:cNvSpPr/>
            <p:nvPr/>
          </p:nvSpPr>
          <p:spPr>
            <a:xfrm>
              <a:off x="667898" y="702437"/>
              <a:ext cx="61594" cy="48895"/>
            </a:xfrm>
            <a:custGeom>
              <a:avLst/>
              <a:gdLst/>
              <a:ahLst/>
              <a:cxnLst/>
              <a:rect l="l" t="t" r="r" b="b"/>
              <a:pathLst>
                <a:path w="61595" h="48895">
                  <a:moveTo>
                    <a:pt x="4940" y="17119"/>
                  </a:moveTo>
                  <a:lnTo>
                    <a:pt x="177" y="21526"/>
                  </a:lnTo>
                  <a:lnTo>
                    <a:pt x="0" y="25234"/>
                  </a:lnTo>
                  <a:lnTo>
                    <a:pt x="2184" y="27647"/>
                  </a:lnTo>
                  <a:lnTo>
                    <a:pt x="21818" y="48056"/>
                  </a:lnTo>
                  <a:lnTo>
                    <a:pt x="22593" y="48399"/>
                  </a:lnTo>
                  <a:lnTo>
                    <a:pt x="23418" y="48577"/>
                  </a:lnTo>
                  <a:lnTo>
                    <a:pt x="25882" y="48577"/>
                  </a:lnTo>
                  <a:lnTo>
                    <a:pt x="27584" y="47815"/>
                  </a:lnTo>
                  <a:lnTo>
                    <a:pt x="39297" y="33870"/>
                  </a:lnTo>
                  <a:lnTo>
                    <a:pt x="23939" y="33870"/>
                  </a:lnTo>
                  <a:lnTo>
                    <a:pt x="8648" y="17284"/>
                  </a:lnTo>
                  <a:lnTo>
                    <a:pt x="4940" y="17119"/>
                  </a:lnTo>
                  <a:close/>
                </a:path>
                <a:path w="61595" h="48895">
                  <a:moveTo>
                    <a:pt x="55816" y="0"/>
                  </a:moveTo>
                  <a:lnTo>
                    <a:pt x="52120" y="292"/>
                  </a:lnTo>
                  <a:lnTo>
                    <a:pt x="50050" y="2819"/>
                  </a:lnTo>
                  <a:lnTo>
                    <a:pt x="23939" y="33870"/>
                  </a:lnTo>
                  <a:lnTo>
                    <a:pt x="39297" y="33870"/>
                  </a:lnTo>
                  <a:lnTo>
                    <a:pt x="59054" y="10350"/>
                  </a:lnTo>
                  <a:lnTo>
                    <a:pt x="61175" y="7874"/>
                  </a:lnTo>
                  <a:lnTo>
                    <a:pt x="60820" y="4178"/>
                  </a:lnTo>
                  <a:lnTo>
                    <a:pt x="58343" y="2057"/>
                  </a:lnTo>
                  <a:lnTo>
                    <a:pt x="558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87"/>
            <p:cNvSpPr/>
            <p:nvPr/>
          </p:nvSpPr>
          <p:spPr>
            <a:xfrm>
              <a:off x="603318" y="471576"/>
              <a:ext cx="175895" cy="341630"/>
            </a:xfrm>
            <a:custGeom>
              <a:avLst/>
              <a:gdLst/>
              <a:ahLst/>
              <a:cxnLst/>
              <a:rect l="l" t="t" r="r" b="b"/>
              <a:pathLst>
                <a:path w="175895" h="341630">
                  <a:moveTo>
                    <a:pt x="77990" y="0"/>
                  </a:moveTo>
                  <a:lnTo>
                    <a:pt x="14998" y="0"/>
                  </a:lnTo>
                  <a:lnTo>
                    <a:pt x="7353" y="4711"/>
                  </a:lnTo>
                  <a:lnTo>
                    <a:pt x="3302" y="11772"/>
                  </a:lnTo>
                  <a:lnTo>
                    <a:pt x="1181" y="15290"/>
                  </a:lnTo>
                  <a:lnTo>
                    <a:pt x="0" y="19354"/>
                  </a:lnTo>
                  <a:lnTo>
                    <a:pt x="0" y="341134"/>
                  </a:lnTo>
                  <a:lnTo>
                    <a:pt x="2235" y="335660"/>
                  </a:lnTo>
                  <a:lnTo>
                    <a:pt x="10236" y="326491"/>
                  </a:lnTo>
                  <a:lnTo>
                    <a:pt x="16388" y="323494"/>
                  </a:lnTo>
                  <a:lnTo>
                    <a:pt x="5880" y="323494"/>
                  </a:lnTo>
                  <a:lnTo>
                    <a:pt x="5880" y="13881"/>
                  </a:lnTo>
                  <a:lnTo>
                    <a:pt x="13881" y="5880"/>
                  </a:lnTo>
                  <a:lnTo>
                    <a:pt x="77990" y="5880"/>
                  </a:lnTo>
                  <a:lnTo>
                    <a:pt x="77990" y="0"/>
                  </a:lnTo>
                  <a:close/>
                </a:path>
                <a:path w="175895" h="341630">
                  <a:moveTo>
                    <a:pt x="175387" y="5880"/>
                  </a:moveTo>
                  <a:lnTo>
                    <a:pt x="169506" y="5880"/>
                  </a:lnTo>
                  <a:lnTo>
                    <a:pt x="169506" y="317487"/>
                  </a:lnTo>
                  <a:lnTo>
                    <a:pt x="17056" y="317487"/>
                  </a:lnTo>
                  <a:lnTo>
                    <a:pt x="10883" y="319722"/>
                  </a:lnTo>
                  <a:lnTo>
                    <a:pt x="5880" y="323494"/>
                  </a:lnTo>
                  <a:lnTo>
                    <a:pt x="16388" y="323494"/>
                  </a:lnTo>
                  <a:lnTo>
                    <a:pt x="16649" y="323367"/>
                  </a:lnTo>
                  <a:lnTo>
                    <a:pt x="175387" y="323367"/>
                  </a:lnTo>
                  <a:lnTo>
                    <a:pt x="175387" y="5880"/>
                  </a:lnTo>
                  <a:close/>
                </a:path>
                <a:path w="175895" h="341630">
                  <a:moveTo>
                    <a:pt x="66230" y="34302"/>
                  </a:moveTo>
                  <a:lnTo>
                    <a:pt x="66230" y="186448"/>
                  </a:lnTo>
                  <a:lnTo>
                    <a:pt x="66700" y="187693"/>
                  </a:lnTo>
                  <a:lnTo>
                    <a:pt x="67462" y="188747"/>
                  </a:lnTo>
                  <a:lnTo>
                    <a:pt x="83172" y="209041"/>
                  </a:lnTo>
                  <a:lnTo>
                    <a:pt x="83172" y="222681"/>
                  </a:lnTo>
                  <a:lnTo>
                    <a:pt x="85763" y="225272"/>
                  </a:lnTo>
                  <a:lnTo>
                    <a:pt x="92290" y="225272"/>
                  </a:lnTo>
                  <a:lnTo>
                    <a:pt x="94932" y="222681"/>
                  </a:lnTo>
                  <a:lnTo>
                    <a:pt x="94932" y="209041"/>
                  </a:lnTo>
                  <a:lnTo>
                    <a:pt x="103878" y="197446"/>
                  </a:lnTo>
                  <a:lnTo>
                    <a:pt x="89052" y="197446"/>
                  </a:lnTo>
                  <a:lnTo>
                    <a:pt x="77990" y="183159"/>
                  </a:lnTo>
                  <a:lnTo>
                    <a:pt x="77990" y="36944"/>
                  </a:lnTo>
                  <a:lnTo>
                    <a:pt x="68872" y="36944"/>
                  </a:lnTo>
                  <a:lnTo>
                    <a:pt x="66230" y="34302"/>
                  </a:lnTo>
                  <a:close/>
                </a:path>
                <a:path w="175895" h="341630">
                  <a:moveTo>
                    <a:pt x="111810" y="34302"/>
                  </a:moveTo>
                  <a:lnTo>
                    <a:pt x="109169" y="36944"/>
                  </a:lnTo>
                  <a:lnTo>
                    <a:pt x="100050" y="36944"/>
                  </a:lnTo>
                  <a:lnTo>
                    <a:pt x="100050" y="183159"/>
                  </a:lnTo>
                  <a:lnTo>
                    <a:pt x="89052" y="197446"/>
                  </a:lnTo>
                  <a:lnTo>
                    <a:pt x="103878" y="197446"/>
                  </a:lnTo>
                  <a:lnTo>
                    <a:pt x="111404" y="187693"/>
                  </a:lnTo>
                  <a:lnTo>
                    <a:pt x="111810" y="186448"/>
                  </a:lnTo>
                  <a:lnTo>
                    <a:pt x="111810" y="34302"/>
                  </a:lnTo>
                  <a:close/>
                </a:path>
                <a:path w="175895" h="341630">
                  <a:moveTo>
                    <a:pt x="77990" y="5880"/>
                  </a:moveTo>
                  <a:lnTo>
                    <a:pt x="66230" y="5880"/>
                  </a:lnTo>
                  <a:lnTo>
                    <a:pt x="66230" y="34302"/>
                  </a:lnTo>
                  <a:lnTo>
                    <a:pt x="68872" y="36944"/>
                  </a:lnTo>
                  <a:lnTo>
                    <a:pt x="109169" y="36944"/>
                  </a:lnTo>
                  <a:lnTo>
                    <a:pt x="111810" y="34302"/>
                  </a:lnTo>
                  <a:lnTo>
                    <a:pt x="111810" y="25184"/>
                  </a:lnTo>
                  <a:lnTo>
                    <a:pt x="77990" y="25184"/>
                  </a:lnTo>
                  <a:lnTo>
                    <a:pt x="77990" y="5880"/>
                  </a:lnTo>
                  <a:close/>
                </a:path>
                <a:path w="175895" h="341630">
                  <a:moveTo>
                    <a:pt x="175387" y="0"/>
                  </a:moveTo>
                  <a:lnTo>
                    <a:pt x="100050" y="0"/>
                  </a:lnTo>
                  <a:lnTo>
                    <a:pt x="100050" y="25184"/>
                  </a:lnTo>
                  <a:lnTo>
                    <a:pt x="111810" y="25184"/>
                  </a:lnTo>
                  <a:lnTo>
                    <a:pt x="111810" y="5880"/>
                  </a:lnTo>
                  <a:lnTo>
                    <a:pt x="175387" y="5880"/>
                  </a:lnTo>
                  <a:lnTo>
                    <a:pt x="1753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88"/>
            <p:cNvSpPr/>
            <p:nvPr/>
          </p:nvSpPr>
          <p:spPr>
            <a:xfrm>
              <a:off x="597443" y="465696"/>
              <a:ext cx="187325" cy="359410"/>
            </a:xfrm>
            <a:custGeom>
              <a:avLst/>
              <a:gdLst/>
              <a:ahLst/>
              <a:cxnLst/>
              <a:rect l="l" t="t" r="r" b="b"/>
              <a:pathLst>
                <a:path w="187325" h="359409">
                  <a:moveTo>
                    <a:pt x="83870" y="0"/>
                  </a:moveTo>
                  <a:lnTo>
                    <a:pt x="29641" y="0"/>
                  </a:lnTo>
                  <a:lnTo>
                    <a:pt x="22560" y="848"/>
                  </a:lnTo>
                  <a:lnTo>
                    <a:pt x="2590" y="17640"/>
                  </a:lnTo>
                  <a:lnTo>
                    <a:pt x="876" y="21297"/>
                  </a:lnTo>
                  <a:lnTo>
                    <a:pt x="0" y="25349"/>
                  </a:lnTo>
                  <a:lnTo>
                    <a:pt x="0" y="356247"/>
                  </a:lnTo>
                  <a:lnTo>
                    <a:pt x="2641" y="358889"/>
                  </a:lnTo>
                  <a:lnTo>
                    <a:pt x="9118" y="358889"/>
                  </a:lnTo>
                  <a:lnTo>
                    <a:pt x="11760" y="356247"/>
                  </a:lnTo>
                  <a:lnTo>
                    <a:pt x="11760" y="343128"/>
                  </a:lnTo>
                  <a:lnTo>
                    <a:pt x="19761" y="335127"/>
                  </a:lnTo>
                  <a:lnTo>
                    <a:pt x="184556" y="335127"/>
                  </a:lnTo>
                  <a:lnTo>
                    <a:pt x="187147" y="332486"/>
                  </a:lnTo>
                  <a:lnTo>
                    <a:pt x="187147" y="329374"/>
                  </a:lnTo>
                  <a:lnTo>
                    <a:pt x="11760" y="329374"/>
                  </a:lnTo>
                  <a:lnTo>
                    <a:pt x="11760" y="19761"/>
                  </a:lnTo>
                  <a:lnTo>
                    <a:pt x="19761" y="11760"/>
                  </a:lnTo>
                  <a:lnTo>
                    <a:pt x="83870" y="11760"/>
                  </a:lnTo>
                  <a:lnTo>
                    <a:pt x="83870" y="0"/>
                  </a:lnTo>
                  <a:close/>
                </a:path>
                <a:path w="187325" h="359409">
                  <a:moveTo>
                    <a:pt x="184556" y="0"/>
                  </a:moveTo>
                  <a:lnTo>
                    <a:pt x="105930" y="0"/>
                  </a:lnTo>
                  <a:lnTo>
                    <a:pt x="105930" y="11760"/>
                  </a:lnTo>
                  <a:lnTo>
                    <a:pt x="175387" y="11760"/>
                  </a:lnTo>
                  <a:lnTo>
                    <a:pt x="175387" y="323367"/>
                  </a:lnTo>
                  <a:lnTo>
                    <a:pt x="22936" y="323367"/>
                  </a:lnTo>
                  <a:lnTo>
                    <a:pt x="16764" y="325602"/>
                  </a:lnTo>
                  <a:lnTo>
                    <a:pt x="11760" y="329374"/>
                  </a:lnTo>
                  <a:lnTo>
                    <a:pt x="187147" y="329374"/>
                  </a:lnTo>
                  <a:lnTo>
                    <a:pt x="187147" y="2641"/>
                  </a:lnTo>
                  <a:lnTo>
                    <a:pt x="18455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89"/>
            <p:cNvSpPr/>
            <p:nvPr/>
          </p:nvSpPr>
          <p:spPr>
            <a:xfrm>
              <a:off x="456759" y="502234"/>
              <a:ext cx="113449" cy="92163"/>
            </a:xfrm>
            <a:prstGeom prst="rect">
              <a:avLst/>
            </a:prstGeom>
            <a:noFill/>
            <a:ln w="19050">
              <a:solidFill>
                <a:sysClr val="window" lastClr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object 90"/>
            <p:cNvSpPr/>
            <p:nvPr/>
          </p:nvSpPr>
          <p:spPr>
            <a:xfrm>
              <a:off x="456760" y="624040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18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18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bject 91"/>
            <p:cNvSpPr/>
            <p:nvPr/>
          </p:nvSpPr>
          <p:spPr>
            <a:xfrm>
              <a:off x="456760" y="688911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05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05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object 92"/>
            <p:cNvSpPr/>
            <p:nvPr/>
          </p:nvSpPr>
          <p:spPr>
            <a:xfrm>
              <a:off x="456760" y="728611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69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69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object 93"/>
            <p:cNvSpPr/>
            <p:nvPr/>
          </p:nvSpPr>
          <p:spPr>
            <a:xfrm>
              <a:off x="675427" y="428002"/>
              <a:ext cx="34290" cy="250825"/>
            </a:xfrm>
            <a:custGeom>
              <a:avLst/>
              <a:gdLst/>
              <a:ahLst/>
              <a:cxnLst/>
              <a:rect l="l" t="t" r="r" b="b"/>
              <a:pathLst>
                <a:path w="34290" h="250825">
                  <a:moveTo>
                    <a:pt x="26238" y="0"/>
                  </a:moveTo>
                  <a:lnTo>
                    <a:pt x="7594" y="0"/>
                  </a:lnTo>
                  <a:lnTo>
                    <a:pt x="0" y="7581"/>
                  </a:lnTo>
                  <a:lnTo>
                    <a:pt x="0" y="228739"/>
                  </a:lnTo>
                  <a:lnTo>
                    <a:pt x="16941" y="250609"/>
                  </a:lnTo>
                  <a:lnTo>
                    <a:pt x="24332" y="241033"/>
                  </a:lnTo>
                  <a:lnTo>
                    <a:pt x="16941" y="241033"/>
                  </a:lnTo>
                  <a:lnTo>
                    <a:pt x="5880" y="226733"/>
                  </a:lnTo>
                  <a:lnTo>
                    <a:pt x="5880" y="80518"/>
                  </a:lnTo>
                  <a:lnTo>
                    <a:pt x="33820" y="80517"/>
                  </a:lnTo>
                  <a:lnTo>
                    <a:pt x="33820" y="68757"/>
                  </a:lnTo>
                  <a:lnTo>
                    <a:pt x="5880" y="68757"/>
                  </a:lnTo>
                  <a:lnTo>
                    <a:pt x="5880" y="10820"/>
                  </a:lnTo>
                  <a:lnTo>
                    <a:pt x="10820" y="5880"/>
                  </a:lnTo>
                  <a:lnTo>
                    <a:pt x="32118" y="5880"/>
                  </a:lnTo>
                  <a:lnTo>
                    <a:pt x="26238" y="0"/>
                  </a:lnTo>
                  <a:close/>
                </a:path>
                <a:path w="34290" h="250825">
                  <a:moveTo>
                    <a:pt x="33820" y="80517"/>
                  </a:moveTo>
                  <a:lnTo>
                    <a:pt x="27940" y="80518"/>
                  </a:lnTo>
                  <a:lnTo>
                    <a:pt x="27940" y="226733"/>
                  </a:lnTo>
                  <a:lnTo>
                    <a:pt x="16941" y="241033"/>
                  </a:lnTo>
                  <a:lnTo>
                    <a:pt x="24332" y="241033"/>
                  </a:lnTo>
                  <a:lnTo>
                    <a:pt x="33820" y="228739"/>
                  </a:lnTo>
                  <a:lnTo>
                    <a:pt x="33820" y="80517"/>
                  </a:lnTo>
                  <a:close/>
                </a:path>
                <a:path w="34290" h="250825">
                  <a:moveTo>
                    <a:pt x="32118" y="5880"/>
                  </a:moveTo>
                  <a:lnTo>
                    <a:pt x="22999" y="5880"/>
                  </a:lnTo>
                  <a:lnTo>
                    <a:pt x="27940" y="10820"/>
                  </a:lnTo>
                  <a:lnTo>
                    <a:pt x="27940" y="68757"/>
                  </a:lnTo>
                  <a:lnTo>
                    <a:pt x="33820" y="68757"/>
                  </a:lnTo>
                  <a:lnTo>
                    <a:pt x="33820" y="7581"/>
                  </a:lnTo>
                  <a:lnTo>
                    <a:pt x="32118" y="588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bject 94"/>
            <p:cNvSpPr/>
            <p:nvPr/>
          </p:nvSpPr>
          <p:spPr>
            <a:xfrm>
              <a:off x="669547" y="422122"/>
              <a:ext cx="45720" cy="262890"/>
            </a:xfrm>
            <a:custGeom>
              <a:avLst/>
              <a:gdLst/>
              <a:ahLst/>
              <a:cxnLst/>
              <a:rect l="l" t="t" r="r" b="b"/>
              <a:pathLst>
                <a:path w="45720" h="262890">
                  <a:moveTo>
                    <a:pt x="22821" y="0"/>
                  </a:moveTo>
                  <a:lnTo>
                    <a:pt x="13946" y="1796"/>
                  </a:lnTo>
                  <a:lnTo>
                    <a:pt x="6691" y="6691"/>
                  </a:lnTo>
                  <a:lnTo>
                    <a:pt x="1796" y="13946"/>
                  </a:lnTo>
                  <a:lnTo>
                    <a:pt x="0" y="22821"/>
                  </a:lnTo>
                  <a:lnTo>
                    <a:pt x="0" y="235915"/>
                  </a:lnTo>
                  <a:lnTo>
                    <a:pt x="469" y="237147"/>
                  </a:lnTo>
                  <a:lnTo>
                    <a:pt x="1231" y="238201"/>
                  </a:lnTo>
                  <a:lnTo>
                    <a:pt x="18173" y="260083"/>
                  </a:lnTo>
                  <a:lnTo>
                    <a:pt x="19240" y="261556"/>
                  </a:lnTo>
                  <a:lnTo>
                    <a:pt x="20993" y="262382"/>
                  </a:lnTo>
                  <a:lnTo>
                    <a:pt x="24650" y="262382"/>
                  </a:lnTo>
                  <a:lnTo>
                    <a:pt x="26352" y="261556"/>
                  </a:lnTo>
                  <a:lnTo>
                    <a:pt x="37643" y="246913"/>
                  </a:lnTo>
                  <a:lnTo>
                    <a:pt x="22821" y="246913"/>
                  </a:lnTo>
                  <a:lnTo>
                    <a:pt x="11760" y="232613"/>
                  </a:lnTo>
                  <a:lnTo>
                    <a:pt x="11760" y="16700"/>
                  </a:lnTo>
                  <a:lnTo>
                    <a:pt x="16700" y="11760"/>
                  </a:lnTo>
                  <a:lnTo>
                    <a:pt x="42312" y="11760"/>
                  </a:lnTo>
                  <a:lnTo>
                    <a:pt x="38896" y="6691"/>
                  </a:lnTo>
                  <a:lnTo>
                    <a:pt x="31660" y="1796"/>
                  </a:lnTo>
                  <a:lnTo>
                    <a:pt x="22821" y="0"/>
                  </a:lnTo>
                  <a:close/>
                </a:path>
                <a:path w="45720" h="262890">
                  <a:moveTo>
                    <a:pt x="42312" y="11760"/>
                  </a:moveTo>
                  <a:lnTo>
                    <a:pt x="28879" y="11760"/>
                  </a:lnTo>
                  <a:lnTo>
                    <a:pt x="33820" y="16700"/>
                  </a:lnTo>
                  <a:lnTo>
                    <a:pt x="33820" y="232613"/>
                  </a:lnTo>
                  <a:lnTo>
                    <a:pt x="22821" y="246913"/>
                  </a:lnTo>
                  <a:lnTo>
                    <a:pt x="37643" y="246913"/>
                  </a:lnTo>
                  <a:lnTo>
                    <a:pt x="45173" y="237147"/>
                  </a:lnTo>
                  <a:lnTo>
                    <a:pt x="45580" y="235915"/>
                  </a:lnTo>
                  <a:lnTo>
                    <a:pt x="45580" y="22821"/>
                  </a:lnTo>
                  <a:lnTo>
                    <a:pt x="43785" y="13946"/>
                  </a:lnTo>
                  <a:lnTo>
                    <a:pt x="42312" y="1176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object 95"/>
            <p:cNvSpPr/>
            <p:nvPr/>
          </p:nvSpPr>
          <p:spPr>
            <a:xfrm>
              <a:off x="669550" y="496760"/>
              <a:ext cx="45720" cy="12065"/>
            </a:xfrm>
            <a:custGeom>
              <a:avLst/>
              <a:gdLst/>
              <a:ahLst/>
              <a:cxnLst/>
              <a:rect l="l" t="t" r="r" b="b"/>
              <a:pathLst>
                <a:path w="45720" h="12065">
                  <a:moveTo>
                    <a:pt x="4293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18"/>
                  </a:lnTo>
                  <a:lnTo>
                    <a:pt x="2641" y="11760"/>
                  </a:lnTo>
                  <a:lnTo>
                    <a:pt x="42938" y="11760"/>
                  </a:lnTo>
                  <a:lnTo>
                    <a:pt x="45580" y="9118"/>
                  </a:lnTo>
                  <a:lnTo>
                    <a:pt x="45580" y="2641"/>
                  </a:lnTo>
                  <a:lnTo>
                    <a:pt x="4293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object 96"/>
            <p:cNvSpPr/>
            <p:nvPr/>
          </p:nvSpPr>
          <p:spPr>
            <a:xfrm>
              <a:off x="686490" y="672731"/>
              <a:ext cx="12065" cy="24130"/>
            </a:xfrm>
            <a:custGeom>
              <a:avLst/>
              <a:gdLst/>
              <a:ahLst/>
              <a:cxnLst/>
              <a:rect l="l" t="t" r="r" b="b"/>
              <a:pathLst>
                <a:path w="12065" h="24129">
                  <a:moveTo>
                    <a:pt x="7226" y="0"/>
                  </a:moveTo>
                  <a:lnTo>
                    <a:pt x="4521" y="0"/>
                  </a:lnTo>
                  <a:lnTo>
                    <a:pt x="3225" y="469"/>
                  </a:lnTo>
                  <a:lnTo>
                    <a:pt x="2286" y="1231"/>
                  </a:lnTo>
                  <a:lnTo>
                    <a:pt x="876" y="2298"/>
                  </a:lnTo>
                  <a:lnTo>
                    <a:pt x="0" y="4000"/>
                  </a:lnTo>
                  <a:lnTo>
                    <a:pt x="0" y="21526"/>
                  </a:lnTo>
                  <a:lnTo>
                    <a:pt x="2590" y="24117"/>
                  </a:lnTo>
                  <a:lnTo>
                    <a:pt x="9118" y="24117"/>
                  </a:lnTo>
                  <a:lnTo>
                    <a:pt x="11760" y="21526"/>
                  </a:lnTo>
                  <a:lnTo>
                    <a:pt x="11760" y="4000"/>
                  </a:lnTo>
                  <a:lnTo>
                    <a:pt x="10883" y="2298"/>
                  </a:lnTo>
                  <a:lnTo>
                    <a:pt x="8470" y="469"/>
                  </a:lnTo>
                  <a:lnTo>
                    <a:pt x="72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object 97"/>
            <p:cNvSpPr/>
            <p:nvPr/>
          </p:nvSpPr>
          <p:spPr>
            <a:xfrm>
              <a:off x="685551" y="702437"/>
              <a:ext cx="43815" cy="48895"/>
            </a:xfrm>
            <a:custGeom>
              <a:avLst/>
              <a:gdLst/>
              <a:ahLst/>
              <a:cxnLst/>
              <a:rect l="l" t="t" r="r" b="b"/>
              <a:pathLst>
                <a:path w="43815" h="48895">
                  <a:moveTo>
                    <a:pt x="38163" y="0"/>
                  </a:moveTo>
                  <a:lnTo>
                    <a:pt x="34467" y="292"/>
                  </a:lnTo>
                  <a:lnTo>
                    <a:pt x="32397" y="2819"/>
                  </a:lnTo>
                  <a:lnTo>
                    <a:pt x="2057" y="38874"/>
                  </a:lnTo>
                  <a:lnTo>
                    <a:pt x="0" y="41402"/>
                  </a:lnTo>
                  <a:lnTo>
                    <a:pt x="292" y="45110"/>
                  </a:lnTo>
                  <a:lnTo>
                    <a:pt x="2755" y="47167"/>
                  </a:lnTo>
                  <a:lnTo>
                    <a:pt x="2997" y="47345"/>
                  </a:lnTo>
                  <a:lnTo>
                    <a:pt x="3225" y="47574"/>
                  </a:lnTo>
                  <a:lnTo>
                    <a:pt x="3936" y="47993"/>
                  </a:lnTo>
                  <a:lnTo>
                    <a:pt x="4165" y="48056"/>
                  </a:lnTo>
                  <a:lnTo>
                    <a:pt x="4940" y="48399"/>
                  </a:lnTo>
                  <a:lnTo>
                    <a:pt x="5765" y="48577"/>
                  </a:lnTo>
                  <a:lnTo>
                    <a:pt x="8229" y="48577"/>
                  </a:lnTo>
                  <a:lnTo>
                    <a:pt x="9931" y="47815"/>
                  </a:lnTo>
                  <a:lnTo>
                    <a:pt x="41401" y="10350"/>
                  </a:lnTo>
                  <a:lnTo>
                    <a:pt x="43522" y="7874"/>
                  </a:lnTo>
                  <a:lnTo>
                    <a:pt x="43167" y="4178"/>
                  </a:lnTo>
                  <a:lnTo>
                    <a:pt x="40690" y="2057"/>
                  </a:lnTo>
                  <a:lnTo>
                    <a:pt x="3816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object 98"/>
            <p:cNvSpPr/>
            <p:nvPr/>
          </p:nvSpPr>
          <p:spPr>
            <a:xfrm>
              <a:off x="667908" y="719556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5" h="31750">
                  <a:moveTo>
                    <a:pt x="4940" y="0"/>
                  </a:moveTo>
                  <a:lnTo>
                    <a:pt x="165" y="4406"/>
                  </a:lnTo>
                  <a:lnTo>
                    <a:pt x="0" y="8115"/>
                  </a:lnTo>
                  <a:lnTo>
                    <a:pt x="2171" y="10528"/>
                  </a:lnTo>
                  <a:lnTo>
                    <a:pt x="21818" y="30937"/>
                  </a:lnTo>
                  <a:lnTo>
                    <a:pt x="22517" y="31229"/>
                  </a:lnTo>
                  <a:lnTo>
                    <a:pt x="23279" y="31343"/>
                  </a:lnTo>
                  <a:lnTo>
                    <a:pt x="25400" y="31343"/>
                  </a:lnTo>
                  <a:lnTo>
                    <a:pt x="26873" y="30810"/>
                  </a:lnTo>
                  <a:lnTo>
                    <a:pt x="30340" y="27584"/>
                  </a:lnTo>
                  <a:lnTo>
                    <a:pt x="30518" y="23875"/>
                  </a:lnTo>
                  <a:lnTo>
                    <a:pt x="8636" y="165"/>
                  </a:lnTo>
                  <a:lnTo>
                    <a:pt x="494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2701776" y="3163421"/>
            <a:ext cx="6567772" cy="258532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</a:t>
            </a:r>
          </a:p>
          <a:p>
            <a:r>
              <a:rPr lang="ru-RU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ОБРАЗОВАНИЕ</a:t>
            </a:r>
            <a:endParaRPr 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5615" y="0"/>
            <a:ext cx="4456385" cy="285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541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301451" y="1776138"/>
            <a:ext cx="5773528" cy="485577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Современная школа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Успех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Поддержка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семей, имеющих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Цифровая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будущего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Молодые профессионалы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(Повышение конкурентоспособности профессионального образования)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для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Социальная активность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Экспорт образования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Социальная активность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Патриотическое воспитание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1451" y="914400"/>
            <a:ext cx="5773528" cy="7183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проекты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330461" y="914400"/>
            <a:ext cx="5496447" cy="7183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30461" y="1776139"/>
            <a:ext cx="5496446" cy="48557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школа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Успех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Цифровая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среда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Молодые профессионалы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(Повышение конкурентоспособности профессионального образования)</a:t>
            </a:r>
          </a:p>
          <a:p>
            <a:pPr lvl="0"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Социальная активность</a:t>
            </a:r>
          </a:p>
          <a:p>
            <a:pPr lvl="0" algn="ctr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Патриотическое воспитание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73152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«Образование»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pic>
        <p:nvPicPr>
          <p:cNvPr id="8" name="Рисунок 7"/>
          <p:cNvPicPr/>
          <p:nvPr/>
        </p:nvPicPr>
        <p:blipFill rotWithShape="1">
          <a:blip r:embed="rId3"/>
          <a:srcRect l="53777" t="12707" r="43853" b="81008"/>
          <a:stretch/>
        </p:blipFill>
        <p:spPr bwMode="auto">
          <a:xfrm>
            <a:off x="2348154" y="52662"/>
            <a:ext cx="840061" cy="8035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70475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1744" y="351923"/>
            <a:ext cx="5220120" cy="44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821181" y="80386"/>
            <a:ext cx="164008" cy="6569796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58996" y="858087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85972" y="1357665"/>
            <a:ext cx="460870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83953" y="2196733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85123" y="951821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01762" y="9132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583410" y="3096536"/>
            <a:ext cx="550172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585410" y="3988868"/>
            <a:ext cx="543625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object 122"/>
          <p:cNvSpPr/>
          <p:nvPr/>
        </p:nvSpPr>
        <p:spPr>
          <a:xfrm>
            <a:off x="727889" y="1423270"/>
            <a:ext cx="229967" cy="2485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23"/>
          <p:cNvSpPr/>
          <p:nvPr/>
        </p:nvSpPr>
        <p:spPr>
          <a:xfrm>
            <a:off x="701211" y="2210609"/>
            <a:ext cx="244500" cy="269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Прямоугольник 28"/>
          <p:cNvSpPr/>
          <p:nvPr/>
        </p:nvSpPr>
        <p:spPr>
          <a:xfrm>
            <a:off x="1239540" y="1370272"/>
            <a:ext cx="4322897" cy="273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ЦЕЛИ И ЦЕЛЕВЫЕ ПОКАЗАТЕЛИ: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685429" y="1701191"/>
            <a:ext cx="5091954" cy="4426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2"/>
                </a:solidFill>
              </a:rPr>
              <a:t>1. Вхождение </a:t>
            </a:r>
            <a:r>
              <a:rPr lang="ru-RU" sz="1400" dirty="0">
                <a:solidFill>
                  <a:schemeClr val="tx2"/>
                </a:solidFill>
              </a:rPr>
              <a:t>Российской Федерации в число 10 ведущих стран мира по качеству общего образования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268265" y="1681016"/>
            <a:ext cx="398237" cy="46839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1" name="Стрелка вправо 40"/>
          <p:cNvSpPr/>
          <p:nvPr/>
        </p:nvSpPr>
        <p:spPr>
          <a:xfrm rot="16200000">
            <a:off x="1329056" y="1863020"/>
            <a:ext cx="295582" cy="118964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7085367" y="1423270"/>
            <a:ext cx="398237" cy="102106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43" name="Стрелка вправо 42"/>
          <p:cNvSpPr/>
          <p:nvPr/>
        </p:nvSpPr>
        <p:spPr>
          <a:xfrm rot="16200000">
            <a:off x="6992177" y="1854516"/>
            <a:ext cx="533297" cy="112749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7483604" y="1423270"/>
            <a:ext cx="4628773" cy="10185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2. Воспитание гармонично развитой и социально ответственной личности на основе духовно-нравственных ценностей народов Российской Федерации, исторических и национально-культурно традиции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175018" y="2225553"/>
            <a:ext cx="5549154" cy="3131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2"/>
                </a:solidFill>
              </a:rPr>
              <a:t>Федеральные проекты в которых участвует Республики Ингушетия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208243" y="2673873"/>
            <a:ext cx="3165233" cy="316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2"/>
                </a:solidFill>
              </a:rPr>
              <a:t>Современная школа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192214" y="3147202"/>
            <a:ext cx="1990011" cy="3373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2"/>
                </a:solidFill>
              </a:rPr>
              <a:t>Успех каждого ребенка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1175018" y="3578057"/>
            <a:ext cx="5446846" cy="354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</a:rPr>
              <a:t> </a:t>
            </a:r>
            <a:r>
              <a:rPr lang="ru-RU" sz="1400" dirty="0" smtClean="0">
                <a:solidFill>
                  <a:schemeClr val="tx2"/>
                </a:solidFill>
              </a:rPr>
              <a:t>Патриотическое воспитание граждан Российской Федерации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820341" y="2645459"/>
            <a:ext cx="1304887" cy="38288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7 860 258,47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820341" y="3147128"/>
            <a:ext cx="1298147" cy="37331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31 078,79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819511" y="3613312"/>
            <a:ext cx="1298977" cy="38063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-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6819511" y="4083075"/>
            <a:ext cx="1298147" cy="34965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-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337176" y="2441864"/>
            <a:ext cx="3594848" cy="1133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БЮДЖЕТ НАЦИОНАЛЬНОГО ПРОЕКТА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            7 891 337,26 тыс. руб. 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ИСТОЧНИКИ ФБ </a:t>
            </a:r>
            <a:r>
              <a:rPr lang="ru-RU" sz="1400" b="1" dirty="0" smtClean="0">
                <a:solidFill>
                  <a:schemeClr val="tx2"/>
                </a:solidFill>
              </a:rPr>
              <a:t>– 7 802 863,70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                    РБ – 88 473,56  тыс. руб.</a:t>
            </a:r>
            <a:endParaRPr lang="ru-RU" sz="1400" b="1" dirty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49" name="AutoShape 8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0" name="AutoShape 10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" name="Рисунок 60"/>
          <p:cNvPicPr/>
          <p:nvPr/>
        </p:nvPicPr>
        <p:blipFill rotWithShape="1">
          <a:blip r:embed="rId5"/>
          <a:srcRect l="53777" t="12707" r="43853" b="81008"/>
          <a:stretch/>
        </p:blipFill>
        <p:spPr bwMode="auto">
          <a:xfrm>
            <a:off x="491948" y="273201"/>
            <a:ext cx="611424" cy="3920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64" name="Овал 63"/>
          <p:cNvSpPr/>
          <p:nvPr/>
        </p:nvSpPr>
        <p:spPr>
          <a:xfrm>
            <a:off x="565209" y="2650464"/>
            <a:ext cx="540893" cy="41198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578835" y="3540909"/>
            <a:ext cx="540892" cy="4119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1218342" y="4016102"/>
            <a:ext cx="2828857" cy="354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2"/>
                </a:solidFill>
              </a:rPr>
              <a:t>Цифровая образовательная среда</a:t>
            </a:r>
          </a:p>
        </p:txBody>
      </p:sp>
      <p:graphicFrame>
        <p:nvGraphicFramePr>
          <p:cNvPr id="15" name="Диаграмма 14"/>
          <p:cNvGraphicFramePr/>
          <p:nvPr>
            <p:extLst/>
          </p:nvPr>
        </p:nvGraphicFramePr>
        <p:xfrm>
          <a:off x="8470338" y="3598062"/>
          <a:ext cx="3328523" cy="2257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9500453" y="4496531"/>
            <a:ext cx="12682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7 891 337,26</a:t>
            </a:r>
          </a:p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тыс. руб.</a:t>
            </a:r>
            <a:endParaRPr lang="ru-RU" sz="16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https://storage.needpix.com/rsynced_images/school-design-1727572_128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78034" y="2734349"/>
            <a:ext cx="325739" cy="24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findicons.com/files/icons/977/rrze/720/user_phd_group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526" y="3141958"/>
            <a:ext cx="368604" cy="32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s://png.pngtree.com/element_origin_min_pic/17/08/26/68a5062cd3869b334074e0d2c546ade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94588" y="3595282"/>
            <a:ext cx="302317" cy="30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s://static9.depositphotos.com/1526816/1116/v/950/depositphotos_11163253-stock-illustration-man-and-laptop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526" y="4054500"/>
            <a:ext cx="378458" cy="25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6871" y="4413381"/>
            <a:ext cx="572164" cy="4267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19511" y="4521856"/>
            <a:ext cx="1310754" cy="37782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552" y="4477768"/>
            <a:ext cx="385200" cy="30854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588" y="4904385"/>
            <a:ext cx="554784" cy="42675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7687" y="4947315"/>
            <a:ext cx="347502" cy="347502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31696" y="4925068"/>
            <a:ext cx="1310754" cy="359056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76095" y="4460457"/>
            <a:ext cx="2347163" cy="414218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76095" y="4936915"/>
            <a:ext cx="2145978" cy="33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920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1744" y="351923"/>
            <a:ext cx="5220120" cy="44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 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5" name="object 20"/>
          <p:cNvSpPr/>
          <p:nvPr/>
        </p:nvSpPr>
        <p:spPr>
          <a:xfrm>
            <a:off x="775619" y="80387"/>
            <a:ext cx="209570" cy="5589670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Блок-схема: узел 6"/>
          <p:cNvSpPr/>
          <p:nvPr/>
        </p:nvSpPr>
        <p:spPr>
          <a:xfrm>
            <a:off x="271306" y="157063"/>
            <a:ext cx="1045028" cy="62434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2"/>
          <p:cNvSpPr/>
          <p:nvPr/>
        </p:nvSpPr>
        <p:spPr>
          <a:xfrm flipV="1">
            <a:off x="1417365" y="645917"/>
            <a:ext cx="10661302" cy="102819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1" name="Овал 10"/>
          <p:cNvSpPr/>
          <p:nvPr/>
        </p:nvSpPr>
        <p:spPr>
          <a:xfrm>
            <a:off x="558996" y="858087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58996" y="1507646"/>
            <a:ext cx="487846" cy="4119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object 55"/>
          <p:cNvSpPr/>
          <p:nvPr/>
        </p:nvSpPr>
        <p:spPr>
          <a:xfrm>
            <a:off x="685123" y="951821"/>
            <a:ext cx="241639" cy="27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301762" y="913227"/>
            <a:ext cx="4702629" cy="35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СРОКИ РЕАЛИЗАЦИИ: 01.01.2019 – 31.12.2024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3" name="object 123"/>
          <p:cNvSpPr/>
          <p:nvPr/>
        </p:nvSpPr>
        <p:spPr>
          <a:xfrm>
            <a:off x="691070" y="1578675"/>
            <a:ext cx="244500" cy="269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Прямоугольник 51"/>
          <p:cNvSpPr/>
          <p:nvPr/>
        </p:nvSpPr>
        <p:spPr>
          <a:xfrm>
            <a:off x="1209687" y="1265695"/>
            <a:ext cx="9149927" cy="957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Ответственные должностные лица Республики Ингушетия за реализацию Указа Президента Российской Федерации В. В. Путина  от 7 мая 2018 года «О национальных целях и стратегических задачах развития Российской Федерации на период до 2024 года»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182995" y="2223278"/>
            <a:ext cx="2469770" cy="1130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КУРАТОР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Председателя Правительства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Амриева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  <a:r>
              <a:rPr lang="ru-RU" sz="1400" i="1" dirty="0" err="1" smtClean="0">
                <a:solidFill>
                  <a:schemeClr val="tx2"/>
                </a:solidFill>
              </a:rPr>
              <a:t>Марем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  <a:r>
              <a:rPr lang="ru-RU" sz="1400" i="1" dirty="0" err="1" smtClean="0">
                <a:solidFill>
                  <a:schemeClr val="tx2"/>
                </a:solidFill>
              </a:rPr>
              <a:t>Султановна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769583" y="3379911"/>
            <a:ext cx="2294604" cy="11287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РУКОВОДИТЕЛЬ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Министр образования и науки РИ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Бокова </a:t>
            </a:r>
            <a:r>
              <a:rPr lang="ru-RU" sz="1400" i="1" dirty="0" err="1" smtClean="0">
                <a:solidFill>
                  <a:schemeClr val="tx2"/>
                </a:solidFill>
              </a:rPr>
              <a:t>Эсет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  <a:r>
              <a:rPr lang="ru-RU" sz="1400" i="1" dirty="0" err="1" smtClean="0">
                <a:solidFill>
                  <a:schemeClr val="tx2"/>
                </a:solidFill>
              </a:rPr>
              <a:t>Ибрагимовна</a:t>
            </a:r>
            <a:endParaRPr lang="ru-RU" sz="1400" i="1" dirty="0" smtClean="0">
              <a:solidFill>
                <a:schemeClr val="tx2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8391553" y="4780480"/>
            <a:ext cx="2860945" cy="1357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АДМИНИСТРАТОР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министра образования и науки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Парагульгов</a:t>
            </a:r>
            <a:r>
              <a:rPr lang="ru-RU" sz="1400" i="1" dirty="0" smtClean="0">
                <a:solidFill>
                  <a:schemeClr val="tx2"/>
                </a:solidFill>
              </a:rPr>
              <a:t> Ахмед </a:t>
            </a:r>
            <a:r>
              <a:rPr lang="ru-RU" sz="1400" i="1" dirty="0" err="1" smtClean="0">
                <a:solidFill>
                  <a:schemeClr val="tx2"/>
                </a:solidFill>
              </a:rPr>
              <a:t>Баширович</a:t>
            </a:r>
            <a:endParaRPr lang="ru-RU" sz="1400" i="1" dirty="0" smtClean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13912747" y="11525595"/>
            <a:ext cx="572960" cy="376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object 131"/>
          <p:cNvSpPr/>
          <p:nvPr/>
        </p:nvSpPr>
        <p:spPr>
          <a:xfrm>
            <a:off x="541226" y="5912484"/>
            <a:ext cx="549510" cy="5012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AutoShape 8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50" name="AutoShape 10" descr="https://apf.mail.ru/cgi-bin/readmsg/IMG_1207-19-03-19-11-39.JPG?id=15529848010000000041%3B0%3B2&amp;x-email=proektofis_06%40mail.ru&amp;exif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" name="Рисунок 60"/>
          <p:cNvPicPr/>
          <p:nvPr/>
        </p:nvPicPr>
        <p:blipFill rotWithShape="1">
          <a:blip r:embed="rId5"/>
          <a:srcRect l="53777" t="12707" r="43853" b="81008"/>
          <a:stretch/>
        </p:blipFill>
        <p:spPr bwMode="auto">
          <a:xfrm>
            <a:off x="558996" y="278972"/>
            <a:ext cx="521688" cy="4464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2026" y="2138550"/>
            <a:ext cx="1646420" cy="1805751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99893" y="3539067"/>
            <a:ext cx="1769690" cy="176968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260576" y="4896099"/>
            <a:ext cx="2226035" cy="151765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51689" y="1265695"/>
            <a:ext cx="1487427" cy="107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617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497" y="157942"/>
            <a:ext cx="11309131" cy="6151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в себе следующие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в 2021 году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53840043"/>
              </p:ext>
            </p:extLst>
          </p:nvPr>
        </p:nvGraphicFramePr>
        <p:xfrm>
          <a:off x="409903" y="773085"/>
          <a:ext cx="11577051" cy="5910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:a16="http://schemas.microsoft.com/office/drawing/2014/main" xmlns="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:a16="http://schemas.microsoft.com/office/drawing/2014/main" xmlns="" val="1513899945"/>
                    </a:ext>
                  </a:extLst>
                </a:gridCol>
                <a:gridCol w="1233351">
                  <a:extLst>
                    <a:ext uri="{9D8B030D-6E8A-4147-A177-3AD203B41FA5}">
                      <a16:colId xmlns:a16="http://schemas.microsoft.com/office/drawing/2014/main" xmlns="" val="2890777592"/>
                    </a:ext>
                  </a:extLst>
                </a:gridCol>
                <a:gridCol w="4422372">
                  <a:extLst>
                    <a:ext uri="{9D8B030D-6E8A-4147-A177-3AD203B41FA5}">
                      <a16:colId xmlns:a16="http://schemas.microsoft.com/office/drawing/2014/main" xmlns="" val="2956910027"/>
                    </a:ext>
                  </a:extLst>
                </a:gridCol>
              </a:tblGrid>
              <a:tr h="114213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объектов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шт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мест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Местонахождение объекта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1436904"/>
                  </a:ext>
                </a:extLst>
              </a:tr>
              <a:tr h="47682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Современная школа </a:t>
                      </a: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(строительство новых объектов образования) (новых мест)</a:t>
                      </a:r>
                      <a:endParaRPr lang="ru-RU" sz="1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9 610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720 мест в с. п.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Троицкое 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720 мест в г.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Сунжа</a:t>
                      </a:r>
                      <a:endParaRPr lang="ru-RU" sz="16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720 мест в г. Назрань 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720 мест в с. п.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Экажево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720 мест в с. п.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Инарки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720 мест в с. п. Верхние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Ачалуки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720 мест в с. п.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Яндаре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720 мест в г. Назрань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720 мест в г.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Сунжа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250 мест в с. п.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Ольгетти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720 мест в с. п. Верхние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Ачалуки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720 мест в г. Карабулак 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720 мест в с. п. Барсуки </a:t>
                      </a:r>
                    </a:p>
                    <a:p>
                      <a:pPr marL="342900" indent="-342900" algn="l">
                        <a:buAutoNum type="arabicPeriod" startAt="3"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школа на 720 мест в с. п.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Долаково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0251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972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891" y="137533"/>
            <a:ext cx="4123114" cy="36407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6290" y="137533"/>
            <a:ext cx="4942888" cy="36407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69" y="3665912"/>
            <a:ext cx="4197548" cy="31920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53702" y="3342835"/>
            <a:ext cx="4971984" cy="351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427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0755" y="149629"/>
            <a:ext cx="4761168" cy="33661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3476" y="149629"/>
            <a:ext cx="4684016" cy="33115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3891" y="3299617"/>
            <a:ext cx="4714895" cy="33334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13476" y="3299617"/>
            <a:ext cx="4768323" cy="337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141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497" y="157942"/>
            <a:ext cx="11309131" cy="6151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в себе следующие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в 2021 году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36121320"/>
              </p:ext>
            </p:extLst>
          </p:nvPr>
        </p:nvGraphicFramePr>
        <p:xfrm>
          <a:off x="409903" y="773084"/>
          <a:ext cx="11577051" cy="5835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:a16="http://schemas.microsoft.com/office/drawing/2014/main" xmlns="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:a16="http://schemas.microsoft.com/office/drawing/2014/main" xmlns="" val="1513899945"/>
                    </a:ext>
                  </a:extLst>
                </a:gridCol>
                <a:gridCol w="1233351">
                  <a:extLst>
                    <a:ext uri="{9D8B030D-6E8A-4147-A177-3AD203B41FA5}">
                      <a16:colId xmlns:a16="http://schemas.microsoft.com/office/drawing/2014/main" xmlns="" val="2890777592"/>
                    </a:ext>
                  </a:extLst>
                </a:gridCol>
                <a:gridCol w="4422372">
                  <a:extLst>
                    <a:ext uri="{9D8B030D-6E8A-4147-A177-3AD203B41FA5}">
                      <a16:colId xmlns:a16="http://schemas.microsoft.com/office/drawing/2014/main" xmlns="" val="2956910027"/>
                    </a:ext>
                  </a:extLst>
                </a:gridCol>
              </a:tblGrid>
              <a:tr h="144040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объектов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шт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мест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Местонахождение объекта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1436904"/>
                  </a:ext>
                </a:extLst>
              </a:tr>
              <a:tr h="43951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Успех каждого ребенка </a:t>
                      </a:r>
                      <a:r>
                        <a:rPr kumimoji="0" lang="ru-RU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(создание условий для занятия физической культурой и спортом в общеобразовательных организациях расположенных в сельской местности 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ремонт спортивных залов, приобретение оборудования для шахматных клубов, создание спортивных площадок 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1. ГБОУ «Гимназия № 1 г. Карабулак»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2. ГБОУ «СОШ № 2 г. Карабулак»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3. ГБОУ «СОШ № 3 г. Карабулак»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4. ГБОУ «СОШ № 18 г.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Малгобек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»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5. ГБОУ «Гимназия № 1 г.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Малгобек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 им. С.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Чахкиева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»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6. ГБОУ «школа-интернат № 4» г.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Малгобек</a:t>
                      </a:r>
                      <a:endParaRPr lang="ru-RU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7. ГБОУ «СОШ № 1 г.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Малгобек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»</a:t>
                      </a:r>
                    </a:p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8. ГБОУ «СОШ № 20 г.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</a:rPr>
                        <a:t>Малгобек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»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39942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3236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2633" y="725284"/>
            <a:ext cx="2998124" cy="224859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</p:pic>
      <p:sp>
        <p:nvSpPr>
          <p:cNvPr id="6" name="Прямоугольник 5"/>
          <p:cNvSpPr/>
          <p:nvPr/>
        </p:nvSpPr>
        <p:spPr>
          <a:xfrm>
            <a:off x="282633" y="382385"/>
            <a:ext cx="2998124" cy="32362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Гимназия № 1 г. </a:t>
            </a:r>
            <a:r>
              <a:rPr lang="ru-RU" sz="1400" dirty="0" err="1" smtClean="0">
                <a:solidFill>
                  <a:schemeClr val="bg2">
                    <a:lumMod val="25000"/>
                  </a:schemeClr>
                </a:solidFill>
              </a:rPr>
              <a:t>Малгобек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3766" y="725284"/>
            <a:ext cx="2998124" cy="22485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09710" y="725284"/>
            <a:ext cx="3011978" cy="22485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3686" y="3646006"/>
            <a:ext cx="2034452" cy="271034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46365" y="3258588"/>
            <a:ext cx="2934392" cy="3408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СОШ № 18 г. </a:t>
            </a:r>
            <a:r>
              <a:rPr lang="ru-RU" sz="1400" dirty="0" err="1" smtClean="0">
                <a:solidFill>
                  <a:schemeClr val="bg2">
                    <a:lumMod val="25000"/>
                  </a:schemeClr>
                </a:solidFill>
              </a:rPr>
              <a:t>Малгобек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1475" y="3646006"/>
            <a:ext cx="2034452" cy="271034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29264" y="3678957"/>
            <a:ext cx="2030795" cy="270547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0205" y="372648"/>
            <a:ext cx="3011685" cy="38408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9710" y="353671"/>
            <a:ext cx="3011685" cy="38408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33735" y="3238942"/>
            <a:ext cx="2944623" cy="39017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5563" y="3238942"/>
            <a:ext cx="2944623" cy="39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956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01" y="772400"/>
            <a:ext cx="3544166" cy="257070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82138" y="340822"/>
            <a:ext cx="3034145" cy="365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СОШ № 20 г. </a:t>
            </a:r>
            <a:r>
              <a:rPr lang="ru-RU" sz="1400" dirty="0" err="1" smtClean="0">
                <a:solidFill>
                  <a:schemeClr val="bg2">
                    <a:lumMod val="25000"/>
                  </a:schemeClr>
                </a:solidFill>
              </a:rPr>
              <a:t>Малгобек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8250" y="1720735"/>
            <a:ext cx="3703669" cy="268639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373011" y="1307869"/>
            <a:ext cx="3034145" cy="365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СОШ № 20 г. </a:t>
            </a:r>
            <a:r>
              <a:rPr lang="ru-RU" sz="1400" dirty="0" err="1" smtClean="0">
                <a:solidFill>
                  <a:schemeClr val="bg2">
                    <a:lumMod val="25000"/>
                  </a:schemeClr>
                </a:solidFill>
              </a:rPr>
              <a:t>Малгобек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3491" y="772400"/>
            <a:ext cx="3577417" cy="263297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465126" y="340822"/>
            <a:ext cx="3034145" cy="365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СОШ № 20 г. </a:t>
            </a:r>
            <a:r>
              <a:rPr lang="ru-RU" sz="1400" dirty="0" err="1" smtClean="0">
                <a:solidFill>
                  <a:schemeClr val="bg2">
                    <a:lumMod val="25000"/>
                  </a:schemeClr>
                </a:solidFill>
              </a:rPr>
              <a:t>Малгобек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809" y="3908347"/>
            <a:ext cx="2231712" cy="263056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41807" y="3516285"/>
            <a:ext cx="2919716" cy="3338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Школа-интернат № 4 г. </a:t>
            </a:r>
            <a:r>
              <a:rPr lang="ru-RU" sz="1400" dirty="0" err="1" smtClean="0">
                <a:solidFill>
                  <a:schemeClr val="bg2">
                    <a:lumMod val="25000"/>
                  </a:schemeClr>
                </a:solidFill>
              </a:rPr>
              <a:t>Малгобек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4372" y="3908347"/>
            <a:ext cx="2219498" cy="263056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579555" y="3542904"/>
            <a:ext cx="2919716" cy="3338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Школа-интернат № 4 г. </a:t>
            </a:r>
            <a:r>
              <a:rPr lang="ru-RU" sz="1400" dirty="0" err="1" smtClean="0">
                <a:solidFill>
                  <a:schemeClr val="bg2">
                    <a:lumMod val="25000"/>
                  </a:schemeClr>
                </a:solidFill>
              </a:rPr>
              <a:t>Малгобек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404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497" y="365126"/>
            <a:ext cx="11309131" cy="69642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«Образование»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в себе следующие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в 2021 году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31397567"/>
              </p:ext>
            </p:extLst>
          </p:nvPr>
        </p:nvGraphicFramePr>
        <p:xfrm>
          <a:off x="409903" y="1061547"/>
          <a:ext cx="11577051" cy="5647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:a16="http://schemas.microsoft.com/office/drawing/2014/main" xmlns="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:a16="http://schemas.microsoft.com/office/drawing/2014/main" xmlns="" val="1513899945"/>
                    </a:ext>
                  </a:extLst>
                </a:gridCol>
                <a:gridCol w="1233351">
                  <a:extLst>
                    <a:ext uri="{9D8B030D-6E8A-4147-A177-3AD203B41FA5}">
                      <a16:colId xmlns:a16="http://schemas.microsoft.com/office/drawing/2014/main" xmlns="" val="2890777592"/>
                    </a:ext>
                  </a:extLst>
                </a:gridCol>
                <a:gridCol w="4422372">
                  <a:extLst>
                    <a:ext uri="{9D8B030D-6E8A-4147-A177-3AD203B41FA5}">
                      <a16:colId xmlns:a16="http://schemas.microsoft.com/office/drawing/2014/main" xmlns="" val="2956910027"/>
                    </a:ext>
                  </a:extLst>
                </a:gridCol>
              </a:tblGrid>
              <a:tr h="126259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объектов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</a:rPr>
                        <a:t>шт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Количество мест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Местонахождение объекта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1436904"/>
                  </a:ext>
                </a:extLst>
              </a:tr>
              <a:tr h="8014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Цифровая образовательная среда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80538092"/>
                  </a:ext>
                </a:extLst>
              </a:tr>
              <a:tr h="1039091">
                <a:tc>
                  <a:txBody>
                    <a:bodyPr/>
                    <a:lstStyle/>
                    <a:p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Патриотическое воспитание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59992616"/>
                  </a:ext>
                </a:extLst>
              </a:tr>
              <a:tr h="12129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Молодые профессионалы (Повышение конкурентоспособности профессионального образования)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9555669"/>
                  </a:ext>
                </a:extLst>
              </a:tr>
              <a:tr h="1331215">
                <a:tc>
                  <a:txBody>
                    <a:bodyPr/>
                    <a:lstStyle/>
                    <a:p>
                      <a:pPr algn="l"/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Социальная активность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4721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9385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963306"/>
            <a:ext cx="5703718" cy="806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2. Численность </a:t>
            </a:r>
            <a:r>
              <a:rPr lang="ru-RU" sz="1350" b="1" dirty="0">
                <a:solidFill>
                  <a:schemeClr val="tx2"/>
                </a:solidFill>
              </a:rPr>
              <a:t>обучающихся, охваченных основными и дополнительными общеобразовательным и программами цифрового, естественнонаучного и гуманитарного профилей, (</a:t>
            </a:r>
            <a:r>
              <a:rPr lang="ru-RU" sz="1350" b="1" dirty="0" smtClean="0">
                <a:solidFill>
                  <a:schemeClr val="tx2"/>
                </a:solidFill>
              </a:rPr>
              <a:t>человек </a:t>
            </a:r>
            <a:r>
              <a:rPr lang="ru-RU" sz="1350" b="1" dirty="0">
                <a:solidFill>
                  <a:schemeClr val="tx2"/>
                </a:solidFill>
              </a:rPr>
              <a:t>нарастающим </a:t>
            </a:r>
            <a:r>
              <a:rPr lang="ru-RU" sz="1350" b="1" dirty="0" smtClean="0">
                <a:solidFill>
                  <a:schemeClr val="tx2"/>
                </a:solidFill>
              </a:rPr>
              <a:t>итогом) 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27834" y="3967033"/>
            <a:ext cx="6050478" cy="867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4. Число </a:t>
            </a:r>
            <a:r>
              <a:rPr lang="ru-RU" sz="1400" b="1" dirty="0">
                <a:solidFill>
                  <a:schemeClr val="tx2"/>
                </a:solidFill>
              </a:rPr>
              <a:t>созданных новых мест в общеобразовательных организациях, расположенных в сельской местности и поселках городского типа,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(тыс. мест)  (показатель подлежит ежегодной корректировке)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15236" y="5121371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800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2800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3600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4400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5" y="5353541"/>
            <a:ext cx="900953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1118099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5" y="5815834"/>
            <a:ext cx="1343876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1"/>
            <a:ext cx="1680883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198200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2" y="5384567"/>
            <a:ext cx="554890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616958"/>
            <a:ext cx="1599840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599842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115828"/>
            <a:ext cx="1599840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1599841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48236" y="1143763"/>
            <a:ext cx="5341333" cy="9912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Обновлено </a:t>
            </a:r>
            <a:r>
              <a:rPr lang="ru-RU" sz="1400" b="1" dirty="0">
                <a:solidFill>
                  <a:schemeClr val="tx2"/>
                </a:solidFill>
              </a:rPr>
              <a:t>содержание и методы обучения предметной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области "Технология" и других предметных </a:t>
            </a:r>
            <a:r>
              <a:rPr lang="ru-RU" sz="1400" b="1" dirty="0" smtClean="0">
                <a:solidFill>
                  <a:schemeClr val="tx2"/>
                </a:solidFill>
              </a:rPr>
              <a:t>областей,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1,1765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3115234" y="3673896"/>
            <a:ext cx="331695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789570" y="1135071"/>
            <a:ext cx="6163618" cy="100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3. Число </a:t>
            </a:r>
            <a:r>
              <a:rPr lang="ru-RU" sz="1350" b="1" dirty="0">
                <a:solidFill>
                  <a:schemeClr val="tx2"/>
                </a:solidFill>
              </a:rPr>
              <a:t>общеобразовательных организаций, расположенных в сельской местности и малых городах, обновивших материально-техническую базу для реализации основных и дополнительных общеобразовательных программ цифрового, естественнонаучного и гуманитарного профилей, </a:t>
            </a:r>
            <a:r>
              <a:rPr lang="ru-RU" sz="1350" b="1" dirty="0" smtClean="0">
                <a:solidFill>
                  <a:schemeClr val="tx2"/>
                </a:solidFill>
              </a:rPr>
              <a:t>(единиц)  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9221803" y="2485410"/>
            <a:ext cx="952052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17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2" y="2717579"/>
            <a:ext cx="309403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554888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3" y="3179872"/>
            <a:ext cx="111542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3" y="3439029"/>
            <a:ext cx="77656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88740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468304" y="82513"/>
            <a:ext cx="1589226" cy="914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273811" y="692749"/>
            <a:ext cx="4322350" cy="320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«Современная школа» </a:t>
            </a:r>
            <a:endParaRPr lang="ru-RU" sz="1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276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096991"/>
            <a:ext cx="4347881" cy="969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rgbClr val="00B05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963306"/>
            <a:ext cx="5703718" cy="806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11. Число </a:t>
            </a:r>
            <a:r>
              <a:rPr lang="ru-RU" sz="1350" b="1" dirty="0">
                <a:solidFill>
                  <a:schemeClr val="tx2"/>
                </a:solidFill>
              </a:rPr>
              <a:t>участников открытых онлайн-уроков, реализуемых с учетом опыта цикла открытых уроков «</a:t>
            </a:r>
            <a:r>
              <a:rPr lang="ru-RU" sz="1350" b="1" dirty="0" err="1">
                <a:solidFill>
                  <a:schemeClr val="tx2"/>
                </a:solidFill>
              </a:rPr>
              <a:t>Проектория</a:t>
            </a:r>
            <a:r>
              <a:rPr lang="ru-RU" sz="1350" b="1" dirty="0">
                <a:solidFill>
                  <a:schemeClr val="tx2"/>
                </a:solidFill>
              </a:rPr>
              <a:t>», «Уроки настоящего» или иных аналогичных по возможностям, функциям и результатам проектах, направленных на раннюю профориентацию, </a:t>
            </a:r>
            <a:r>
              <a:rPr lang="ru-RU" sz="1350" b="1" dirty="0" smtClean="0">
                <a:solidFill>
                  <a:schemeClr val="tx2"/>
                </a:solidFill>
              </a:rPr>
              <a:t> (человек)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27834" y="3967033"/>
            <a:ext cx="6050478" cy="867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12. Число </a:t>
            </a:r>
            <a:r>
              <a:rPr lang="ru-RU" sz="1400" b="1" dirty="0">
                <a:solidFill>
                  <a:schemeClr val="tx2"/>
                </a:solidFill>
              </a:rPr>
              <a:t>детей, получивших рекомендации по построению индивидуального учебного плана в соответствии с выбранными профессиональными компетенциями </a:t>
            </a:r>
            <a:r>
              <a:rPr lang="ru-RU" sz="1400" b="1" dirty="0" smtClean="0">
                <a:solidFill>
                  <a:schemeClr val="tx2"/>
                </a:solidFill>
              </a:rPr>
              <a:t>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15236" y="5121371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74301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10621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11590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13450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16200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18000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5" y="5353541"/>
            <a:ext cx="900953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1118099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5" y="5815834"/>
            <a:ext cx="1343876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1"/>
            <a:ext cx="1680883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198200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384567"/>
            <a:ext cx="856829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616958"/>
            <a:ext cx="1111727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424558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115828"/>
            <a:ext cx="1790062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2161162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48236" y="1283032"/>
            <a:ext cx="4249889" cy="756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9</a:t>
            </a:r>
            <a:r>
              <a:rPr lang="ru-RU" sz="1400" b="1" dirty="0" smtClean="0">
                <a:solidFill>
                  <a:schemeClr val="tx2"/>
                </a:solidFill>
              </a:rPr>
              <a:t>. Доля </a:t>
            </a:r>
            <a:r>
              <a:rPr lang="ru-RU" sz="1400" b="1" dirty="0">
                <a:solidFill>
                  <a:schemeClr val="tx2"/>
                </a:solidFill>
              </a:rPr>
              <a:t>детей в возрасте от 5 до 18 лет, охваченных </a:t>
            </a:r>
            <a:r>
              <a:rPr lang="ru-RU" sz="1400" b="1" dirty="0" smtClean="0">
                <a:solidFill>
                  <a:schemeClr val="tx2"/>
                </a:solidFill>
              </a:rPr>
              <a:t>    дополнительным </a:t>
            </a:r>
            <a:r>
              <a:rPr lang="ru-RU" sz="1400" b="1" dirty="0">
                <a:solidFill>
                  <a:schemeClr val="tx2"/>
                </a:solidFill>
              </a:rPr>
              <a:t>образованием,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23,8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72,9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76,2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77,2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78,9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15235" y="2717579"/>
            <a:ext cx="60691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15235" y="2932776"/>
            <a:ext cx="79696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15235" y="3179872"/>
            <a:ext cx="1065904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15235" y="3439029"/>
            <a:ext cx="129540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15234" y="3673896"/>
            <a:ext cx="168088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4698125" y="1113097"/>
            <a:ext cx="7255064" cy="1030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10. Число </a:t>
            </a:r>
            <a:r>
              <a:rPr lang="ru-RU" sz="1350" b="1" dirty="0">
                <a:solidFill>
                  <a:schemeClr val="tx2"/>
                </a:solidFill>
              </a:rPr>
              <a:t>детей, охваченных деятельностью детских технопарков «</a:t>
            </a:r>
            <a:r>
              <a:rPr lang="ru-RU" sz="1350" b="1" dirty="0" err="1">
                <a:solidFill>
                  <a:schemeClr val="tx2"/>
                </a:solidFill>
              </a:rPr>
              <a:t>Кванториум</a:t>
            </a:r>
            <a:r>
              <a:rPr lang="ru-RU" sz="1350" b="1" dirty="0">
                <a:solidFill>
                  <a:schemeClr val="tx2"/>
                </a:solidFill>
              </a:rPr>
              <a:t>» </a:t>
            </a:r>
            <a:r>
              <a:rPr lang="ru-RU" sz="1350" b="1" dirty="0" smtClean="0">
                <a:solidFill>
                  <a:schemeClr val="tx2"/>
                </a:solidFill>
              </a:rPr>
              <a:t>и </a:t>
            </a:r>
            <a:r>
              <a:rPr lang="ru-RU" sz="1350" b="1" dirty="0">
                <a:solidFill>
                  <a:schemeClr val="tx2"/>
                </a:solidFill>
              </a:rPr>
              <a:t>других проектов, направленных на обеспечение доступности дополнительных общеобразовательных программ естественнонаучной и технической направленностей, соответствующих приоритетным направлениям технологического развития Российской Федерации, </a:t>
            </a:r>
            <a:r>
              <a:rPr lang="ru-RU" sz="1350" b="1" dirty="0" smtClean="0">
                <a:solidFill>
                  <a:schemeClr val="tx2"/>
                </a:solidFill>
              </a:rPr>
              <a:t>(человек) </a:t>
            </a:r>
            <a:r>
              <a:rPr lang="ru-RU" sz="1350" b="1" dirty="0">
                <a:solidFill>
                  <a:schemeClr val="tx2"/>
                </a:solidFill>
              </a:rPr>
              <a:t>нарастающим итогом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9221803" y="2485410"/>
            <a:ext cx="433700" cy="18607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1600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3100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5800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7980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12400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14000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2" y="2717579"/>
            <a:ext cx="526835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64299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2" y="3179872"/>
            <a:ext cx="798059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2" y="3439029"/>
            <a:ext cx="1001259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122197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406390" y="673828"/>
            <a:ext cx="4815410" cy="2743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«Успех каждого ребенка»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3115236" y="2493231"/>
            <a:ext cx="474632" cy="17677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object 66"/>
          <p:cNvSpPr/>
          <p:nvPr/>
        </p:nvSpPr>
        <p:spPr>
          <a:xfrm>
            <a:off x="10389170" y="111426"/>
            <a:ext cx="1616743" cy="8886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408889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096991"/>
            <a:ext cx="4347881" cy="969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rgbClr val="00B05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4361759"/>
            <a:ext cx="5703718" cy="11068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15. В общеобразовательных организациях, </a:t>
            </a:r>
            <a:r>
              <a:rPr lang="ru-RU" sz="1350" b="1" dirty="0">
                <a:solidFill>
                  <a:schemeClr val="tx2"/>
                </a:solidFill>
              </a:rPr>
              <a:t>расположенных в</a:t>
            </a:r>
          </a:p>
          <a:p>
            <a:pPr algn="ctr"/>
            <a:r>
              <a:rPr lang="ru-RU" sz="1350" b="1" dirty="0">
                <a:solidFill>
                  <a:schemeClr val="tx2"/>
                </a:solidFill>
              </a:rPr>
              <a:t>сельской местности, обновлена материально-техническая</a:t>
            </a:r>
          </a:p>
          <a:p>
            <a:pPr algn="ctr"/>
            <a:r>
              <a:rPr lang="ru-RU" sz="1350" b="1" dirty="0">
                <a:solidFill>
                  <a:schemeClr val="tx2"/>
                </a:solidFill>
              </a:rPr>
              <a:t>база для занятий физической культурой и </a:t>
            </a:r>
            <a:r>
              <a:rPr lang="ru-RU" sz="1350" b="1" dirty="0" smtClean="0">
                <a:solidFill>
                  <a:schemeClr val="tx2"/>
                </a:solidFill>
              </a:rPr>
              <a:t>спортом (ремонт спортивных залов, создание плоскостных спортивных площадок и создание спортклубов для игры в шахматы в 33 школах республики) 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27834" y="3967033"/>
            <a:ext cx="6050478" cy="8676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16.  Количество детей </a:t>
            </a:r>
            <a:r>
              <a:rPr lang="ru-RU" sz="1400" b="1" dirty="0">
                <a:solidFill>
                  <a:schemeClr val="tx2"/>
                </a:solidFill>
              </a:rPr>
              <a:t>с ограниченными </a:t>
            </a:r>
            <a:r>
              <a:rPr lang="ru-RU" sz="1400" b="1" dirty="0" smtClean="0">
                <a:solidFill>
                  <a:schemeClr val="tx2"/>
                </a:solidFill>
              </a:rPr>
              <a:t>возможностями здоровья </a:t>
            </a:r>
            <a:r>
              <a:rPr lang="ru-RU" sz="1400" b="1" dirty="0">
                <a:solidFill>
                  <a:schemeClr val="tx2"/>
                </a:solidFill>
              </a:rPr>
              <a:t>осваивают дополнительные </a:t>
            </a:r>
            <a:r>
              <a:rPr lang="ru-RU" sz="1400" b="1" dirty="0" smtClean="0">
                <a:solidFill>
                  <a:schemeClr val="tx2"/>
                </a:solidFill>
              </a:rPr>
              <a:t>общеобразовательные программы</a:t>
            </a:r>
            <a:r>
              <a:rPr lang="ru-RU" sz="1400" b="1" dirty="0">
                <a:solidFill>
                  <a:schemeClr val="tx2"/>
                </a:solidFill>
              </a:rPr>
              <a:t>, в том числе с использованием </a:t>
            </a:r>
            <a:r>
              <a:rPr lang="ru-RU" sz="1400" b="1" dirty="0" smtClean="0">
                <a:solidFill>
                  <a:schemeClr val="tx2"/>
                </a:solidFill>
              </a:rPr>
              <a:t>дистанционных технологий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6474122" y="4827661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34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384567"/>
            <a:ext cx="856829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616958"/>
            <a:ext cx="1111727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424558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115828"/>
            <a:ext cx="1790062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2161162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67556" y="1125246"/>
            <a:ext cx="5003434" cy="914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13.  Приняли </a:t>
            </a:r>
            <a:r>
              <a:rPr lang="ru-RU" sz="1400" b="1" dirty="0">
                <a:solidFill>
                  <a:schemeClr val="tx2"/>
                </a:solidFill>
              </a:rPr>
              <a:t>участие в </a:t>
            </a:r>
            <a:r>
              <a:rPr lang="ru-RU" sz="1400" b="1" dirty="0" smtClean="0">
                <a:solidFill>
                  <a:schemeClr val="tx2"/>
                </a:solidFill>
              </a:rPr>
              <a:t>открытых онлайн-уроках</a:t>
            </a:r>
            <a:r>
              <a:rPr lang="ru-RU" sz="1400" b="1" dirty="0">
                <a:solidFill>
                  <a:schemeClr val="tx2"/>
                </a:solidFill>
              </a:rPr>
              <a:t>, реализуемых с учетом опыта цикла </a:t>
            </a:r>
            <a:r>
              <a:rPr lang="ru-RU" sz="1400" b="1" dirty="0" smtClean="0">
                <a:solidFill>
                  <a:schemeClr val="tx2"/>
                </a:solidFill>
              </a:rPr>
              <a:t>открытых уроков «</a:t>
            </a:r>
            <a:r>
              <a:rPr lang="ru-RU" sz="1400" b="1" dirty="0" err="1" smtClean="0">
                <a:solidFill>
                  <a:schemeClr val="tx2"/>
                </a:solidFill>
              </a:rPr>
              <a:t>Проектория</a:t>
            </a:r>
            <a:r>
              <a:rPr lang="ru-RU" sz="1400" b="1" dirty="0" smtClean="0">
                <a:solidFill>
                  <a:schemeClr val="tx2"/>
                </a:solidFill>
              </a:rPr>
              <a:t>», </a:t>
            </a:r>
            <a:r>
              <a:rPr lang="ru-RU" sz="1400" b="1" dirty="0">
                <a:solidFill>
                  <a:schemeClr val="tx2"/>
                </a:solidFill>
              </a:rPr>
              <a:t>направленных на </a:t>
            </a:r>
            <a:r>
              <a:rPr lang="ru-RU" sz="1400" b="1" dirty="0" smtClean="0">
                <a:solidFill>
                  <a:schemeClr val="tx2"/>
                </a:solidFill>
              </a:rPr>
              <a:t>раннюю профориентацию (чел.)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106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116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15235" y="2717579"/>
            <a:ext cx="60691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15235" y="2932776"/>
            <a:ext cx="79696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15235" y="3179872"/>
            <a:ext cx="1065904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15235" y="3439029"/>
            <a:ext cx="1295400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15235" y="3673896"/>
            <a:ext cx="13596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540733" y="1113097"/>
            <a:ext cx="6412456" cy="1030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14. Количество детей </a:t>
            </a:r>
            <a:r>
              <a:rPr lang="ru-RU" sz="1400" b="1" dirty="0">
                <a:solidFill>
                  <a:schemeClr val="tx2"/>
                </a:solidFill>
              </a:rPr>
              <a:t>получили рекомендации </a:t>
            </a:r>
            <a:r>
              <a:rPr lang="ru-RU" sz="1400" b="1" dirty="0" smtClean="0">
                <a:solidFill>
                  <a:schemeClr val="tx2"/>
                </a:solidFill>
              </a:rPr>
              <a:t>по построению </a:t>
            </a:r>
            <a:r>
              <a:rPr lang="ru-RU" sz="1400" b="1" dirty="0">
                <a:solidFill>
                  <a:schemeClr val="tx2"/>
                </a:solidFill>
              </a:rPr>
              <a:t>индивидуального учебного плана в </a:t>
            </a:r>
            <a:r>
              <a:rPr lang="ru-RU" sz="1400" b="1" dirty="0" smtClean="0">
                <a:solidFill>
                  <a:schemeClr val="tx2"/>
                </a:solidFill>
              </a:rPr>
              <a:t>соответствии с </a:t>
            </a:r>
            <a:r>
              <a:rPr lang="ru-RU" sz="1400" b="1" dirty="0">
                <a:solidFill>
                  <a:schemeClr val="tx2"/>
                </a:solidFill>
              </a:rPr>
              <a:t>выбранными профессиональными </a:t>
            </a:r>
            <a:r>
              <a:rPr lang="ru-RU" sz="1400" b="1" dirty="0" smtClean="0">
                <a:solidFill>
                  <a:schemeClr val="tx2"/>
                </a:solidFill>
              </a:rPr>
              <a:t>компетенциями (профессиональными </a:t>
            </a:r>
            <a:r>
              <a:rPr lang="ru-RU" sz="1400" b="1" dirty="0">
                <a:solidFill>
                  <a:schemeClr val="tx2"/>
                </a:solidFill>
              </a:rPr>
              <a:t>областями деятельности), с </a:t>
            </a:r>
            <a:r>
              <a:rPr lang="ru-RU" sz="1400" b="1" dirty="0" smtClean="0">
                <a:solidFill>
                  <a:schemeClr val="tx2"/>
                </a:solidFill>
              </a:rPr>
              <a:t>учетом реализации </a:t>
            </a:r>
            <a:r>
              <a:rPr lang="ru-RU" sz="1400" b="1" dirty="0">
                <a:solidFill>
                  <a:schemeClr val="tx2"/>
                </a:solidFill>
              </a:rPr>
              <a:t>проекта </a:t>
            </a:r>
            <a:r>
              <a:rPr lang="ru-RU" sz="1400" b="1" dirty="0" smtClean="0">
                <a:solidFill>
                  <a:schemeClr val="tx2"/>
                </a:solidFill>
              </a:rPr>
              <a:t>«Билет </a:t>
            </a:r>
            <a:r>
              <a:rPr lang="ru-RU" sz="1400" b="1" dirty="0">
                <a:solidFill>
                  <a:schemeClr val="tx2"/>
                </a:solidFill>
              </a:rPr>
              <a:t>в </a:t>
            </a:r>
            <a:r>
              <a:rPr lang="ru-RU" sz="1400" b="1" dirty="0" smtClean="0">
                <a:solidFill>
                  <a:schemeClr val="tx2"/>
                </a:solidFill>
              </a:rPr>
              <a:t>будущее» (чел.)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</a:t>
            </a:r>
            <a:r>
              <a:rPr lang="ru-RU" sz="1600" dirty="0">
                <a:solidFill>
                  <a:schemeClr val="tx2"/>
                </a:solidFill>
              </a:rPr>
              <a:t>-</a:t>
            </a:r>
            <a:r>
              <a:rPr lang="ru-RU" sz="1600" dirty="0" smtClean="0">
                <a:solidFill>
                  <a:schemeClr val="tx2"/>
                </a:solidFill>
              </a:rPr>
              <a:t>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2" y="2717579"/>
            <a:ext cx="526835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798058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2" y="3179872"/>
            <a:ext cx="1044878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2" y="3439029"/>
            <a:ext cx="1263318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151224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4406390" y="673828"/>
            <a:ext cx="4815410" cy="2743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«Успех каждого ребенка»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41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3115236" y="2493231"/>
            <a:ext cx="474632" cy="176773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object 66"/>
          <p:cNvSpPr/>
          <p:nvPr/>
        </p:nvSpPr>
        <p:spPr>
          <a:xfrm>
            <a:off x="10389170" y="111426"/>
            <a:ext cx="1616743" cy="8886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8813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25852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816598"/>
            <a:ext cx="5354563" cy="10482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21. Доля </a:t>
            </a:r>
            <a:r>
              <a:rPr lang="ru-RU" sz="1350" b="1" dirty="0">
                <a:solidFill>
                  <a:schemeClr val="tx2"/>
                </a:solidFill>
              </a:rPr>
              <a:t>образовательных организаций, </a:t>
            </a:r>
            <a:r>
              <a:rPr lang="ru-RU" sz="1350" b="1" dirty="0" smtClean="0">
                <a:solidFill>
                  <a:schemeClr val="tx2"/>
                </a:solidFill>
              </a:rPr>
              <a:t>реализующих программы общего, дополнительного и СПО, </a:t>
            </a:r>
            <a:r>
              <a:rPr lang="ru-RU" sz="1350" b="1" dirty="0">
                <a:solidFill>
                  <a:schemeClr val="tx2"/>
                </a:solidFill>
              </a:rPr>
              <a:t>осуществляющих </a:t>
            </a:r>
            <a:r>
              <a:rPr lang="ru-RU" sz="1350" b="1" dirty="0" smtClean="0">
                <a:solidFill>
                  <a:schemeClr val="tx2"/>
                </a:solidFill>
              </a:rPr>
              <a:t>образовательную деятельность </a:t>
            </a:r>
            <a:r>
              <a:rPr lang="ru-RU" sz="1350" b="1" dirty="0">
                <a:solidFill>
                  <a:schemeClr val="tx2"/>
                </a:solidFill>
              </a:rPr>
              <a:t>с использованием </a:t>
            </a:r>
            <a:r>
              <a:rPr lang="ru-RU" sz="1350" b="1" dirty="0" smtClean="0">
                <a:solidFill>
                  <a:schemeClr val="tx2"/>
                </a:solidFill>
              </a:rPr>
              <a:t>федеральной информационно сервисной </a:t>
            </a:r>
            <a:r>
              <a:rPr lang="ru-RU" sz="1350" b="1" dirty="0">
                <a:solidFill>
                  <a:schemeClr val="tx2"/>
                </a:solidFill>
              </a:rPr>
              <a:t>платформы </a:t>
            </a:r>
            <a:r>
              <a:rPr lang="ru-RU" sz="1350" b="1" dirty="0" smtClean="0">
                <a:solidFill>
                  <a:schemeClr val="tx2"/>
                </a:solidFill>
              </a:rPr>
              <a:t>цифровой образовательной </a:t>
            </a:r>
            <a:r>
              <a:rPr lang="ru-RU" sz="1350" b="1" dirty="0">
                <a:solidFill>
                  <a:schemeClr val="tx2"/>
                </a:solidFill>
              </a:rPr>
              <a:t>среды, в общем числе </a:t>
            </a:r>
            <a:r>
              <a:rPr lang="ru-RU" sz="1350" b="1" dirty="0" smtClean="0">
                <a:solidFill>
                  <a:schemeClr val="tx2"/>
                </a:solidFill>
              </a:rPr>
              <a:t>образовательных организаций (%)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722118" y="3967033"/>
            <a:ext cx="6256194" cy="1007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22. </a:t>
            </a:r>
            <a:r>
              <a:rPr lang="ru-RU" sz="1350" b="1" dirty="0" smtClean="0">
                <a:solidFill>
                  <a:schemeClr val="tx2"/>
                </a:solidFill>
              </a:rPr>
              <a:t>Доля </a:t>
            </a:r>
            <a:r>
              <a:rPr lang="ru-RU" sz="1350" b="1" dirty="0">
                <a:solidFill>
                  <a:schemeClr val="tx2"/>
                </a:solidFill>
              </a:rPr>
              <a:t>обучающихся по программам общего образования </a:t>
            </a:r>
            <a:r>
              <a:rPr lang="ru-RU" sz="1350" b="1" dirty="0" smtClean="0">
                <a:solidFill>
                  <a:schemeClr val="tx2"/>
                </a:solidFill>
              </a:rPr>
              <a:t>и СПО, использующих федеральную </a:t>
            </a:r>
            <a:r>
              <a:rPr lang="ru-RU" sz="1350" b="1" dirty="0">
                <a:solidFill>
                  <a:schemeClr val="tx2"/>
                </a:solidFill>
              </a:rPr>
              <a:t>информационно-сервисную </a:t>
            </a:r>
            <a:r>
              <a:rPr lang="ru-RU" sz="1350" b="1" dirty="0" smtClean="0">
                <a:solidFill>
                  <a:schemeClr val="tx2"/>
                </a:solidFill>
              </a:rPr>
              <a:t>платформу цифровой </a:t>
            </a:r>
            <a:r>
              <a:rPr lang="ru-RU" sz="1350" b="1" dirty="0">
                <a:solidFill>
                  <a:schemeClr val="tx2"/>
                </a:solidFill>
              </a:rPr>
              <a:t>образовательной среды для "</a:t>
            </a:r>
            <a:r>
              <a:rPr lang="ru-RU" sz="1350" b="1" dirty="0" smtClean="0">
                <a:solidFill>
                  <a:schemeClr val="tx2"/>
                </a:solidFill>
              </a:rPr>
              <a:t>горизонтального« обучения </a:t>
            </a:r>
            <a:r>
              <a:rPr lang="ru-RU" sz="1350" b="1" dirty="0">
                <a:solidFill>
                  <a:schemeClr val="tx2"/>
                </a:solidFill>
              </a:rPr>
              <a:t>и неформального образования, в общем </a:t>
            </a:r>
            <a:r>
              <a:rPr lang="ru-RU" sz="1350" b="1" dirty="0" smtClean="0">
                <a:solidFill>
                  <a:schemeClr val="tx2"/>
                </a:solidFill>
              </a:rPr>
              <a:t>числе обучающихся </a:t>
            </a:r>
            <a:r>
              <a:rPr lang="ru-RU" sz="1350" b="1" dirty="0">
                <a:solidFill>
                  <a:schemeClr val="tx2"/>
                </a:solidFill>
              </a:rPr>
              <a:t>по указанным </a:t>
            </a:r>
            <a:r>
              <a:rPr lang="ru-RU" sz="1350" b="1" dirty="0" smtClean="0">
                <a:solidFill>
                  <a:schemeClr val="tx2"/>
                </a:solidFill>
              </a:rPr>
              <a:t>программам (%) 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15236" y="5121371"/>
            <a:ext cx="14791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7555" y="483854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60691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1118099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1610589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1"/>
            <a:ext cx="1772960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198200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94985" y="491407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17024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39193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61825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85536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10187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34977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17024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40295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6169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588096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1136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  <a:r>
              <a:rPr lang="ru-RU" sz="1400" dirty="0" smtClean="0">
                <a:solidFill>
                  <a:srgbClr val="00B050"/>
                </a:solidFill>
              </a:rPr>
              <a:t>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35323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1" y="5384567"/>
            <a:ext cx="537165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616958"/>
            <a:ext cx="642995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864055"/>
            <a:ext cx="1001260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115828"/>
            <a:ext cx="1246500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1" y="6358080"/>
            <a:ext cx="1451565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6" y="1107022"/>
            <a:ext cx="5703718" cy="932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19. Внедрена </a:t>
            </a:r>
            <a:r>
              <a:rPr lang="ru-RU" sz="1400" b="1" dirty="0">
                <a:solidFill>
                  <a:schemeClr val="tx2"/>
                </a:solidFill>
              </a:rPr>
              <a:t>целевая модель цифровой образовательной </a:t>
            </a:r>
            <a:r>
              <a:rPr lang="ru-RU" sz="1400" b="1" dirty="0" smtClean="0">
                <a:solidFill>
                  <a:schemeClr val="tx2"/>
                </a:solidFill>
              </a:rPr>
              <a:t>среды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в образовательных организациях, реализующих образовательные </a:t>
            </a:r>
            <a:r>
              <a:rPr lang="ru-RU" sz="1400" b="1" dirty="0">
                <a:solidFill>
                  <a:schemeClr val="tx2"/>
                </a:solidFill>
              </a:rPr>
              <a:t>программы общего образования </a:t>
            </a:r>
            <a:r>
              <a:rPr lang="ru-RU" sz="1400" b="1" dirty="0" smtClean="0">
                <a:solidFill>
                  <a:schemeClr val="tx2"/>
                </a:solidFill>
              </a:rPr>
              <a:t>и среднего </a:t>
            </a:r>
            <a:r>
              <a:rPr lang="ru-RU" sz="1400" b="1" dirty="0">
                <a:solidFill>
                  <a:schemeClr val="tx2"/>
                </a:solidFill>
              </a:rPr>
              <a:t>профессионального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образования (ед.)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056470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32070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54240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76871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00582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25234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50023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32070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55341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76742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03142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2641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50369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15235" y="2552225"/>
            <a:ext cx="26101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15235" y="2767422"/>
            <a:ext cx="261011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15235" y="3014518"/>
            <a:ext cx="261011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15235" y="3273675"/>
            <a:ext cx="26101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15235" y="3508542"/>
            <a:ext cx="26101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822301" y="1091719"/>
            <a:ext cx="6130887" cy="1097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20. Доля </a:t>
            </a:r>
            <a:r>
              <a:rPr lang="ru-RU" sz="1400" b="1" dirty="0">
                <a:solidFill>
                  <a:schemeClr val="tx2"/>
                </a:solidFill>
              </a:rPr>
              <a:t>обучающихся по программам общего </a:t>
            </a:r>
            <a:r>
              <a:rPr lang="ru-RU" sz="1400" b="1" dirty="0" smtClean="0">
                <a:solidFill>
                  <a:schemeClr val="tx2"/>
                </a:solidFill>
              </a:rPr>
              <a:t>образования, дополнительного образования для </a:t>
            </a:r>
            <a:r>
              <a:rPr lang="ru-RU" sz="1400" b="1" dirty="0">
                <a:solidFill>
                  <a:schemeClr val="tx2"/>
                </a:solidFill>
              </a:rPr>
              <a:t>которых </a:t>
            </a:r>
            <a:r>
              <a:rPr lang="ru-RU" sz="1400" b="1" dirty="0" smtClean="0">
                <a:solidFill>
                  <a:schemeClr val="tx2"/>
                </a:solidFill>
              </a:rPr>
              <a:t>формируется цифровой </a:t>
            </a:r>
            <a:r>
              <a:rPr lang="ru-RU" sz="1400" b="1" dirty="0">
                <a:solidFill>
                  <a:schemeClr val="tx2"/>
                </a:solidFill>
              </a:rPr>
              <a:t>образовательный профиль и </a:t>
            </a:r>
            <a:r>
              <a:rPr lang="ru-RU" sz="1400" b="1" dirty="0" smtClean="0">
                <a:solidFill>
                  <a:schemeClr val="tx2"/>
                </a:solidFill>
              </a:rPr>
              <a:t>индивидуальный план </a:t>
            </a:r>
            <a:r>
              <a:rPr lang="ru-RU" sz="1400" b="1" dirty="0">
                <a:solidFill>
                  <a:schemeClr val="tx2"/>
                </a:solidFill>
              </a:rPr>
              <a:t>обучения с использованием </a:t>
            </a:r>
            <a:r>
              <a:rPr lang="ru-RU" sz="1400" b="1" dirty="0" smtClean="0">
                <a:solidFill>
                  <a:schemeClr val="tx2"/>
                </a:solidFill>
              </a:rPr>
              <a:t>федеральной информационно-сервисной </a:t>
            </a:r>
            <a:r>
              <a:rPr lang="ru-RU" sz="1400" b="1" dirty="0">
                <a:solidFill>
                  <a:schemeClr val="tx2"/>
                </a:solidFill>
              </a:rPr>
              <a:t>платформы </a:t>
            </a:r>
            <a:r>
              <a:rPr lang="ru-RU" sz="1400" b="1" dirty="0" smtClean="0">
                <a:solidFill>
                  <a:schemeClr val="tx2"/>
                </a:solidFill>
              </a:rPr>
              <a:t>цифровой образовательной среды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6452929" y="2195264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3" y="2717579"/>
            <a:ext cx="359652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64299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2" y="3179872"/>
            <a:ext cx="1001259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2" y="3439029"/>
            <a:ext cx="1246501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1535311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468303" y="111403"/>
            <a:ext cx="1589226" cy="889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5635689" cy="276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«Цифровая образовательная среда» 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43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9225086" y="5179784"/>
            <a:ext cx="172913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9221803" y="2523580"/>
            <a:ext cx="176197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71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43047" y="1418083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1521229"/>
            <a:ext cx="5703718" cy="12820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23.  Образовательные </a:t>
            </a:r>
            <a:r>
              <a:rPr lang="ru-RU" sz="1400" b="1" dirty="0">
                <a:solidFill>
                  <a:schemeClr val="tx2"/>
                </a:solidFill>
              </a:rPr>
              <a:t>организаций, </a:t>
            </a:r>
            <a:r>
              <a:rPr lang="ru-RU" sz="1400" b="1" dirty="0" smtClean="0">
                <a:solidFill>
                  <a:schemeClr val="tx2"/>
                </a:solidFill>
              </a:rPr>
              <a:t>реализующие </a:t>
            </a:r>
            <a:r>
              <a:rPr lang="ru-RU" sz="1400" b="1" dirty="0">
                <a:solidFill>
                  <a:schemeClr val="tx2"/>
                </a:solidFill>
              </a:rPr>
              <a:t>основные и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(или) дополнительные общеобразовательные программы,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обновившие </a:t>
            </a:r>
            <a:r>
              <a:rPr lang="ru-RU" sz="1400" b="1" dirty="0">
                <a:solidFill>
                  <a:schemeClr val="tx2"/>
                </a:solidFill>
              </a:rPr>
              <a:t>информационное наполнение и функциональные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возможности открытых и общедоступных информационных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ресурсов (официальных сайтов в сети "Интернет"),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927834" y="1503687"/>
            <a:ext cx="6050478" cy="11607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24. Доля </a:t>
            </a:r>
            <a:r>
              <a:rPr lang="ru-RU" sz="1400" b="1" dirty="0">
                <a:solidFill>
                  <a:schemeClr val="tx2"/>
                </a:solidFill>
              </a:rPr>
              <a:t>педагогических работников общего образования, прошедших повышение квалификации в рамках периодической аттестации в цифровой форме с использованием информационного ресурса «одного окна» («Современная цифровая образовательная среда в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Российской </a:t>
            </a:r>
            <a:r>
              <a:rPr lang="ru-RU" sz="1400" b="1" dirty="0">
                <a:solidFill>
                  <a:schemeClr val="tx2"/>
                </a:solidFill>
              </a:rPr>
              <a:t>Федерации</a:t>
            </a:r>
            <a:r>
              <a:rPr lang="ru-RU" sz="1400" b="1" dirty="0" smtClean="0">
                <a:solidFill>
                  <a:schemeClr val="tx2"/>
                </a:solidFill>
              </a:rPr>
              <a:t>»),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195917" y="3024327"/>
            <a:ext cx="269346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470646" y="271985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506068" y="3024980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506068" y="3246673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506068" y="347298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506068" y="3710096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330820" y="3024980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330820" y="3257688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330820" y="34716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330819" y="373569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330818" y="396840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330819" y="440780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95915" y="3256497"/>
            <a:ext cx="523648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95914" y="3471694"/>
            <a:ext cx="824751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95915" y="3718790"/>
            <a:ext cx="1475923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7661185" y="2648333"/>
            <a:ext cx="214353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8348657" y="297902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348657" y="320072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8348657" y="342703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8348657" y="366414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348657" y="391066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8348657" y="415855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9173409" y="297902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9173409" y="321173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9173409" y="342574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9173408" y="368974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9173407" y="392245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9173407" y="416201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0038503" y="3193349"/>
            <a:ext cx="347865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10038504" y="3425740"/>
            <a:ext cx="584347" cy="21578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10038503" y="3672837"/>
            <a:ext cx="903599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10038505" y="3924610"/>
            <a:ext cx="1285911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10038503" y="4166862"/>
            <a:ext cx="1616989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019860" y="111403"/>
            <a:ext cx="2037669" cy="11925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262871" y="908893"/>
            <a:ext cx="5756989" cy="377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</a:t>
            </a:r>
            <a:r>
              <a:rPr lang="ru-RU" sz="1600" b="1" dirty="0">
                <a:solidFill>
                  <a:schemeClr val="tx2"/>
                </a:solidFill>
              </a:rPr>
              <a:t>«Цифровая образовательная среда» 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44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10025555" y="2952692"/>
            <a:ext cx="10856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299257" y="4094636"/>
            <a:ext cx="8049399" cy="7599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25. Доля </a:t>
            </a:r>
            <a:r>
              <a:rPr lang="ru-RU" sz="1400" b="1" dirty="0">
                <a:solidFill>
                  <a:schemeClr val="tx2"/>
                </a:solidFill>
              </a:rPr>
              <a:t>педагогических работников общего образования, прошедших повышение квалификации в рамках периодической аттестации в цифровой форме с использованием информационного ресурса «одного окна» («Современная цифровая образовательная среда в  </a:t>
            </a:r>
            <a:r>
              <a:rPr lang="ru-RU" sz="1400" b="1" dirty="0" smtClean="0">
                <a:solidFill>
                  <a:schemeClr val="tx2"/>
                </a:solidFill>
              </a:rPr>
              <a:t>Российской </a:t>
            </a:r>
            <a:r>
              <a:rPr lang="ru-RU" sz="1400" b="1" dirty="0">
                <a:solidFill>
                  <a:schemeClr val="tx2"/>
                </a:solidFill>
              </a:rPr>
              <a:t>Федерации</a:t>
            </a:r>
            <a:r>
              <a:rPr lang="ru-RU" sz="1400" b="1" dirty="0" smtClean="0">
                <a:solidFill>
                  <a:schemeClr val="tx2"/>
                </a:solidFill>
              </a:rPr>
              <a:t>»), 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3417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6834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10251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13668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17085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3115236" y="5353541"/>
            <a:ext cx="60691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3115234" y="5568738"/>
            <a:ext cx="1118099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3115234" y="5815834"/>
            <a:ext cx="1610589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3115234" y="6074991"/>
            <a:ext cx="1871104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3115233" y="6309858"/>
            <a:ext cx="2285442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380998" y="481840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</a:t>
            </a:r>
            <a:endParaRPr lang="ru-RU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82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55607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963305"/>
            <a:ext cx="5703718" cy="896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33. Доля </a:t>
            </a:r>
            <a:r>
              <a:rPr lang="ru-RU" sz="1350" b="1" dirty="0">
                <a:solidFill>
                  <a:schemeClr val="tx2"/>
                </a:solidFill>
              </a:rPr>
              <a:t>организаций, осуществляющих образовательную деятельность по образовательным программам среднего профессионального образования, итоговая аттестация в которых </a:t>
            </a:r>
            <a:r>
              <a:rPr lang="ru-RU" sz="1350" b="1" dirty="0" smtClean="0">
                <a:solidFill>
                  <a:schemeClr val="tx2"/>
                </a:solidFill>
              </a:rPr>
              <a:t>проводится, (%)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822301" y="3967033"/>
            <a:ext cx="6235227" cy="948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34. Доля </a:t>
            </a:r>
            <a:r>
              <a:rPr lang="ru-RU" sz="1400" b="1" dirty="0">
                <a:solidFill>
                  <a:schemeClr val="tx2"/>
                </a:solidFill>
              </a:rPr>
              <a:t>обучающихся, завершающих обучение в организациях, осуществляющих образовательную деятельность по образовательным программам среднего профессионального образования</a:t>
            </a:r>
            <a:r>
              <a:rPr lang="ru-RU" sz="1400" b="1" dirty="0" smtClean="0">
                <a:solidFill>
                  <a:schemeClr val="tx2"/>
                </a:solidFill>
              </a:rPr>
              <a:t>, 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-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6" y="5353541"/>
            <a:ext cx="606910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726751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726751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1"/>
            <a:ext cx="726751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4" y="6309858"/>
            <a:ext cx="104113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88563" y="495186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29760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51930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74561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98272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22924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47713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29760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53031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7443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60083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2410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48059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2" y="5511929"/>
            <a:ext cx="409178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744320"/>
            <a:ext cx="409177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991417"/>
            <a:ext cx="574748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243190"/>
            <a:ext cx="574746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2" y="6485442"/>
            <a:ext cx="957134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6" y="1175956"/>
            <a:ext cx="5703718" cy="818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31. Число </a:t>
            </a:r>
            <a:r>
              <a:rPr lang="ru-RU" sz="1400" b="1" dirty="0">
                <a:solidFill>
                  <a:schemeClr val="tx2"/>
                </a:solidFill>
              </a:rPr>
              <a:t>центров опережающей профессиональной подготовки накопительным итогом, </a:t>
            </a:r>
            <a:r>
              <a:rPr lang="ru-RU" sz="1400" b="1" dirty="0" smtClean="0">
                <a:solidFill>
                  <a:schemeClr val="tx2"/>
                </a:solidFill>
              </a:rPr>
              <a:t>(единиц)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3115236" y="2717579"/>
            <a:ext cx="98018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15235" y="2932776"/>
            <a:ext cx="98019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15235" y="3179872"/>
            <a:ext cx="98019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15235" y="3439029"/>
            <a:ext cx="98019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15235" y="3673896"/>
            <a:ext cx="189826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822301" y="1165095"/>
            <a:ext cx="6130887" cy="1023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32. Число </a:t>
            </a:r>
            <a:r>
              <a:rPr lang="ru-RU" sz="1400" b="1" dirty="0">
                <a:solidFill>
                  <a:schemeClr val="tx2"/>
                </a:solidFill>
              </a:rPr>
              <a:t>мастерских, оснащенных современной материально-технической базой по одной из компетенций накопительным итогом, </a:t>
            </a:r>
            <a:r>
              <a:rPr lang="ru-RU" sz="1400" b="1" dirty="0" smtClean="0">
                <a:solidFill>
                  <a:schemeClr val="tx2"/>
                </a:solidFill>
              </a:rPr>
              <a:t>(единиц)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123" name="Прямоугольник 122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3" y="2717579"/>
            <a:ext cx="18845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269038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3" y="3179872"/>
            <a:ext cx="339108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2" y="3439029"/>
            <a:ext cx="409177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50026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468303" y="111403"/>
            <a:ext cx="1589226" cy="889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5635689" cy="276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«Молодые профессионалы»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47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511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43047" y="1418083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1725439"/>
            <a:ext cx="11264250" cy="188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35. Ежегодно</a:t>
            </a:r>
            <a:r>
              <a:rPr lang="ru-RU" sz="1400" b="1" dirty="0">
                <a:solidFill>
                  <a:schemeClr val="tx2"/>
                </a:solidFill>
              </a:rPr>
              <a:t>, начиная с 2019 года, в весенне-летний период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разработаны и проведены 10 образовательных программ </a:t>
            </a:r>
            <a:r>
              <a:rPr lang="ru-RU" sz="1400" b="1" dirty="0" smtClean="0">
                <a:solidFill>
                  <a:schemeClr val="tx2"/>
                </a:solidFill>
              </a:rPr>
              <a:t>в рамках </a:t>
            </a:r>
            <a:r>
              <a:rPr lang="ru-RU" sz="1400" b="1" dirty="0">
                <a:solidFill>
                  <a:schemeClr val="tx2"/>
                </a:solidFill>
              </a:rPr>
              <a:t>Форума молодых деятелей культуры и искусства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"Таврида" . На базе образовательного центра для </a:t>
            </a:r>
            <a:r>
              <a:rPr lang="ru-RU" sz="1400" b="1" dirty="0" smtClean="0">
                <a:solidFill>
                  <a:schemeClr val="tx2"/>
                </a:solidFill>
              </a:rPr>
              <a:t>молодых деятелей </a:t>
            </a:r>
            <a:r>
              <a:rPr lang="ru-RU" sz="1400" b="1" dirty="0">
                <a:solidFill>
                  <a:schemeClr val="tx2"/>
                </a:solidFill>
              </a:rPr>
              <a:t>культуры и искусства "Арт-резиденция "Таврида",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начиная с 2022 года, ежегодно в период с сентября по </a:t>
            </a:r>
            <a:r>
              <a:rPr lang="ru-RU" sz="1400" b="1" dirty="0" smtClean="0">
                <a:solidFill>
                  <a:schemeClr val="tx2"/>
                </a:solidFill>
              </a:rPr>
              <a:t>июнь включительно </a:t>
            </a:r>
            <a:r>
              <a:rPr lang="ru-RU" sz="1400" b="1" dirty="0">
                <a:solidFill>
                  <a:schemeClr val="tx2"/>
                </a:solidFill>
              </a:rPr>
              <a:t>проводятся по две 10-дневные </a:t>
            </a:r>
            <a:r>
              <a:rPr lang="ru-RU" sz="1400" b="1" dirty="0" smtClean="0">
                <a:solidFill>
                  <a:schemeClr val="tx2"/>
                </a:solidFill>
              </a:rPr>
              <a:t>смены (человек)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006656" y="4052402"/>
            <a:ext cx="34518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4252572" y="3605773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1,5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316807" y="405305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316807" y="427474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316807" y="450106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316807" y="473817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316807" y="498468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316807" y="5232582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6141559" y="4053055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7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6141559" y="4285763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141559" y="449976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6141558" y="476377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6141557" y="499647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6141557" y="5236046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7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7006654" y="4284572"/>
            <a:ext cx="345187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7006654" y="4499769"/>
            <a:ext cx="345187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7006654" y="4746865"/>
            <a:ext cx="345187" cy="2090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7006654" y="5006022"/>
            <a:ext cx="345188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7006652" y="5240889"/>
            <a:ext cx="345189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019860" y="111403"/>
            <a:ext cx="2037669" cy="11925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262871" y="908893"/>
            <a:ext cx="5756989" cy="377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</a:t>
            </a:r>
            <a:r>
              <a:rPr lang="ru-RU" sz="1600" b="1" dirty="0">
                <a:solidFill>
                  <a:schemeClr val="tx2"/>
                </a:solidFill>
              </a:rPr>
              <a:t>«Социальная активность» </a:t>
            </a: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48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84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055607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236" y="1681339"/>
            <a:ext cx="4347881" cy="385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116" y="3963305"/>
            <a:ext cx="5703718" cy="8967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38. Доля </a:t>
            </a:r>
            <a:r>
              <a:rPr lang="ru-RU" sz="1400" b="1" dirty="0">
                <a:solidFill>
                  <a:schemeClr val="tx2"/>
                </a:solidFill>
              </a:rPr>
              <a:t>молодежи, задействованной в мероприятиях по вовлечению в творческую деятельность, от общего числа молодежи в </a:t>
            </a:r>
            <a:endParaRPr lang="ru-RU" sz="14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Республике </a:t>
            </a:r>
            <a:r>
              <a:rPr lang="ru-RU" sz="1400" b="1" dirty="0">
                <a:solidFill>
                  <a:schemeClr val="tx2"/>
                </a:solidFill>
              </a:rPr>
              <a:t>Ингушетия,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4803" y="1550894"/>
            <a:ext cx="4633150" cy="592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51954" y="3967033"/>
            <a:ext cx="5716958" cy="9485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39. Количество  </a:t>
            </a:r>
            <a:r>
              <a:rPr lang="ru-RU" sz="1400" b="1" dirty="0">
                <a:solidFill>
                  <a:schemeClr val="tx2"/>
                </a:solidFill>
              </a:rPr>
              <a:t>студентов, вовлеченных в клубное студенческое движение, от общего числа студентов Республики Ингушетия, </a:t>
            </a:r>
            <a:r>
              <a:rPr lang="ru-RU" sz="1400" b="1" dirty="0" smtClean="0">
                <a:solidFill>
                  <a:schemeClr val="tx2"/>
                </a:solidFill>
              </a:rPr>
              <a:t>(%)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48236" y="4796452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425388" y="512202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25388" y="534371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425388" y="557003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25388" y="580714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425388" y="605365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25388" y="630155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250140" y="5122024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250140" y="5354732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250140" y="556873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250139" y="583274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250138" y="606544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250138" y="6305015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115237" y="5353541"/>
            <a:ext cx="353178" cy="19470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3115234" y="5568738"/>
            <a:ext cx="613311" cy="21437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3115234" y="5815834"/>
            <a:ext cx="726751" cy="2158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3115234" y="6074991"/>
            <a:ext cx="869500" cy="1916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3115233" y="6309858"/>
            <a:ext cx="935553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6488563" y="4951867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0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531955" y="5297607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531955" y="5519300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7531955" y="5745615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7531955" y="5982723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531955" y="6229241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531955" y="6477134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8356707" y="5297607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356707" y="5530315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8356707" y="574432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356706" y="600832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8356705" y="624103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6</a:t>
            </a:r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8356705" y="6480598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221802" y="5511929"/>
            <a:ext cx="409178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9221802" y="5744320"/>
            <a:ext cx="541323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9221801" y="5991417"/>
            <a:ext cx="674674" cy="22979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9221803" y="6243190"/>
            <a:ext cx="827072" cy="22027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221802" y="6485442"/>
            <a:ext cx="957134" cy="2174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24116" y="1175955"/>
            <a:ext cx="5703718" cy="8755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36. Численность </a:t>
            </a:r>
            <a:r>
              <a:rPr lang="ru-RU" sz="1400" b="1" dirty="0">
                <a:solidFill>
                  <a:schemeClr val="tx2"/>
                </a:solidFill>
              </a:rPr>
              <a:t>обучающихся, вовлеченных в деятельность общественных объединений на базе образовательных организаций общего образования, среднего и высшего профессионального образования, накопительным </a:t>
            </a:r>
            <a:r>
              <a:rPr lang="ru-RU" sz="1400" b="1" dirty="0" smtClean="0">
                <a:solidFill>
                  <a:schemeClr val="tx2"/>
                </a:solidFill>
              </a:rPr>
              <a:t>итогом (человек)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388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388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388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388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388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388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50140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50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50140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50140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0139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50138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135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50138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15236" y="2717579"/>
            <a:ext cx="672352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115235" y="2932776"/>
            <a:ext cx="90095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3115235" y="3179872"/>
            <a:ext cx="1143000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3115235" y="3439029"/>
            <a:ext cx="1479177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3115234" y="3673896"/>
            <a:ext cx="2070847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822301" y="1174060"/>
            <a:ext cx="6130887" cy="1023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37. Доля </a:t>
            </a:r>
            <a:r>
              <a:rPr lang="ru-RU" sz="1400" b="1" dirty="0">
                <a:solidFill>
                  <a:schemeClr val="tx2"/>
                </a:solidFill>
              </a:rPr>
              <a:t>граждан, вовлеченных в добровольческую деятельность, </a:t>
            </a:r>
            <a:r>
              <a:rPr lang="ru-RU" sz="1400" b="1" dirty="0" smtClean="0">
                <a:solidFill>
                  <a:schemeClr val="tx2"/>
                </a:solidFill>
              </a:rPr>
              <a:t>(%)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6474122" y="2143478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0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1955" y="248606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1955" y="270775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1955" y="293407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1955" y="317117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1955" y="341769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1955" y="3665589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6707" y="2486062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6707" y="2718770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121" name="Прямоугольник 120"/>
          <p:cNvSpPr/>
          <p:nvPr/>
        </p:nvSpPr>
        <p:spPr>
          <a:xfrm>
            <a:off x="8356707" y="293277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56706" y="3196778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56705" y="34294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6705" y="3669053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9221803" y="2717579"/>
            <a:ext cx="30230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9221803" y="2932776"/>
            <a:ext cx="438564" cy="204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9221803" y="3179872"/>
            <a:ext cx="574746" cy="21805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9221802" y="3439029"/>
            <a:ext cx="715299" cy="191599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9221800" y="3673896"/>
            <a:ext cx="897560" cy="21748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050787" y="374278"/>
            <a:ext cx="4545374" cy="3245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Национальный проект ОБРАЗОВАНИЕ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468303" y="111403"/>
            <a:ext cx="1589226" cy="889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Прямоугольник 132"/>
          <p:cNvSpPr/>
          <p:nvPr/>
        </p:nvSpPr>
        <p:spPr>
          <a:xfrm>
            <a:off x="4301412" y="717780"/>
            <a:ext cx="5635689" cy="276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/>
                </a:solidFill>
              </a:rPr>
              <a:t> Региональный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«Социальная активность»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4" name="Скругленный прямоугольник 133"/>
          <p:cNvSpPr/>
          <p:nvPr/>
        </p:nvSpPr>
        <p:spPr>
          <a:xfrm>
            <a:off x="11571996" y="6303073"/>
            <a:ext cx="406316" cy="40106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49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115234" y="2467068"/>
            <a:ext cx="474631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9221801" y="2484024"/>
            <a:ext cx="188462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3115235" y="5125783"/>
            <a:ext cx="195524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9214738" y="5278673"/>
            <a:ext cx="309365" cy="195037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832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36990</TotalTime>
  <Words>2051</Words>
  <Application>Microsoft Office PowerPoint</Application>
  <PresentationFormat>Произвольный</PresentationFormat>
  <Paragraphs>568</Paragraphs>
  <Slides>19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Слайд 1</vt:lpstr>
      <vt:lpstr>Национальный проект «Образование» </vt:lpstr>
      <vt:lpstr>Слайд 3</vt:lpstr>
      <vt:lpstr>Слайд 4</vt:lpstr>
      <vt:lpstr>Национальный проект «Образование» содержит в себе следующие  основные задачи и цели в 2021 году</vt:lpstr>
      <vt:lpstr>Слайд 6</vt:lpstr>
      <vt:lpstr>Слайд 7</vt:lpstr>
      <vt:lpstr>Национальный проект «Образование» содержит в себе следующие  основные задачи и цели в 2021 году</vt:lpstr>
      <vt:lpstr>Слайд 9</vt:lpstr>
      <vt:lpstr>Слайд 10</vt:lpstr>
      <vt:lpstr>Национальный проект «Образование» содержит в себе следующие  основные задачи и цели в 2021 году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apsk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</dc:title>
  <dc:creator>Ледовская Анастасия Владимировна</dc:creator>
  <cp:lastModifiedBy>Исропалат</cp:lastModifiedBy>
  <cp:revision>895</cp:revision>
  <cp:lastPrinted>2019-02-28T14:28:25Z</cp:lastPrinted>
  <dcterms:created xsi:type="dcterms:W3CDTF">2018-10-05T11:19:22Z</dcterms:created>
  <dcterms:modified xsi:type="dcterms:W3CDTF">2022-01-12T09:27:04Z</dcterms:modified>
</cp:coreProperties>
</file>