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96"/>
  </p:notesMasterIdLst>
  <p:handoutMasterIdLst>
    <p:handoutMasterId r:id="rId97"/>
  </p:handoutMasterIdLst>
  <p:sldIdLst>
    <p:sldId id="418" r:id="rId2"/>
    <p:sldId id="415" r:id="rId3"/>
    <p:sldId id="416" r:id="rId4"/>
    <p:sldId id="417" r:id="rId5"/>
    <p:sldId id="420" r:id="rId6"/>
    <p:sldId id="421" r:id="rId7"/>
    <p:sldId id="438" r:id="rId8"/>
    <p:sldId id="424" r:id="rId9"/>
    <p:sldId id="422" r:id="rId10"/>
    <p:sldId id="474" r:id="rId11"/>
    <p:sldId id="475" r:id="rId12"/>
    <p:sldId id="489" r:id="rId13"/>
    <p:sldId id="425" r:id="rId14"/>
    <p:sldId id="476" r:id="rId15"/>
    <p:sldId id="479" r:id="rId16"/>
    <p:sldId id="434" r:id="rId17"/>
    <p:sldId id="427" r:id="rId18"/>
    <p:sldId id="426" r:id="rId19"/>
    <p:sldId id="423" r:id="rId20"/>
    <p:sldId id="428" r:id="rId21"/>
    <p:sldId id="477" r:id="rId22"/>
    <p:sldId id="478" r:id="rId23"/>
    <p:sldId id="480" r:id="rId24"/>
    <p:sldId id="486" r:id="rId25"/>
    <p:sldId id="481" r:id="rId26"/>
    <p:sldId id="429" r:id="rId27"/>
    <p:sldId id="487" r:id="rId28"/>
    <p:sldId id="488" r:id="rId29"/>
    <p:sldId id="431" r:id="rId30"/>
    <p:sldId id="482" r:id="rId31"/>
    <p:sldId id="483" r:id="rId32"/>
    <p:sldId id="485" r:id="rId33"/>
    <p:sldId id="484" r:id="rId34"/>
    <p:sldId id="432" r:id="rId35"/>
    <p:sldId id="435" r:id="rId36"/>
    <p:sldId id="433" r:id="rId37"/>
    <p:sldId id="436" r:id="rId38"/>
    <p:sldId id="437" r:id="rId39"/>
    <p:sldId id="490" r:id="rId40"/>
    <p:sldId id="439" r:id="rId41"/>
    <p:sldId id="491" r:id="rId42"/>
    <p:sldId id="440" r:id="rId43"/>
    <p:sldId id="441" r:id="rId44"/>
    <p:sldId id="442" r:id="rId45"/>
    <p:sldId id="443" r:id="rId46"/>
    <p:sldId id="492" r:id="rId47"/>
    <p:sldId id="444" r:id="rId48"/>
    <p:sldId id="445" r:id="rId49"/>
    <p:sldId id="446" r:id="rId50"/>
    <p:sldId id="447" r:id="rId51"/>
    <p:sldId id="448" r:id="rId52"/>
    <p:sldId id="449" r:id="rId53"/>
    <p:sldId id="450" r:id="rId54"/>
    <p:sldId id="452" r:id="rId55"/>
    <p:sldId id="516" r:id="rId56"/>
    <p:sldId id="453" r:id="rId57"/>
    <p:sldId id="454" r:id="rId58"/>
    <p:sldId id="455" r:id="rId59"/>
    <p:sldId id="494" r:id="rId60"/>
    <p:sldId id="457" r:id="rId61"/>
    <p:sldId id="459" r:id="rId62"/>
    <p:sldId id="460" r:id="rId63"/>
    <p:sldId id="461" r:id="rId64"/>
    <p:sldId id="462" r:id="rId65"/>
    <p:sldId id="463" r:id="rId66"/>
    <p:sldId id="495" r:id="rId67"/>
    <p:sldId id="465" r:id="rId68"/>
    <p:sldId id="466" r:id="rId69"/>
    <p:sldId id="467" r:id="rId70"/>
    <p:sldId id="468" r:id="rId71"/>
    <p:sldId id="469" r:id="rId72"/>
    <p:sldId id="470" r:id="rId73"/>
    <p:sldId id="493" r:id="rId74"/>
    <p:sldId id="472" r:id="rId75"/>
    <p:sldId id="496" r:id="rId76"/>
    <p:sldId id="497" r:id="rId77"/>
    <p:sldId id="499" r:id="rId78"/>
    <p:sldId id="498" r:id="rId79"/>
    <p:sldId id="500" r:id="rId80"/>
    <p:sldId id="501" r:id="rId81"/>
    <p:sldId id="502" r:id="rId82"/>
    <p:sldId id="503" r:id="rId83"/>
    <p:sldId id="504" r:id="rId84"/>
    <p:sldId id="506" r:id="rId85"/>
    <p:sldId id="505" r:id="rId86"/>
    <p:sldId id="507" r:id="rId87"/>
    <p:sldId id="508" r:id="rId88"/>
    <p:sldId id="509" r:id="rId89"/>
    <p:sldId id="510" r:id="rId90"/>
    <p:sldId id="511" r:id="rId91"/>
    <p:sldId id="512" r:id="rId92"/>
    <p:sldId id="513" r:id="rId93"/>
    <p:sldId id="515" r:id="rId94"/>
    <p:sldId id="514" r:id="rId95"/>
  </p:sldIdLst>
  <p:sldSz cx="12192000" cy="6858000"/>
  <p:notesSz cx="9942513" cy="67611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5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E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01" autoAdjust="0"/>
    <p:restoredTop sz="89474" autoAdjust="0"/>
  </p:normalViewPr>
  <p:slideViewPr>
    <p:cSldViewPr snapToGrid="0">
      <p:cViewPr varScale="1">
        <p:scale>
          <a:sx n="115" d="100"/>
          <a:sy n="115" d="100"/>
        </p:scale>
        <p:origin x="474" y="114"/>
      </p:cViewPr>
      <p:guideLst>
        <p:guide orient="horz" pos="1956"/>
        <p:guide pos="3840"/>
      </p:guideLst>
    </p:cSldViewPr>
  </p:slideViewPr>
  <p:outlineViewPr>
    <p:cViewPr>
      <p:scale>
        <a:sx n="33" d="100"/>
        <a:sy n="33" d="100"/>
      </p:scale>
      <p:origin x="0" y="-1297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497572753117028E-4"/>
          <c:y val="0"/>
          <c:w val="0.99952518556578562"/>
          <c:h val="0.9018752512824201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bg2">
                  <a:lumMod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2BF-4CEC-B5EA-1DF2B504CF1B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62BF-4CEC-B5EA-1DF2B504CF1B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2BF-4CEC-B5EA-1DF2B504CF1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1C0-4D9F-B4DD-E4F91D8A3329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3881090.6</c:v>
                </c:pt>
                <c:pt idx="1">
                  <c:v>1529297.4</c:v>
                </c:pt>
                <c:pt idx="2">
                  <c:v>135625.1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BF-4CEC-B5EA-1DF2B504CF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75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021561742299822"/>
          <c:y val="3.1138806198693528E-2"/>
          <c:w val="0.67731011699746257"/>
          <c:h val="0.9160275658976693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2"/>
          <c:dPt>
            <c:idx val="0"/>
            <c:bubble3D val="0"/>
            <c:spPr>
              <a:solidFill>
                <a:schemeClr val="bg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CDD-45CF-91A6-1F20F721132F}"/>
              </c:ext>
            </c:extLst>
          </c:dPt>
          <c:dPt>
            <c:idx val="1"/>
            <c:bubble3D val="0"/>
            <c:explosion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CDD-45CF-91A6-1F20F721132F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BCDD-45CF-91A6-1F20F721132F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BCDD-45CF-91A6-1F20F721132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135-4F27-8770-86D8E5D7B287}"/>
              </c:ext>
            </c:extLst>
          </c:dPt>
          <c:cat>
            <c:strRef>
              <c:f>Лист1!$A$2:$A$6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84075.9</c:v>
                </c:pt>
                <c:pt idx="1">
                  <c:v>1746992.4</c:v>
                </c:pt>
                <c:pt idx="2">
                  <c:v>146430.39999999999</c:v>
                </c:pt>
                <c:pt idx="3">
                  <c:v>15317</c:v>
                </c:pt>
                <c:pt idx="4">
                  <c:v>49.9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DD-45CF-91A6-1F20F72113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5"/>
          <c:dPt>
            <c:idx val="0"/>
            <c:bubble3D val="0"/>
            <c:spPr>
              <a:solidFill>
                <a:schemeClr val="bg2">
                  <a:lumMod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4132-4FB4-B1E3-AD43B12982CC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132-4FB4-B1E3-AD43B12982CC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132-4FB4-B1E3-AD43B12982CC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4132-4FB4-B1E3-AD43B12982CC}"/>
              </c:ext>
            </c:extLst>
          </c:dPt>
          <c:dPt>
            <c:idx val="4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132-4FB4-B1E3-AD43B12982CC}"/>
              </c:ext>
            </c:extLst>
          </c:dPt>
          <c:dPt>
            <c:idx val="5"/>
            <c:bubble3D val="0"/>
            <c:spPr>
              <a:solidFill>
                <a:schemeClr val="tx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4132-4FB4-B1E3-AD43B12982CC}"/>
              </c:ext>
            </c:extLst>
          </c:dPt>
          <c:cat>
            <c:strRef>
              <c:f>Лист1!$A$2:$A$7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14779.1</c:v>
                </c:pt>
                <c:pt idx="1">
                  <c:v>52939.5</c:v>
                </c:pt>
                <c:pt idx="2">
                  <c:v>98861.2</c:v>
                </c:pt>
                <c:pt idx="3">
                  <c:v>54282.3</c:v>
                </c:pt>
                <c:pt idx="4">
                  <c:v>26000.2</c:v>
                </c:pt>
                <c:pt idx="5">
                  <c:v>87361.600000000006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32-4FB4-B1E3-AD43B12982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bg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1EC-4BE4-AAF2-20A9EEB6A65C}"/>
              </c:ext>
            </c:extLst>
          </c:dPt>
          <c:dPt>
            <c:idx val="1"/>
            <c:bubble3D val="0"/>
            <c:explosion val="9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1EC-4BE4-AAF2-20A9EEB6A65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220-4E64-82A1-C3501C33CF5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220-4E64-82A1-C3501C33CF52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1318696.7</c:v>
                </c:pt>
                <c:pt idx="1">
                  <c:v>35750.400000000001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EC-4BE4-AAF2-20A9EEB6A6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836200684998504"/>
          <c:y val="0"/>
          <c:w val="0.79913841315400225"/>
          <c:h val="0.884542067143292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bg2">
                  <a:lumMod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E20-4A1C-B48D-09C0542F96EA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4E20-4A1C-B48D-09C0542F96EA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E20-4A1C-B48D-09C0542F96E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6E8-4F73-9B55-2981B4C390CB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448899.8</c:v>
                </c:pt>
                <c:pt idx="1">
                  <c:v>147497.1</c:v>
                </c:pt>
                <c:pt idx="2">
                  <c:v>28540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20-4A1C-B48D-09C0542F96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965794649844531"/>
          <c:y val="9.8162657842848534E-3"/>
          <c:w val="0.67868220670587853"/>
          <c:h val="0.9901835899337024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explosion val="2"/>
          <c:dPt>
            <c:idx val="0"/>
            <c:bubble3D val="0"/>
            <c:spPr>
              <a:solidFill>
                <a:schemeClr val="bg2">
                  <a:lumMod val="90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14D-4E8D-86C5-47EF70EC98C0}"/>
              </c:ext>
            </c:extLst>
          </c:dPt>
          <c:dPt>
            <c:idx val="1"/>
            <c:bubble3D val="0"/>
            <c:explosion val="5"/>
            <c:spPr>
              <a:solidFill>
                <a:srgbClr val="92D050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14D-4E8D-86C5-47EF70EC98C0}"/>
              </c:ext>
            </c:extLst>
          </c:dPt>
          <c:dPt>
            <c:idx val="2"/>
            <c:bubble3D val="0"/>
            <c:explosion val="5"/>
            <c:spPr>
              <a:solidFill>
                <a:srgbClr val="FFC000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414D-4E8D-86C5-47EF70EC98C0}"/>
              </c:ext>
            </c:extLst>
          </c:dPt>
          <c:dPt>
            <c:idx val="3"/>
            <c:bubble3D val="0"/>
            <c:explosion val="5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414D-4E8D-86C5-47EF70EC98C0}"/>
              </c:ext>
            </c:extLst>
          </c:dPt>
          <c:dPt>
            <c:idx val="4"/>
            <c:bubble3D val="0"/>
            <c:explosion val="5"/>
            <c:spPr>
              <a:solidFill>
                <a:srgbClr val="7030A0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14D-4E8D-86C5-47EF70EC98C0}"/>
              </c:ext>
            </c:extLst>
          </c:dPt>
          <c:cat>
            <c:strRef>
              <c:f>Лист1!$A$2:$A$6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379768.5</c:v>
                </c:pt>
                <c:pt idx="1">
                  <c:v>98131.6</c:v>
                </c:pt>
                <c:pt idx="2">
                  <c:v>28763.8</c:v>
                </c:pt>
                <c:pt idx="3">
                  <c:v>19360.900000000001</c:v>
                </c:pt>
                <c:pt idx="4">
                  <c:v>100000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4D-4E8D-86C5-47EF70EC98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394-4011-A007-2B804BA29FF5}"/>
              </c:ext>
            </c:extLst>
          </c:dPt>
          <c:dPt>
            <c:idx val="1"/>
            <c:bubble3D val="0"/>
            <c:explosion val="1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F394-4011-A007-2B804BA29FF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567-41A9-A12D-E94CAD24A56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567-41A9-A12D-E94CAD24A566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254335.7</c:v>
                </c:pt>
                <c:pt idx="1">
                  <c:v>24000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94-4011-A007-2B804BA29F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656-4D7B-A6EF-48BF9A334E0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CD2-4E99-A104-A6DFAACDD03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CD2-4E99-A104-A6DFAACDD03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CD2-4E99-A104-A6DFAACDD03C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198986.8</c:v>
                </c:pt>
                <c:pt idx="1">
                  <c:v>9949.4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56-4D7B-A6EF-48BF9A334E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879441966442714"/>
          <c:y val="0"/>
          <c:w val="0.70960749362713516"/>
          <c:h val="0.9046521818065169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C0F-41B7-9F24-8AB0FEC9FF66}"/>
              </c:ext>
            </c:extLst>
          </c:dPt>
          <c:dPt>
            <c:idx val="1"/>
            <c:bubble3D val="0"/>
            <c:explosion val="3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3818-4CEE-8A23-8CBA272A5C99}"/>
              </c:ext>
            </c:extLst>
          </c:dPt>
          <c:dPt>
            <c:idx val="2"/>
            <c:bubble3D val="0"/>
            <c:explosion val="5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818-4CEE-8A23-8CBA272A5C99}"/>
              </c:ext>
            </c:extLst>
          </c:dPt>
          <c:dPt>
            <c:idx val="3"/>
            <c:bubble3D val="0"/>
            <c:explosion val="3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818-4CEE-8A23-8CBA272A5C99}"/>
              </c:ext>
            </c:extLst>
          </c:dPt>
          <c:dPt>
            <c:idx val="4"/>
            <c:bubble3D val="0"/>
            <c:explosion val="5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C0F-41B7-9F24-8AB0FEC9FF66}"/>
              </c:ext>
            </c:extLst>
          </c:dPt>
          <c:cat>
            <c:strRef>
              <c:f>Лист1!$A$2:$A$6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1">
                  <c:v>15226.9</c:v>
                </c:pt>
                <c:pt idx="2">
                  <c:v>42002.7</c:v>
                </c:pt>
                <c:pt idx="3">
                  <c:v>127455.4</c:v>
                </c:pt>
                <c:pt idx="4">
                  <c:v>2155.4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18-4CEE-8A23-8CBA272A5C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0.8855</cdr:x>
      <cdr:y>0.84053</cdr:y>
    </cdr:from>
    <cdr:to>
      <cdr:x>1</cdr:x>
      <cdr:y>1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11459963" y="6391196"/>
          <a:ext cx="406316" cy="401062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dirty="0">
              <a:solidFill>
                <a:schemeClr val="tx1"/>
              </a:solidFill>
            </a:rPr>
            <a:t>6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9506" cy="338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0686" y="1"/>
            <a:ext cx="4309506" cy="338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928621-73B2-4D64-84D4-F86B710D94BE}" type="datetimeFigureOut">
              <a:rPr lang="ru-RU" smtClean="0"/>
              <a:t>17.11.2021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22673"/>
            <a:ext cx="4309506" cy="3384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0686" y="6422673"/>
            <a:ext cx="4309506" cy="3384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14B7E5-172E-4039-8519-73B188F07C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7217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1791" y="0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BA3ABE-FC76-4E74-B193-4093FB2A4DC6}" type="datetimeFigureOut">
              <a:rPr lang="ru-RU" smtClean="0"/>
              <a:pPr/>
              <a:t>17.11.2021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41638" y="844550"/>
            <a:ext cx="4059237" cy="2282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253" y="3253811"/>
            <a:ext cx="7954010" cy="266220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21933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1791" y="6421933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A97B5-B729-4269-9A0C-F1767720E0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835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EBAFE-E642-4ECD-B7B1-349FB1D2F3BC}" type="datetime1">
              <a:rPr lang="ru-RU" smtClean="0"/>
              <a:pPr/>
              <a:t>17.11.2021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86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54383-5DF6-4E3C-ABE8-C9D5F3410A8C}" type="datetime1">
              <a:rPr lang="ru-RU" smtClean="0"/>
              <a:pPr/>
              <a:t>17.11.2021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328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87FA0-F5BA-47E3-8E66-128791BA2532}" type="datetime1">
              <a:rPr lang="ru-RU" smtClean="0"/>
              <a:pPr/>
              <a:t>17.11.2021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016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0EC6-08AA-4CCC-933A-EF82FF78EDA3}" type="datetime1">
              <a:rPr lang="ru-RU" smtClean="0"/>
              <a:pPr/>
              <a:t>17.11.2021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778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ADDB-F0AD-48A5-9EB6-55F2FE88C106}" type="datetime1">
              <a:rPr lang="ru-RU" smtClean="0"/>
              <a:pPr/>
              <a:t>17.11.2021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613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2826D-7D2C-4433-AA72-4E84A7E90BF6}" type="datetime1">
              <a:rPr lang="ru-RU" smtClean="0"/>
              <a:pPr/>
              <a:t>17.11.2021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105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5510E-09C0-4DAF-AB11-706D9438DF7B}" type="datetime1">
              <a:rPr lang="ru-RU" smtClean="0"/>
              <a:pPr/>
              <a:t>17.11.2021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087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9FD8A-A73A-46A1-BD09-C927EB719C7F}" type="datetime1">
              <a:rPr lang="ru-RU" smtClean="0"/>
              <a:pPr/>
              <a:t>17.11.2021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198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24B1E-167A-4E7F-8EF7-E4169871D42B}" type="datetime1">
              <a:rPr lang="ru-RU" smtClean="0"/>
              <a:pPr/>
              <a:t>17.11.2021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4093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808E-FF20-49F8-93C2-2F10D87ADA88}" type="datetime1">
              <a:rPr lang="ru-RU" smtClean="0"/>
              <a:pPr/>
              <a:t>17.11.2021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667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3D90-4709-4563-ABD6-1C5F2C3CB78C}" type="datetime1">
              <a:rPr lang="ru-RU" smtClean="0"/>
              <a:pPr/>
              <a:t>17.11.2021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424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4DD43-EDA9-4076-8A30-F828633BA8CB}" type="datetime1">
              <a:rPr lang="ru-RU" smtClean="0"/>
              <a:pPr/>
              <a:t>17.11.2021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061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11.png"/><Relationship Id="rId7" Type="http://schemas.openxmlformats.org/officeDocument/2006/relationships/image" Target="../media/image2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2.png"/><Relationship Id="rId9" Type="http://schemas.openxmlformats.org/officeDocument/2006/relationships/chart" Target="../charts/char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1.png"/><Relationship Id="rId7" Type="http://schemas.openxmlformats.org/officeDocument/2006/relationships/image" Target="../media/image3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image" Target="../media/image2.png"/><Relationship Id="rId10" Type="http://schemas.openxmlformats.org/officeDocument/2006/relationships/image" Target="../media/image37.jpeg"/><Relationship Id="rId4" Type="http://schemas.openxmlformats.org/officeDocument/2006/relationships/image" Target="../media/image12.png"/><Relationship Id="rId9" Type="http://schemas.openxmlformats.org/officeDocument/2006/relationships/image" Target="../media/image36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2.png"/><Relationship Id="rId7" Type="http://schemas.openxmlformats.org/officeDocument/2006/relationships/image" Target="../media/image3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2.png"/><Relationship Id="rId4" Type="http://schemas.openxmlformats.org/officeDocument/2006/relationships/image" Target="../media/image18.png"/><Relationship Id="rId9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2.png"/><Relationship Id="rId7" Type="http://schemas.openxmlformats.org/officeDocument/2006/relationships/chart" Target="../charts/chart5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12.png"/><Relationship Id="rId7" Type="http://schemas.openxmlformats.org/officeDocument/2006/relationships/image" Target="../media/image5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54.png"/><Relationship Id="rId5" Type="http://schemas.openxmlformats.org/officeDocument/2006/relationships/chart" Target="../charts/chart6.xml"/><Relationship Id="rId10" Type="http://schemas.openxmlformats.org/officeDocument/2006/relationships/image" Target="../media/image53.png"/><Relationship Id="rId4" Type="http://schemas.openxmlformats.org/officeDocument/2006/relationships/image" Target="../media/image18.png"/><Relationship Id="rId9" Type="http://schemas.openxmlformats.org/officeDocument/2006/relationships/image" Target="../media/image4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jpg"/><Relationship Id="rId4" Type="http://schemas.openxmlformats.org/officeDocument/2006/relationships/image" Target="../media/image2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g"/><Relationship Id="rId3" Type="http://schemas.openxmlformats.org/officeDocument/2006/relationships/image" Target="../media/image12.png"/><Relationship Id="rId7" Type="http://schemas.openxmlformats.org/officeDocument/2006/relationships/image" Target="../media/image59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7.xml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12.png"/><Relationship Id="rId7" Type="http://schemas.openxmlformats.org/officeDocument/2006/relationships/image" Target="../media/image6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2.png"/><Relationship Id="rId4" Type="http://schemas.openxmlformats.org/officeDocument/2006/relationships/image" Target="../media/image18.png"/><Relationship Id="rId9" Type="http://schemas.openxmlformats.org/officeDocument/2006/relationships/chart" Target="../charts/chart8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12.png"/><Relationship Id="rId7" Type="http://schemas.openxmlformats.org/officeDocument/2006/relationships/image" Target="../media/image7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11" Type="http://schemas.openxmlformats.org/officeDocument/2006/relationships/chart" Target="../charts/chart10.xml"/><Relationship Id="rId5" Type="http://schemas.openxmlformats.org/officeDocument/2006/relationships/chart" Target="../charts/chart9.xml"/><Relationship Id="rId10" Type="http://schemas.openxmlformats.org/officeDocument/2006/relationships/image" Target="../media/image73.png"/><Relationship Id="rId4" Type="http://schemas.openxmlformats.org/officeDocument/2006/relationships/image" Target="../media/image18.png"/><Relationship Id="rId9" Type="http://schemas.openxmlformats.org/officeDocument/2006/relationships/image" Target="../media/image72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g"/><Relationship Id="rId3" Type="http://schemas.openxmlformats.org/officeDocument/2006/relationships/image" Target="../media/image12.png"/><Relationship Id="rId7" Type="http://schemas.openxmlformats.org/officeDocument/2006/relationships/image" Target="../media/image7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18.png"/><Relationship Id="rId9" Type="http://schemas.openxmlformats.org/officeDocument/2006/relationships/image" Target="../media/image75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74.jp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179294" y="304801"/>
            <a:ext cx="11654118" cy="6345945"/>
            <a:chOff x="2142828" y="858748"/>
            <a:chExt cx="10692000" cy="11534590"/>
          </a:xfrm>
        </p:grpSpPr>
        <p:sp>
          <p:nvSpPr>
            <p:cNvPr id="4" name="object 2"/>
            <p:cNvSpPr/>
            <p:nvPr/>
          </p:nvSpPr>
          <p:spPr>
            <a:xfrm>
              <a:off x="2917924" y="858748"/>
              <a:ext cx="9753600" cy="759325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60"/>
            </a:p>
          </p:txBody>
        </p:sp>
        <p:sp>
          <p:nvSpPr>
            <p:cNvPr id="6" name="object 4"/>
            <p:cNvSpPr txBox="1"/>
            <p:nvPr/>
          </p:nvSpPr>
          <p:spPr>
            <a:xfrm>
              <a:off x="7115569" y="11986790"/>
              <a:ext cx="1358311" cy="406548"/>
            </a:xfrm>
            <a:prstGeom prst="rect">
              <a:avLst/>
            </a:prstGeom>
          </p:spPr>
          <p:txBody>
            <a:bodyPr vert="horz" wrap="square" lIns="0" tIns="8146" rIns="0" bIns="0" rtlCol="0">
              <a:spAutoFit/>
            </a:bodyPr>
            <a:lstStyle/>
            <a:p>
              <a:pPr marL="8146">
                <a:spcBef>
                  <a:spcPts val="64"/>
                </a:spcBef>
              </a:pPr>
              <a:r>
                <a:rPr lang="ru-RU" sz="1400" spc="-51" dirty="0">
                  <a:solidFill>
                    <a:srgbClr val="46556D"/>
                  </a:solidFill>
                  <a:latin typeface="Arial"/>
                  <a:cs typeface="Arial"/>
                </a:rPr>
                <a:t>г</a:t>
              </a:r>
              <a:r>
                <a:rPr lang="ru-RU" sz="1400" spc="-51" dirty="0" smtClean="0">
                  <a:solidFill>
                    <a:srgbClr val="46556D"/>
                  </a:solidFill>
                  <a:latin typeface="Arial"/>
                  <a:cs typeface="Arial"/>
                </a:rPr>
                <a:t>. </a:t>
              </a:r>
              <a:r>
                <a:rPr lang="ru-RU" sz="1400" spc="-51" dirty="0" err="1" smtClean="0">
                  <a:solidFill>
                    <a:srgbClr val="46556D"/>
                  </a:solidFill>
                  <a:latin typeface="Arial"/>
                  <a:cs typeface="Arial"/>
                </a:rPr>
                <a:t>Магас</a:t>
              </a:r>
              <a:r>
                <a:rPr sz="1400" spc="-51" dirty="0" smtClean="0">
                  <a:solidFill>
                    <a:srgbClr val="46556D"/>
                  </a:solidFill>
                  <a:latin typeface="Arial"/>
                  <a:cs typeface="Arial"/>
                </a:rPr>
                <a:t>, </a:t>
              </a:r>
              <a:r>
                <a:rPr sz="1400" spc="-64" dirty="0">
                  <a:solidFill>
                    <a:srgbClr val="46556D"/>
                  </a:solidFill>
                  <a:latin typeface="Arial"/>
                  <a:cs typeface="Arial"/>
                </a:rPr>
                <a:t>2019</a:t>
              </a:r>
              <a:r>
                <a:rPr sz="1400" spc="-99" dirty="0">
                  <a:solidFill>
                    <a:srgbClr val="46556D"/>
                  </a:solidFill>
                  <a:latin typeface="Arial"/>
                  <a:cs typeface="Arial"/>
                </a:rPr>
                <a:t> </a:t>
              </a:r>
              <a:r>
                <a:rPr lang="ru-RU" sz="1400" spc="-99" dirty="0" smtClean="0">
                  <a:solidFill>
                    <a:srgbClr val="46556D"/>
                  </a:solidFill>
                  <a:latin typeface="Arial"/>
                  <a:cs typeface="Arial"/>
                </a:rPr>
                <a:t> </a:t>
              </a:r>
              <a:r>
                <a:rPr sz="1400" spc="-19" dirty="0" smtClean="0">
                  <a:solidFill>
                    <a:srgbClr val="46556D"/>
                  </a:solidFill>
                  <a:latin typeface="Arial"/>
                  <a:cs typeface="Arial"/>
                </a:rPr>
                <a:t>г</a:t>
              </a:r>
              <a:r>
                <a:rPr sz="1400" spc="-19" dirty="0">
                  <a:solidFill>
                    <a:srgbClr val="46556D"/>
                  </a:solidFill>
                  <a:latin typeface="Arial"/>
                  <a:cs typeface="Arial"/>
                </a:rPr>
                <a:t>.</a:t>
              </a:r>
              <a:endParaRPr sz="1400" dirty="0">
                <a:latin typeface="Arial"/>
                <a:cs typeface="Arial"/>
              </a:endParaRPr>
            </a:p>
          </p:txBody>
        </p:sp>
        <p:sp>
          <p:nvSpPr>
            <p:cNvPr id="8" name="object 6"/>
            <p:cNvSpPr/>
            <p:nvPr/>
          </p:nvSpPr>
          <p:spPr>
            <a:xfrm>
              <a:off x="2142828" y="8451998"/>
              <a:ext cx="10692000" cy="45719"/>
            </a:xfrm>
            <a:custGeom>
              <a:avLst/>
              <a:gdLst/>
              <a:ahLst/>
              <a:cxnLst/>
              <a:rect l="l" t="t" r="r" b="b"/>
              <a:pathLst>
                <a:path w="7560309">
                  <a:moveTo>
                    <a:pt x="0" y="0"/>
                  </a:moveTo>
                  <a:lnTo>
                    <a:pt x="7560005" y="0"/>
                  </a:lnTo>
                </a:path>
              </a:pathLst>
            </a:custGeom>
            <a:ln w="38100">
              <a:solidFill>
                <a:srgbClr val="0067AC"/>
              </a:solidFill>
            </a:ln>
          </p:spPr>
          <p:txBody>
            <a:bodyPr wrap="square" lIns="0" tIns="0" rIns="0" bIns="0" rtlCol="0"/>
            <a:lstStyle/>
            <a:p>
              <a:endParaRPr sz="1060"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179294" y="4507506"/>
            <a:ext cx="11654118" cy="13285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</a:t>
            </a:r>
          </a:p>
          <a:p>
            <a:pPr algn="ctr"/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реализации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 Президента Российской Федерации от 07 мая 2018 года № 204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«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национальных целях и стратегических задачах развития Российской Федерации на период до 2024 года» в Республике Ингушетия</a:t>
            </a:r>
            <a:endParaRPr lang="ru-RU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48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21341" y="152401"/>
            <a:ext cx="11394141" cy="83371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</a:rPr>
              <a:t>БЮДЖЕТ НАЦИОНАЛЬНЫХ ПРОЕКТОВ НА 2019 ГОД  </a:t>
            </a:r>
            <a:endParaRPr lang="ru-RU" sz="2400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20750" y="1474507"/>
            <a:ext cx="4894729" cy="91440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ЧЕЛОВЕЧЕСКИЙ КАПИТАЛ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920751" y="3406588"/>
            <a:ext cx="4894729" cy="9144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КОМФОРТНАЯ СРЕДА ДЛЯ ЖИЗНИ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920750" y="5261355"/>
            <a:ext cx="4894729" cy="9144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ЭКОНОМИЧЕСКИЙ РОСТ</a:t>
            </a:r>
            <a:endParaRPr lang="ru-RU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1409163" y="6340396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2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301184748"/>
              </p:ext>
            </p:extLst>
          </p:nvPr>
        </p:nvGraphicFramePr>
        <p:xfrm>
          <a:off x="1048871" y="2388906"/>
          <a:ext cx="2769503" cy="3196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0" name="Соединительная линия уступом 9"/>
          <p:cNvCxnSpPr/>
          <p:nvPr/>
        </p:nvCxnSpPr>
        <p:spPr>
          <a:xfrm flipV="1">
            <a:off x="3245618" y="2331218"/>
            <a:ext cx="3617406" cy="37179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3818374" y="4019341"/>
            <a:ext cx="3004457" cy="10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1"/>
          <p:cNvCxnSpPr/>
          <p:nvPr/>
        </p:nvCxnSpPr>
        <p:spPr>
          <a:xfrm>
            <a:off x="2713055" y="5261355"/>
            <a:ext cx="4109776" cy="170822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8239648" y="2459640"/>
            <a:ext cx="2672862" cy="3818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3 860 003,2 тыс. руб.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8239648" y="4427541"/>
            <a:ext cx="2672862" cy="3818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1 431 163,4 тыс. руб.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311365" y="6196404"/>
            <a:ext cx="2672862" cy="3818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188 996,0 тыс. руб.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760083" y="3338264"/>
            <a:ext cx="1339554" cy="8144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5 478 007,0</a:t>
            </a:r>
          </a:p>
          <a:p>
            <a:pPr algn="ctr"/>
            <a:r>
              <a:rPr lang="ru-RU" b="1" dirty="0">
                <a:solidFill>
                  <a:schemeClr val="tx2"/>
                </a:solidFill>
              </a:rPr>
              <a:t>т</a:t>
            </a:r>
            <a:r>
              <a:rPr lang="ru-RU" b="1" dirty="0" smtClean="0">
                <a:solidFill>
                  <a:schemeClr val="tx2"/>
                </a:solidFill>
              </a:rPr>
              <a:t>ыс. руб.</a:t>
            </a:r>
            <a:endParaRPr lang="ru-RU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83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13917" y="944543"/>
            <a:ext cx="4977283" cy="346375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Демография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53333" t="18446" r="43482" b="76362"/>
          <a:stretch/>
        </p:blipFill>
        <p:spPr bwMode="auto">
          <a:xfrm>
            <a:off x="200968" y="862941"/>
            <a:ext cx="612949" cy="4796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281355" y="140677"/>
            <a:ext cx="11623774" cy="4061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Участие Республики Ингушетия в федеральных проектах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13916" y="598488"/>
            <a:ext cx="4977283" cy="2944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2">
                    <a:lumMod val="25000"/>
                  </a:schemeClr>
                </a:solidFill>
              </a:rPr>
              <a:t>НАЦИОНАЛЬНЫЙ ПРОЕКТ</a:t>
            </a:r>
            <a:endParaRPr lang="ru-RU" sz="1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13915" y="1342560"/>
            <a:ext cx="4977283" cy="346054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Здравоохранение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/>
          <p:nvPr/>
        </p:nvPicPr>
        <p:blipFill rotWithShape="1">
          <a:blip r:embed="rId2"/>
          <a:srcRect l="53333" t="7925" r="43852" b="86610"/>
          <a:stretch/>
        </p:blipFill>
        <p:spPr bwMode="auto">
          <a:xfrm>
            <a:off x="200968" y="1342744"/>
            <a:ext cx="518146" cy="4464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813916" y="1342560"/>
            <a:ext cx="4977283" cy="346054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Здравоохранение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13915" y="1342560"/>
            <a:ext cx="4977283" cy="346054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Здравоохранение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13915" y="1740256"/>
            <a:ext cx="4977283" cy="376518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Образование</a:t>
            </a:r>
            <a:endParaRPr lang="ru-RU" dirty="0"/>
          </a:p>
        </p:txBody>
      </p:sp>
      <p:pic>
        <p:nvPicPr>
          <p:cNvPr id="15" name="Рисунок 14"/>
          <p:cNvPicPr/>
          <p:nvPr/>
        </p:nvPicPr>
        <p:blipFill rotWithShape="1">
          <a:blip r:embed="rId2"/>
          <a:srcRect l="53777" t="12707" r="43853" b="81008"/>
          <a:stretch/>
        </p:blipFill>
        <p:spPr bwMode="auto">
          <a:xfrm>
            <a:off x="292911" y="1688614"/>
            <a:ext cx="429061" cy="5252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813914" y="2168416"/>
            <a:ext cx="4977283" cy="385482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Культура</a:t>
            </a:r>
            <a:endParaRPr lang="ru-RU" dirty="0"/>
          </a:p>
        </p:txBody>
      </p:sp>
      <p:pic>
        <p:nvPicPr>
          <p:cNvPr id="17" name="Рисунок 16"/>
          <p:cNvPicPr/>
          <p:nvPr/>
        </p:nvPicPr>
        <p:blipFill rotWithShape="1">
          <a:blip r:embed="rId2"/>
          <a:srcRect l="53333" t="23090" r="43408" b="70215"/>
          <a:stretch/>
        </p:blipFill>
        <p:spPr bwMode="auto">
          <a:xfrm>
            <a:off x="234829" y="2135019"/>
            <a:ext cx="545223" cy="5163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5961530" y="601838"/>
            <a:ext cx="2026023" cy="291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2">
                    <a:lumMod val="25000"/>
                  </a:schemeClr>
                </a:solidFill>
              </a:rPr>
              <a:t>ФЕДЕРАЛЬНЫЙ ПРОЕКТ</a:t>
            </a:r>
            <a:endParaRPr lang="ru-RU" sz="1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987553" y="598488"/>
            <a:ext cx="2348754" cy="2944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2">
                    <a:lumMod val="25000"/>
                  </a:schemeClr>
                </a:solidFill>
              </a:rPr>
              <a:t>РЕГИОНАЛЬНЫЙ ПРОЕКТ</a:t>
            </a:r>
            <a:endParaRPr lang="ru-RU" sz="1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0506639" y="598487"/>
            <a:ext cx="1398489" cy="2944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2">
                    <a:lumMod val="25000"/>
                  </a:schemeClr>
                </a:solidFill>
              </a:rPr>
              <a:t>СТРАНИЦЫ</a:t>
            </a:r>
            <a:endParaRPr lang="ru-RU" sz="1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13913" y="2605540"/>
            <a:ext cx="4977283" cy="39444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Жилье и городская среда</a:t>
            </a:r>
            <a:endParaRPr lang="ru-RU" dirty="0"/>
          </a:p>
        </p:txBody>
      </p:sp>
      <p:sp>
        <p:nvSpPr>
          <p:cNvPr id="22" name="object 64"/>
          <p:cNvSpPr/>
          <p:nvPr/>
        </p:nvSpPr>
        <p:spPr>
          <a:xfrm>
            <a:off x="370398" y="2596346"/>
            <a:ext cx="348716" cy="3672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Прямоугольник 22"/>
          <p:cNvSpPr/>
          <p:nvPr/>
        </p:nvSpPr>
        <p:spPr>
          <a:xfrm>
            <a:off x="813912" y="3051629"/>
            <a:ext cx="4977283" cy="35650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Экология</a:t>
            </a:r>
            <a:endParaRPr lang="ru-RU" dirty="0"/>
          </a:p>
        </p:txBody>
      </p:sp>
      <p:sp>
        <p:nvSpPr>
          <p:cNvPr id="24" name="object 87"/>
          <p:cNvSpPr/>
          <p:nvPr/>
        </p:nvSpPr>
        <p:spPr>
          <a:xfrm>
            <a:off x="324691" y="3006361"/>
            <a:ext cx="440129" cy="4306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Прямоугольник 24"/>
          <p:cNvSpPr/>
          <p:nvPr/>
        </p:nvSpPr>
        <p:spPr>
          <a:xfrm>
            <a:off x="813911" y="3450806"/>
            <a:ext cx="4977283" cy="48403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dirty="0" smtClean="0"/>
              <a:t>Безопасные и качественные автомобильные дороги</a:t>
            </a:r>
            <a:endParaRPr lang="ru-RU" sz="1700" dirty="0"/>
          </a:p>
        </p:txBody>
      </p:sp>
      <p:pic>
        <p:nvPicPr>
          <p:cNvPr id="26" name="Рисунок 25"/>
          <p:cNvPicPr/>
          <p:nvPr/>
        </p:nvPicPr>
        <p:blipFill rotWithShape="1">
          <a:blip r:embed="rId2"/>
          <a:srcRect l="53704" t="31015" r="43704" b="62836"/>
          <a:stretch/>
        </p:blipFill>
        <p:spPr bwMode="auto">
          <a:xfrm>
            <a:off x="292911" y="3459698"/>
            <a:ext cx="444786" cy="5792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813911" y="3986485"/>
            <a:ext cx="4977283" cy="37651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Производительность труда и поддержка занятости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91" y="3986485"/>
            <a:ext cx="423908" cy="376517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813911" y="4414646"/>
            <a:ext cx="4977283" cy="3366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Наука</a:t>
            </a:r>
            <a:endParaRPr lang="ru-RU" dirty="0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15" y="4391763"/>
            <a:ext cx="380449" cy="375920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813912" y="4802937"/>
            <a:ext cx="4977282" cy="3052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Цифровая экономика</a:t>
            </a:r>
            <a:endParaRPr lang="ru-RU" dirty="0"/>
          </a:p>
        </p:txBody>
      </p:sp>
      <p:sp>
        <p:nvSpPr>
          <p:cNvPr id="32" name="object 103"/>
          <p:cNvSpPr/>
          <p:nvPr/>
        </p:nvSpPr>
        <p:spPr>
          <a:xfrm>
            <a:off x="292911" y="4802937"/>
            <a:ext cx="440774" cy="34871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Прямоугольник 32"/>
          <p:cNvSpPr/>
          <p:nvPr/>
        </p:nvSpPr>
        <p:spPr>
          <a:xfrm>
            <a:off x="813912" y="5157500"/>
            <a:ext cx="4977282" cy="5395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Малое и среднее предпринимательство и поддержка индивидуальной предпринимательской инициативы</a:t>
            </a:r>
            <a:endParaRPr lang="ru-RU" sz="1600" dirty="0"/>
          </a:p>
        </p:txBody>
      </p:sp>
      <p:pic>
        <p:nvPicPr>
          <p:cNvPr id="34" name="Рисунок 33"/>
          <p:cNvPicPr/>
          <p:nvPr/>
        </p:nvPicPr>
        <p:blipFill rotWithShape="1">
          <a:blip r:embed="rId2"/>
          <a:srcRect l="53333" t="56974" r="43482" b="35648"/>
          <a:stretch/>
        </p:blipFill>
        <p:spPr bwMode="auto">
          <a:xfrm>
            <a:off x="204849" y="5159876"/>
            <a:ext cx="620909" cy="5864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5" name="Прямоугольник 34"/>
          <p:cNvSpPr/>
          <p:nvPr/>
        </p:nvSpPr>
        <p:spPr>
          <a:xfrm>
            <a:off x="825758" y="5746301"/>
            <a:ext cx="4965436" cy="358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Международная кооперация и экспорт</a:t>
            </a:r>
            <a:endParaRPr lang="ru-RU" dirty="0"/>
          </a:p>
        </p:txBody>
      </p:sp>
      <p:sp>
        <p:nvSpPr>
          <p:cNvPr id="36" name="object 88"/>
          <p:cNvSpPr/>
          <p:nvPr/>
        </p:nvSpPr>
        <p:spPr>
          <a:xfrm>
            <a:off x="324258" y="5685165"/>
            <a:ext cx="382091" cy="37814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Прямоугольник 36"/>
          <p:cNvSpPr/>
          <p:nvPr/>
        </p:nvSpPr>
        <p:spPr>
          <a:xfrm>
            <a:off x="6060140" y="938437"/>
            <a:ext cx="1810871" cy="35248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6060139" y="1339346"/>
            <a:ext cx="1810871" cy="35248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6060138" y="1737362"/>
            <a:ext cx="1810871" cy="388693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6069105" y="2168416"/>
            <a:ext cx="1810871" cy="386525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8222877" y="938437"/>
            <a:ext cx="1905001" cy="35248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8222877" y="1336454"/>
            <a:ext cx="1905001" cy="35248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8222877" y="1737944"/>
            <a:ext cx="1905001" cy="35248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8222877" y="2168416"/>
            <a:ext cx="1905001" cy="35248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10427822" y="938436"/>
            <a:ext cx="1477306" cy="35248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 – 16</a:t>
            </a:r>
            <a:endParaRPr lang="ru-RU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10427823" y="1336454"/>
            <a:ext cx="1477306" cy="35248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18 – </a:t>
            </a:r>
            <a:r>
              <a:rPr lang="ru-RU" dirty="0"/>
              <a:t>34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10427823" y="1737007"/>
            <a:ext cx="1477306" cy="35248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36 – </a:t>
            </a:r>
            <a:r>
              <a:rPr lang="ru-RU" dirty="0"/>
              <a:t>49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10427823" y="2168416"/>
            <a:ext cx="1477306" cy="35248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72 – </a:t>
            </a:r>
            <a:r>
              <a:rPr lang="ru-RU" dirty="0"/>
              <a:t>75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6069105" y="2606578"/>
            <a:ext cx="1810871" cy="39444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50" name="Прямоугольник 49"/>
          <p:cNvSpPr/>
          <p:nvPr/>
        </p:nvSpPr>
        <p:spPr>
          <a:xfrm>
            <a:off x="6069106" y="3051629"/>
            <a:ext cx="1810870" cy="35312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6069104" y="3459698"/>
            <a:ext cx="1810872" cy="47514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8222877" y="2590800"/>
            <a:ext cx="1905001" cy="40918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53" name="Прямоугольник 52"/>
          <p:cNvSpPr/>
          <p:nvPr/>
        </p:nvSpPr>
        <p:spPr>
          <a:xfrm>
            <a:off x="8222877" y="3056359"/>
            <a:ext cx="1905001" cy="34839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54" name="Прямоугольник 53"/>
          <p:cNvSpPr/>
          <p:nvPr/>
        </p:nvSpPr>
        <p:spPr>
          <a:xfrm>
            <a:off x="8222877" y="3459698"/>
            <a:ext cx="1905001" cy="47514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10427822" y="2590800"/>
            <a:ext cx="1477306" cy="42067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51 – </a:t>
            </a:r>
            <a:r>
              <a:rPr lang="ru-RU" dirty="0"/>
              <a:t>55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10427823" y="3051630"/>
            <a:ext cx="1477306" cy="35248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57 – </a:t>
            </a:r>
            <a:r>
              <a:rPr lang="ru-RU" dirty="0"/>
              <a:t>62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10427822" y="3459698"/>
            <a:ext cx="1477306" cy="47514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64 – </a:t>
            </a:r>
            <a:r>
              <a:rPr lang="ru-RU" dirty="0"/>
              <a:t>70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6060137" y="3986485"/>
            <a:ext cx="1819839" cy="37651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3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6069105" y="4414646"/>
            <a:ext cx="1819839" cy="35303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3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6069105" y="4802938"/>
            <a:ext cx="1819839" cy="3188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6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6069104" y="5160203"/>
            <a:ext cx="1819839" cy="52496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5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6069104" y="5746301"/>
            <a:ext cx="1810872" cy="35290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5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8222877" y="3981197"/>
            <a:ext cx="1905001" cy="37651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3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8222877" y="4415514"/>
            <a:ext cx="1905001" cy="35217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0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8222877" y="4812772"/>
            <a:ext cx="1905001" cy="308965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8222877" y="5166826"/>
            <a:ext cx="1905001" cy="53020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5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8222877" y="5758122"/>
            <a:ext cx="1905001" cy="34108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4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10427823" y="3990427"/>
            <a:ext cx="1477306" cy="36728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10427822" y="4413300"/>
            <a:ext cx="1477306" cy="36728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10427822" y="4812773"/>
            <a:ext cx="1477306" cy="29546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88 – 92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10427822" y="5156220"/>
            <a:ext cx="1477306" cy="528945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77 – </a:t>
            </a:r>
            <a:r>
              <a:rPr lang="ru-RU" sz="1600" dirty="0">
                <a:solidFill>
                  <a:schemeClr val="bg1"/>
                </a:solidFill>
              </a:rPr>
              <a:t>82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10427822" y="5746302"/>
            <a:ext cx="1477306" cy="35290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84 – 86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6069104" y="6160342"/>
            <a:ext cx="1801905" cy="322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67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260976" y="6160294"/>
            <a:ext cx="1866901" cy="3220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50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11498812" y="6300257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83936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13918" y="944543"/>
            <a:ext cx="4977280" cy="346375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Демография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53333" t="18446" r="43482" b="76362"/>
          <a:stretch/>
        </p:blipFill>
        <p:spPr bwMode="auto">
          <a:xfrm>
            <a:off x="200968" y="862941"/>
            <a:ext cx="612949" cy="4796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281355" y="140677"/>
            <a:ext cx="11623774" cy="4061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Финансовое обеспечение реализации Указа на 2019 год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13916" y="598488"/>
            <a:ext cx="4977283" cy="2944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2">
                    <a:lumMod val="25000"/>
                  </a:schemeClr>
                </a:solidFill>
              </a:rPr>
              <a:t>НАЦИОНАЛЬНЫЙ ПРОЕКТ</a:t>
            </a:r>
            <a:endParaRPr lang="ru-RU" sz="1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13915" y="1342560"/>
            <a:ext cx="4977283" cy="346054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Здравоохранение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/>
          <p:nvPr/>
        </p:nvPicPr>
        <p:blipFill rotWithShape="1">
          <a:blip r:embed="rId2"/>
          <a:srcRect l="53333" t="7925" r="43852" b="86610"/>
          <a:stretch/>
        </p:blipFill>
        <p:spPr bwMode="auto">
          <a:xfrm>
            <a:off x="200968" y="1342744"/>
            <a:ext cx="518146" cy="4464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813916" y="1342560"/>
            <a:ext cx="4977283" cy="346054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Здравоохранение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13915" y="1342560"/>
            <a:ext cx="4977283" cy="346054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Здравоохранение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13915" y="1740256"/>
            <a:ext cx="4977283" cy="376518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Образование</a:t>
            </a:r>
            <a:endParaRPr lang="ru-RU" dirty="0"/>
          </a:p>
        </p:txBody>
      </p:sp>
      <p:pic>
        <p:nvPicPr>
          <p:cNvPr id="15" name="Рисунок 14"/>
          <p:cNvPicPr/>
          <p:nvPr/>
        </p:nvPicPr>
        <p:blipFill rotWithShape="1">
          <a:blip r:embed="rId2"/>
          <a:srcRect l="53777" t="12707" r="43853" b="81008"/>
          <a:stretch/>
        </p:blipFill>
        <p:spPr bwMode="auto">
          <a:xfrm>
            <a:off x="292911" y="1688614"/>
            <a:ext cx="429061" cy="5252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813914" y="2168416"/>
            <a:ext cx="4977284" cy="385482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Культура</a:t>
            </a:r>
            <a:endParaRPr lang="ru-RU" dirty="0"/>
          </a:p>
        </p:txBody>
      </p:sp>
      <p:pic>
        <p:nvPicPr>
          <p:cNvPr id="17" name="Рисунок 16"/>
          <p:cNvPicPr/>
          <p:nvPr/>
        </p:nvPicPr>
        <p:blipFill rotWithShape="1">
          <a:blip r:embed="rId2"/>
          <a:srcRect l="53333" t="23090" r="43408" b="70215"/>
          <a:stretch/>
        </p:blipFill>
        <p:spPr bwMode="auto">
          <a:xfrm>
            <a:off x="234829" y="2135019"/>
            <a:ext cx="545223" cy="5163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5235388" y="601838"/>
            <a:ext cx="3200401" cy="291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2">
                    <a:lumMod val="25000"/>
                  </a:schemeClr>
                </a:solidFill>
              </a:rPr>
              <a:t>БЮДЖЕТ ПРОЕКТА ТЫС. РУБ</a:t>
            </a:r>
            <a:endParaRPr lang="ru-RU" sz="1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13913" y="2605540"/>
            <a:ext cx="4977285" cy="39444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Жилье и городская среда</a:t>
            </a:r>
            <a:endParaRPr lang="ru-RU" dirty="0"/>
          </a:p>
        </p:txBody>
      </p:sp>
      <p:sp>
        <p:nvSpPr>
          <p:cNvPr id="22" name="object 64"/>
          <p:cNvSpPr/>
          <p:nvPr/>
        </p:nvSpPr>
        <p:spPr>
          <a:xfrm>
            <a:off x="370398" y="2596346"/>
            <a:ext cx="348716" cy="3672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Прямоугольник 22"/>
          <p:cNvSpPr/>
          <p:nvPr/>
        </p:nvSpPr>
        <p:spPr>
          <a:xfrm>
            <a:off x="813912" y="3051629"/>
            <a:ext cx="4977286" cy="35650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Экология</a:t>
            </a:r>
            <a:endParaRPr lang="ru-RU" dirty="0"/>
          </a:p>
        </p:txBody>
      </p:sp>
      <p:sp>
        <p:nvSpPr>
          <p:cNvPr id="24" name="object 87"/>
          <p:cNvSpPr/>
          <p:nvPr/>
        </p:nvSpPr>
        <p:spPr>
          <a:xfrm>
            <a:off x="324691" y="3006361"/>
            <a:ext cx="440129" cy="4306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Прямоугольник 24"/>
          <p:cNvSpPr/>
          <p:nvPr/>
        </p:nvSpPr>
        <p:spPr>
          <a:xfrm>
            <a:off x="813911" y="3450806"/>
            <a:ext cx="4977287" cy="48403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dirty="0" smtClean="0"/>
              <a:t>Безопасные и качественные автомобильные дороги</a:t>
            </a:r>
            <a:endParaRPr lang="ru-RU" sz="1700" dirty="0"/>
          </a:p>
        </p:txBody>
      </p:sp>
      <p:pic>
        <p:nvPicPr>
          <p:cNvPr id="26" name="Рисунок 25"/>
          <p:cNvPicPr/>
          <p:nvPr/>
        </p:nvPicPr>
        <p:blipFill rotWithShape="1">
          <a:blip r:embed="rId2"/>
          <a:srcRect l="53704" t="31015" r="43704" b="62836"/>
          <a:stretch/>
        </p:blipFill>
        <p:spPr bwMode="auto">
          <a:xfrm>
            <a:off x="292911" y="3459698"/>
            <a:ext cx="444786" cy="5792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813911" y="3986485"/>
            <a:ext cx="4977287" cy="37651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Производительность труда и поддержка занятости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91" y="3986485"/>
            <a:ext cx="423908" cy="376517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813911" y="4414646"/>
            <a:ext cx="4977287" cy="3366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Наука</a:t>
            </a:r>
            <a:endParaRPr lang="ru-RU" dirty="0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15" y="4391763"/>
            <a:ext cx="380449" cy="375920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813912" y="4802937"/>
            <a:ext cx="4977286" cy="3052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Цифровая экономика</a:t>
            </a:r>
            <a:endParaRPr lang="ru-RU" dirty="0"/>
          </a:p>
        </p:txBody>
      </p:sp>
      <p:sp>
        <p:nvSpPr>
          <p:cNvPr id="32" name="object 103"/>
          <p:cNvSpPr/>
          <p:nvPr/>
        </p:nvSpPr>
        <p:spPr>
          <a:xfrm>
            <a:off x="292911" y="4802937"/>
            <a:ext cx="440774" cy="34871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Прямоугольник 32"/>
          <p:cNvSpPr/>
          <p:nvPr/>
        </p:nvSpPr>
        <p:spPr>
          <a:xfrm>
            <a:off x="813912" y="5157500"/>
            <a:ext cx="4977286" cy="5395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Малое и среднее предпринимательство и поддержка индивидуальной предпринимательской инициативы</a:t>
            </a:r>
            <a:endParaRPr lang="ru-RU" sz="1600" dirty="0"/>
          </a:p>
        </p:txBody>
      </p:sp>
      <p:pic>
        <p:nvPicPr>
          <p:cNvPr id="34" name="Рисунок 33"/>
          <p:cNvPicPr/>
          <p:nvPr/>
        </p:nvPicPr>
        <p:blipFill rotWithShape="1">
          <a:blip r:embed="rId2"/>
          <a:srcRect l="53333" t="56974" r="43482" b="35648"/>
          <a:stretch/>
        </p:blipFill>
        <p:spPr bwMode="auto">
          <a:xfrm>
            <a:off x="204849" y="5159876"/>
            <a:ext cx="620909" cy="5864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5" name="Прямоугольник 34"/>
          <p:cNvSpPr/>
          <p:nvPr/>
        </p:nvSpPr>
        <p:spPr>
          <a:xfrm>
            <a:off x="825758" y="5746301"/>
            <a:ext cx="4965440" cy="358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Международная кооперация и экспорт</a:t>
            </a:r>
            <a:endParaRPr lang="ru-RU" dirty="0"/>
          </a:p>
        </p:txBody>
      </p:sp>
      <p:sp>
        <p:nvSpPr>
          <p:cNvPr id="36" name="object 88"/>
          <p:cNvSpPr/>
          <p:nvPr/>
        </p:nvSpPr>
        <p:spPr>
          <a:xfrm>
            <a:off x="324258" y="5685165"/>
            <a:ext cx="382091" cy="37814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Прямоугольник 36"/>
          <p:cNvSpPr/>
          <p:nvPr/>
        </p:nvSpPr>
        <p:spPr>
          <a:xfrm>
            <a:off x="5889812" y="938437"/>
            <a:ext cx="1945341" cy="35248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1 992 745,7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5889813" y="1339346"/>
            <a:ext cx="1945340" cy="35248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308 223,7</a:t>
            </a:r>
            <a:endParaRPr lang="ru-RU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5889812" y="1737362"/>
            <a:ext cx="1945341" cy="388693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1 354 447,1</a:t>
            </a:r>
            <a:endParaRPr lang="ru-RU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5889812" y="2168416"/>
            <a:ext cx="1945341" cy="386525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204 586,7</a:t>
            </a:r>
            <a:endParaRPr lang="ru-RU" dirty="0"/>
          </a:p>
        </p:txBody>
      </p:sp>
      <p:sp>
        <p:nvSpPr>
          <p:cNvPr id="49" name="Прямоугольник 48"/>
          <p:cNvSpPr/>
          <p:nvPr/>
        </p:nvSpPr>
        <p:spPr>
          <a:xfrm>
            <a:off x="5885998" y="2606578"/>
            <a:ext cx="1949156" cy="39444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699 934,5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5885999" y="3051629"/>
            <a:ext cx="1949154" cy="35312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527 893,2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5885998" y="3459698"/>
            <a:ext cx="1949155" cy="47514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278 335,7</a:t>
            </a:r>
            <a:endParaRPr lang="ru-RU" dirty="0"/>
          </a:p>
        </p:txBody>
      </p:sp>
      <p:sp>
        <p:nvSpPr>
          <p:cNvPr id="58" name="Прямоугольник 57"/>
          <p:cNvSpPr/>
          <p:nvPr/>
        </p:nvSpPr>
        <p:spPr>
          <a:xfrm>
            <a:off x="5885998" y="3986485"/>
            <a:ext cx="1949155" cy="37651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0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5885999" y="4414646"/>
            <a:ext cx="1949154" cy="35303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0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5885998" y="4802938"/>
            <a:ext cx="1949155" cy="3188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0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5885998" y="5160203"/>
            <a:ext cx="1949155" cy="52496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188 996,0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5885998" y="5746301"/>
            <a:ext cx="1949155" cy="35290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0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7933767" y="938437"/>
            <a:ext cx="1945341" cy="35248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1 931 131,1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9959788" y="938437"/>
            <a:ext cx="1945341" cy="35248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61 614,7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7933767" y="1336454"/>
            <a:ext cx="1945341" cy="370446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</a:rPr>
              <a:t>304 442,5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9959787" y="1339346"/>
            <a:ext cx="1945341" cy="35248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3 781,2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7933767" y="1752435"/>
            <a:ext cx="1945341" cy="364339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1 325 353,0</a:t>
            </a:r>
            <a:endParaRPr lang="ru-RU" dirty="0"/>
          </a:p>
        </p:txBody>
      </p:sp>
      <p:sp>
        <p:nvSpPr>
          <p:cNvPr id="82" name="Прямоугольник 81"/>
          <p:cNvSpPr/>
          <p:nvPr/>
        </p:nvSpPr>
        <p:spPr>
          <a:xfrm>
            <a:off x="9959787" y="1752435"/>
            <a:ext cx="1945341" cy="37362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29 094,1</a:t>
            </a:r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>
            <a:off x="7933767" y="2168416"/>
            <a:ext cx="1945341" cy="385482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194 637,4</a:t>
            </a:r>
            <a:endParaRPr lang="ru-RU" dirty="0"/>
          </a:p>
        </p:txBody>
      </p:sp>
      <p:sp>
        <p:nvSpPr>
          <p:cNvPr id="84" name="Прямоугольник 83"/>
          <p:cNvSpPr/>
          <p:nvPr/>
        </p:nvSpPr>
        <p:spPr>
          <a:xfrm>
            <a:off x="9959787" y="2168416"/>
            <a:ext cx="1945341" cy="385482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9 949,3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992036" y="636676"/>
            <a:ext cx="1887071" cy="2595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ФБ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9959787" y="636676"/>
            <a:ext cx="1945341" cy="2533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Р</a:t>
            </a:r>
            <a:r>
              <a:rPr lang="ru-RU" sz="1400" b="1" dirty="0" smtClean="0">
                <a:solidFill>
                  <a:schemeClr val="tx2"/>
                </a:solidFill>
              </a:rPr>
              <a:t>Б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7931859" y="2611914"/>
            <a:ext cx="1949156" cy="39444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675 724,5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9975815" y="2611914"/>
            <a:ext cx="1929313" cy="39444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24 210,0</a:t>
            </a:r>
          </a:p>
        </p:txBody>
      </p:sp>
      <p:sp>
        <p:nvSpPr>
          <p:cNvPr id="88" name="Прямоугольник 87"/>
          <p:cNvSpPr/>
          <p:nvPr/>
        </p:nvSpPr>
        <p:spPr>
          <a:xfrm>
            <a:off x="7931859" y="3049039"/>
            <a:ext cx="1949156" cy="35571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507 617,2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9975815" y="3052605"/>
            <a:ext cx="1929313" cy="35214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20 276,0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7929951" y="3458912"/>
            <a:ext cx="1949156" cy="47592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254 335,7</a:t>
            </a:r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>
            <a:off x="9975815" y="3458912"/>
            <a:ext cx="1920350" cy="47592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24 000,0</a:t>
            </a:r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>
            <a:off x="7929950" y="3997507"/>
            <a:ext cx="1949155" cy="37651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0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7929949" y="4420243"/>
            <a:ext cx="1949155" cy="34744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0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9975815" y="4440318"/>
            <a:ext cx="1949155" cy="327366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0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9975815" y="3994507"/>
            <a:ext cx="1949155" cy="37651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0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7929949" y="4811505"/>
            <a:ext cx="1949155" cy="308403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0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9975815" y="4814053"/>
            <a:ext cx="1949155" cy="305856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0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7929949" y="5151653"/>
            <a:ext cx="1949155" cy="52496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187 106,2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9975815" y="5151653"/>
            <a:ext cx="1949155" cy="52496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1 889,8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7929949" y="5746180"/>
            <a:ext cx="1949155" cy="35290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0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9987349" y="5746180"/>
            <a:ext cx="1949155" cy="35290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0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85999" y="6126070"/>
            <a:ext cx="1935706" cy="3765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/>
                </a:solidFill>
              </a:rPr>
              <a:t>5 555 162,6</a:t>
            </a:r>
          </a:p>
        </p:txBody>
      </p:sp>
      <p:sp>
        <p:nvSpPr>
          <p:cNvPr id="102" name="Прямоугольник 101"/>
          <p:cNvSpPr/>
          <p:nvPr/>
        </p:nvSpPr>
        <p:spPr>
          <a:xfrm>
            <a:off x="7929949" y="6135686"/>
            <a:ext cx="1949155" cy="3765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/>
                </a:solidFill>
              </a:rPr>
              <a:t>5 380 347,5 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9987349" y="6149519"/>
            <a:ext cx="1949155" cy="3597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174 815,1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1530188" y="6254049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53205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3105110" y="0"/>
            <a:ext cx="0" cy="6858000"/>
          </a:xfrm>
          <a:prstGeom prst="lin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2554941" y="2985247"/>
            <a:ext cx="4796118" cy="1550894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Национальный проект</a:t>
            </a:r>
          </a:p>
          <a:p>
            <a:r>
              <a:rPr lang="ru-RU" sz="3600" dirty="0" smtClean="0"/>
              <a:t> ДЕМОГРАФИЯ</a:t>
            </a:r>
            <a:endParaRPr lang="ru-RU" sz="3600" dirty="0"/>
          </a:p>
        </p:txBody>
      </p:sp>
      <p:sp>
        <p:nvSpPr>
          <p:cNvPr id="6" name="Блок-схема: узел 5"/>
          <p:cNvSpPr/>
          <p:nvPr/>
        </p:nvSpPr>
        <p:spPr>
          <a:xfrm>
            <a:off x="2088777" y="1237129"/>
            <a:ext cx="2061882" cy="1541930"/>
          </a:xfrm>
          <a:prstGeom prst="flowChartConnector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953" y="1371599"/>
            <a:ext cx="1484122" cy="123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36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66400" y="324567"/>
            <a:ext cx="5220120" cy="4421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Национальный проект «ДЕМОГРАФИЯ» 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5" name="object 20"/>
          <p:cNvSpPr/>
          <p:nvPr/>
        </p:nvSpPr>
        <p:spPr>
          <a:xfrm>
            <a:off x="806824" y="80386"/>
            <a:ext cx="178365" cy="5782531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Блок-схема: узел 6"/>
          <p:cNvSpPr/>
          <p:nvPr/>
        </p:nvSpPr>
        <p:spPr>
          <a:xfrm>
            <a:off x="271306" y="157063"/>
            <a:ext cx="1045028" cy="624348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/>
          <p:nvPr/>
        </p:nvPicPr>
        <p:blipFill rotWithShape="1">
          <a:blip r:embed="rId2"/>
          <a:srcRect l="53333" t="18446" r="43482" b="76362"/>
          <a:stretch/>
        </p:blipFill>
        <p:spPr bwMode="auto">
          <a:xfrm>
            <a:off x="541226" y="225914"/>
            <a:ext cx="572756" cy="4748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object 12"/>
          <p:cNvSpPr/>
          <p:nvPr/>
        </p:nvSpPr>
        <p:spPr>
          <a:xfrm flipV="1">
            <a:off x="1417365" y="645917"/>
            <a:ext cx="10661302" cy="102819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1" name="Овал 10"/>
          <p:cNvSpPr/>
          <p:nvPr/>
        </p:nvSpPr>
        <p:spPr>
          <a:xfrm>
            <a:off x="558996" y="858087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85972" y="1357665"/>
            <a:ext cx="460870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47837" y="3103552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55"/>
          <p:cNvSpPr/>
          <p:nvPr/>
        </p:nvSpPr>
        <p:spPr>
          <a:xfrm>
            <a:off x="685123" y="951821"/>
            <a:ext cx="241639" cy="2700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Прямоугольник 16"/>
          <p:cNvSpPr/>
          <p:nvPr/>
        </p:nvSpPr>
        <p:spPr>
          <a:xfrm>
            <a:off x="1301762" y="913226"/>
            <a:ext cx="4702629" cy="4117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СРОКИ РЕАЛИЗАЦИИ: 01.01.2019 – 31.12.2024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547837" y="4160845"/>
            <a:ext cx="487846" cy="4119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object 122"/>
          <p:cNvSpPr/>
          <p:nvPr/>
        </p:nvSpPr>
        <p:spPr>
          <a:xfrm>
            <a:off x="701211" y="1395657"/>
            <a:ext cx="292093" cy="2975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23"/>
          <p:cNvSpPr/>
          <p:nvPr/>
        </p:nvSpPr>
        <p:spPr>
          <a:xfrm>
            <a:off x="705354" y="3183114"/>
            <a:ext cx="244500" cy="2691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9"/>
          <p:cNvSpPr/>
          <p:nvPr/>
        </p:nvSpPr>
        <p:spPr>
          <a:xfrm>
            <a:off x="550558" y="3620806"/>
            <a:ext cx="505182" cy="44926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52"/>
          <p:cNvSpPr/>
          <p:nvPr/>
        </p:nvSpPr>
        <p:spPr>
          <a:xfrm>
            <a:off x="656758" y="4247365"/>
            <a:ext cx="270004" cy="2703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30"/>
          <p:cNvSpPr/>
          <p:nvPr/>
        </p:nvSpPr>
        <p:spPr>
          <a:xfrm>
            <a:off x="554414" y="4895721"/>
            <a:ext cx="492428" cy="4540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Прямоугольник 28"/>
          <p:cNvSpPr/>
          <p:nvPr/>
        </p:nvSpPr>
        <p:spPr>
          <a:xfrm>
            <a:off x="1239540" y="1370272"/>
            <a:ext cx="4322897" cy="3867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ЦЕЛИ И ЦЕЛЕВЫЕ ПОКАЗАТЕЛИ: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712259" y="2064722"/>
            <a:ext cx="5091954" cy="3846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ru-RU" sz="1400" dirty="0" smtClean="0">
                <a:solidFill>
                  <a:schemeClr val="tx2"/>
                </a:solidFill>
              </a:rPr>
              <a:t>Увеличение ожидаемой продолжительности здоровой </a:t>
            </a:r>
          </a:p>
          <a:p>
            <a:r>
              <a:rPr lang="ru-RU" sz="1400" dirty="0" smtClean="0">
                <a:solidFill>
                  <a:schemeClr val="tx2"/>
                </a:solidFill>
              </a:rPr>
              <a:t>         жизни до 67 лет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268265" y="2022251"/>
            <a:ext cx="398237" cy="42715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41" name="Стрелка вправо 40"/>
          <p:cNvSpPr/>
          <p:nvPr/>
        </p:nvSpPr>
        <p:spPr>
          <a:xfrm rot="16200000">
            <a:off x="1297896" y="2168571"/>
            <a:ext cx="301025" cy="93327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268265" y="2661803"/>
            <a:ext cx="398237" cy="3833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43" name="Стрелка вправо 42"/>
          <p:cNvSpPr/>
          <p:nvPr/>
        </p:nvSpPr>
        <p:spPr>
          <a:xfrm rot="16200000">
            <a:off x="1319922" y="2816984"/>
            <a:ext cx="256977" cy="93328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1704274" y="2581681"/>
            <a:ext cx="4909606" cy="6014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2. Увеличение суммарного коэффициента рождаемости до</a:t>
            </a:r>
          </a:p>
          <a:p>
            <a:r>
              <a:rPr lang="ru-RU" sz="1400" dirty="0" smtClean="0">
                <a:solidFill>
                  <a:schemeClr val="tx2"/>
                </a:solidFill>
              </a:rPr>
              <a:t>     1,7 на одну женщину 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860035" y="2022252"/>
            <a:ext cx="398237" cy="42715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6861931" y="2581680"/>
            <a:ext cx="398237" cy="41045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47" name="Стрелка вправо 46"/>
          <p:cNvSpPr/>
          <p:nvPr/>
        </p:nvSpPr>
        <p:spPr>
          <a:xfrm rot="16200000">
            <a:off x="6930622" y="2150305"/>
            <a:ext cx="215813" cy="84803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право 47"/>
          <p:cNvSpPr/>
          <p:nvPr/>
        </p:nvSpPr>
        <p:spPr>
          <a:xfrm rot="16200000">
            <a:off x="6921154" y="2753600"/>
            <a:ext cx="234747" cy="84800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7314094" y="2020616"/>
            <a:ext cx="4683652" cy="4333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3. Увеличение доли граждан, ведущих здоровый образ</a:t>
            </a:r>
          </a:p>
          <a:p>
            <a:pPr algn="just"/>
            <a:r>
              <a:rPr lang="ru-RU" sz="1400" dirty="0">
                <a:solidFill>
                  <a:schemeClr val="tx2"/>
                </a:solidFill>
              </a:rPr>
              <a:t> </a:t>
            </a:r>
            <a:r>
              <a:rPr lang="ru-RU" sz="1400" dirty="0" smtClean="0">
                <a:solidFill>
                  <a:schemeClr val="tx2"/>
                </a:solidFill>
              </a:rPr>
              <a:t>   жизни 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7332965" y="2541985"/>
            <a:ext cx="4583088" cy="5057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4. Увеличение до 55% доли граждан, систематический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     занимающихся физической культурой и спортом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237227" y="3167242"/>
            <a:ext cx="5549154" cy="3128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Федеральные проекты в которых участвует Республики Ингушетия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268265" y="3582956"/>
            <a:ext cx="5202076" cy="5249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Финансовая поддержка семей при рождении детей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268265" y="4101562"/>
            <a:ext cx="5202076" cy="5117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Содействие занятости женщин-создание условий дошкольного образования для детей до 3-х лет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233017" y="4716629"/>
            <a:ext cx="5419406" cy="6941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Разработка и реализация программы системной поддержки и повышения качества жизни граждан старшего поколения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6850804" y="3662185"/>
            <a:ext cx="1315777" cy="372753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</a:rPr>
              <a:t>84 075,9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6860033" y="4097487"/>
            <a:ext cx="1315777" cy="4202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1 746 922,4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6860033" y="4895721"/>
            <a:ext cx="1315777" cy="358733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15 317,0</a:t>
            </a:r>
            <a:endParaRPr lang="ru-RU" sz="1400" dirty="0">
              <a:solidFill>
                <a:schemeClr val="bg1"/>
              </a:solidFill>
            </a:endParaRPr>
          </a:p>
        </p:txBody>
      </p:sp>
      <p:graphicFrame>
        <p:nvGraphicFramePr>
          <p:cNvPr id="82" name="Диаграмма 81"/>
          <p:cNvGraphicFramePr/>
          <p:nvPr>
            <p:extLst>
              <p:ext uri="{D42A27DB-BD31-4B8C-83A1-F6EECF244321}">
                <p14:modId xmlns:p14="http://schemas.microsoft.com/office/powerpoint/2010/main" val="2070173564"/>
              </p:ext>
            </p:extLst>
          </p:nvPr>
        </p:nvGraphicFramePr>
        <p:xfrm>
          <a:off x="8383420" y="4160844"/>
          <a:ext cx="3548603" cy="2515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83" name="Прямоугольник 82"/>
          <p:cNvSpPr/>
          <p:nvPr/>
        </p:nvSpPr>
        <p:spPr>
          <a:xfrm>
            <a:off x="9555214" y="5196898"/>
            <a:ext cx="1067349" cy="4277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1 </a:t>
            </a:r>
            <a:r>
              <a:rPr lang="ru-RU" sz="1400" b="1" dirty="0" smtClean="0">
                <a:solidFill>
                  <a:schemeClr val="tx2"/>
                </a:solidFill>
              </a:rPr>
              <a:t>992 745,7</a:t>
            </a:r>
            <a:endParaRPr lang="ru-RU" sz="1400" b="1" dirty="0">
              <a:solidFill>
                <a:schemeClr val="tx2"/>
              </a:solidFill>
            </a:endParaRPr>
          </a:p>
          <a:p>
            <a:pPr algn="ctr"/>
            <a:r>
              <a:rPr lang="ru-RU" sz="1300" b="1" dirty="0" smtClean="0">
                <a:solidFill>
                  <a:schemeClr val="tx2"/>
                </a:solidFill>
              </a:rPr>
              <a:t>тыс. руб.</a:t>
            </a:r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8256493" y="3181740"/>
            <a:ext cx="3675531" cy="979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БЮДЖЕТ НАЦИОНАЛЬНОГО ПРОЕКТА 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1 992 745,8 тыс. руб.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ИСТОЧНИКИ ФБ –</a:t>
            </a:r>
            <a:r>
              <a:rPr lang="ru-RU" sz="1400" b="1" dirty="0">
                <a:solidFill>
                  <a:schemeClr val="tx2"/>
                </a:solidFill>
              </a:rPr>
              <a:t>1 931 </a:t>
            </a:r>
            <a:r>
              <a:rPr lang="ru-RU" sz="1400" b="1" dirty="0" smtClean="0">
                <a:solidFill>
                  <a:schemeClr val="tx2"/>
                </a:solidFill>
              </a:rPr>
              <a:t>131,1 тыс. руб.</a:t>
            </a:r>
            <a:endParaRPr lang="ru-RU" sz="1400" b="1" dirty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РБ – 61 614,7 тыс. руб.</a:t>
            </a:r>
            <a:endParaRPr lang="ru-RU" sz="1400" b="1" dirty="0">
              <a:solidFill>
                <a:schemeClr val="tx2"/>
              </a:solidFill>
            </a:endParaRPr>
          </a:p>
          <a:p>
            <a:pPr algn="ctr"/>
            <a:endParaRPr lang="ru-RU" sz="1100" b="1" dirty="0" smtClean="0">
              <a:solidFill>
                <a:schemeClr val="tx2"/>
              </a:solidFill>
            </a:endParaRPr>
          </a:p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049" name="AutoShape 8" descr="https://apf.mail.ru/cgi-bin/readmsg/IMG_1207-19-03-19-11-39.JPG?id=15529848010000000041%3B0%3B2&amp;x-email=proektofis_06%40mail.ru&amp;exif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50" name="AutoShape 10" descr="https://apf.mail.ru/cgi-bin/readmsg/IMG_1207-19-03-19-11-39.JPG?id=15529848010000000041%3B0%3B2&amp;x-email=proektofis_06%40mail.ru&amp;exif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14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1744" y="351923"/>
            <a:ext cx="5220120" cy="4421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«</a:t>
            </a:r>
            <a:r>
              <a:rPr lang="ru-RU" sz="2000" b="1" dirty="0" smtClean="0">
                <a:solidFill>
                  <a:schemeClr val="tx2"/>
                </a:solidFill>
              </a:rPr>
              <a:t>ДЕМОГРАФИЯ»</a:t>
            </a:r>
            <a:r>
              <a:rPr lang="ru-RU" b="1" dirty="0" smtClean="0">
                <a:solidFill>
                  <a:schemeClr val="tx2"/>
                </a:solidFill>
              </a:rPr>
              <a:t> 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5" name="object 20"/>
          <p:cNvSpPr/>
          <p:nvPr/>
        </p:nvSpPr>
        <p:spPr>
          <a:xfrm>
            <a:off x="806824" y="80386"/>
            <a:ext cx="178365" cy="5782531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Блок-схема: узел 6"/>
          <p:cNvSpPr/>
          <p:nvPr/>
        </p:nvSpPr>
        <p:spPr>
          <a:xfrm>
            <a:off x="271306" y="157063"/>
            <a:ext cx="1045028" cy="624348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/>
          <p:nvPr/>
        </p:nvPicPr>
        <p:blipFill rotWithShape="1">
          <a:blip r:embed="rId2"/>
          <a:srcRect l="53333" t="18446" r="43482" b="76362"/>
          <a:stretch/>
        </p:blipFill>
        <p:spPr bwMode="auto">
          <a:xfrm>
            <a:off x="541226" y="225914"/>
            <a:ext cx="572756" cy="4748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object 12"/>
          <p:cNvSpPr/>
          <p:nvPr/>
        </p:nvSpPr>
        <p:spPr>
          <a:xfrm flipV="1">
            <a:off x="1417365" y="645917"/>
            <a:ext cx="10661302" cy="102819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1" name="Овал 10"/>
          <p:cNvSpPr/>
          <p:nvPr/>
        </p:nvSpPr>
        <p:spPr>
          <a:xfrm>
            <a:off x="558996" y="858087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75613" y="2122755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55"/>
          <p:cNvSpPr/>
          <p:nvPr/>
        </p:nvSpPr>
        <p:spPr>
          <a:xfrm>
            <a:off x="685123" y="951821"/>
            <a:ext cx="241639" cy="2700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Прямоугольник 16"/>
          <p:cNvSpPr/>
          <p:nvPr/>
        </p:nvSpPr>
        <p:spPr>
          <a:xfrm>
            <a:off x="1301762" y="913227"/>
            <a:ext cx="4702629" cy="352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СРОКИ РЕАЛИЗАЦИИ: 01.01.2019 – 31.12.2024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573730" y="2864181"/>
            <a:ext cx="487846" cy="4119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558996" y="3517152"/>
            <a:ext cx="490803" cy="4119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object 123"/>
          <p:cNvSpPr/>
          <p:nvPr/>
        </p:nvSpPr>
        <p:spPr>
          <a:xfrm>
            <a:off x="690782" y="2191831"/>
            <a:ext cx="244500" cy="2691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53"/>
          <p:cNvSpPr/>
          <p:nvPr/>
        </p:nvSpPr>
        <p:spPr>
          <a:xfrm>
            <a:off x="667918" y="2909840"/>
            <a:ext cx="270002" cy="27023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54"/>
          <p:cNvSpPr/>
          <p:nvPr/>
        </p:nvSpPr>
        <p:spPr>
          <a:xfrm>
            <a:off x="678031" y="3588142"/>
            <a:ext cx="232592" cy="27000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Стрелка вправо 40"/>
          <p:cNvSpPr/>
          <p:nvPr/>
        </p:nvSpPr>
        <p:spPr>
          <a:xfrm rot="16200000">
            <a:off x="1311514" y="2170575"/>
            <a:ext cx="322137" cy="110432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трелка вправо 42"/>
          <p:cNvSpPr/>
          <p:nvPr/>
        </p:nvSpPr>
        <p:spPr>
          <a:xfrm rot="16200000">
            <a:off x="1346516" y="2925537"/>
            <a:ext cx="245042" cy="103341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трелка вправо 46"/>
          <p:cNvSpPr/>
          <p:nvPr/>
        </p:nvSpPr>
        <p:spPr>
          <a:xfrm rot="16200000">
            <a:off x="6979891" y="2101036"/>
            <a:ext cx="158525" cy="126054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право 47"/>
          <p:cNvSpPr/>
          <p:nvPr/>
        </p:nvSpPr>
        <p:spPr>
          <a:xfrm rot="16200000">
            <a:off x="6975011" y="2465645"/>
            <a:ext cx="158525" cy="126054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1284311" y="1959428"/>
            <a:ext cx="6180702" cy="7497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Федеральные проекты в которых участвует Республики Ингушетия 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268265" y="2727693"/>
            <a:ext cx="5353599" cy="6022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Формирование системы мотивации граждан к здоровому образу жизни, включая здоровое питание и отказ от вредных привычек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297627" y="3517152"/>
            <a:ext cx="5344533" cy="5493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Новая физическая культура населения Спорт – норма жизни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1520708" y="5404104"/>
            <a:ext cx="2763474" cy="12717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КУРАТОРОМ ПРОЕКТА ЯВЛЯЕТСЯ 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Заместитель Председателя Правительства РИ </a:t>
            </a:r>
            <a:endParaRPr lang="ru-RU" sz="1400" i="1" dirty="0">
              <a:solidFill>
                <a:schemeClr val="tx2"/>
              </a:solidFill>
            </a:endParaRP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(ПО СОЦИАЛЬНОМУ БЛОКУ)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4471416" y="5404105"/>
            <a:ext cx="3182112" cy="12717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РУКОВОДИТЕЛЕМ ПРОЕКТА ЯВЛЯЕТСЯ 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 Министра труда и социального развития РИ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7840762" y="5404105"/>
            <a:ext cx="3497798" cy="12717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АДМИНИСТРАТОРОМ ПРОЕКТА ЯВЛЯЕТСЯ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Заместитель министра труда и социального развития РИ 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(ПО НАПРАВЛЕНИЯМ)       </a:t>
            </a:r>
            <a:endParaRPr lang="ru-RU" sz="1400" i="1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6770965" y="2864181"/>
            <a:ext cx="1339205" cy="407886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2"/>
                </a:solidFill>
              </a:rPr>
              <a:t>600,0</a:t>
            </a:r>
            <a:endParaRPr lang="ru-RU" sz="1400" dirty="0">
              <a:solidFill>
                <a:schemeClr val="accent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6795410" y="3661932"/>
            <a:ext cx="1339205" cy="28258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146 430,4</a:t>
            </a:r>
          </a:p>
        </p:txBody>
      </p:sp>
      <p:sp>
        <p:nvSpPr>
          <p:cNvPr id="110" name="object 131"/>
          <p:cNvSpPr/>
          <p:nvPr/>
        </p:nvSpPr>
        <p:spPr>
          <a:xfrm>
            <a:off x="541226" y="5912484"/>
            <a:ext cx="549510" cy="50126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" name="AutoShape 8" descr="https://apf.mail.ru/cgi-bin/readmsg/IMG_1207-19-03-19-11-39.JPG?id=15529848010000000041%3B0%3B2&amp;x-email=proektofis_06%40mail.ru&amp;exif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50" name="AutoShape 10" descr="https://apf.mail.ru/cgi-bin/readmsg/IMG_1207-19-03-19-11-39.JPG?id=15529848010000000041%3B0%3B2&amp;x-email=proektofis_06%40mail.ru&amp;exif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1409163" y="6340396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5362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6" y="1395819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6" y="709122"/>
            <a:ext cx="5325035" cy="4589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1</a:t>
            </a:r>
            <a:r>
              <a:rPr lang="ru-RU" sz="1400" b="1" dirty="0" smtClean="0">
                <a:solidFill>
                  <a:schemeClr val="tx2"/>
                </a:solidFill>
              </a:rPr>
              <a:t>. Увеличение суммарного коэффициента рождаемости до 1,892 к 2024 году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4069103"/>
            <a:ext cx="5531225" cy="656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3</a:t>
            </a:r>
            <a:r>
              <a:rPr lang="ru-RU" sz="1400" b="1" dirty="0" smtClean="0">
                <a:solidFill>
                  <a:schemeClr val="tx2"/>
                </a:solidFill>
              </a:rPr>
              <a:t> Коэффициент рождаемости в возрастной группе 30-34 лет            (число родившихся на 1000 женщин соответствующего возраста)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15235" y="2485409"/>
            <a:ext cx="2066365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67555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 1,772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5388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25388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25388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25388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25388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25388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250140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1,777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50140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1,805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250140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1,823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50139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1,850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250138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1,868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250138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1,892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115234" y="2717579"/>
            <a:ext cx="2129119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115235" y="2932776"/>
            <a:ext cx="2191868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115234" y="3179872"/>
            <a:ext cx="2317377" cy="21588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115235" y="3421609"/>
            <a:ext cx="2389094" cy="215154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115233" y="3673896"/>
            <a:ext cx="2478743" cy="19995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07027"/>
            <a:ext cx="5351058" cy="6364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2. Коэффициент </a:t>
            </a:r>
            <a:r>
              <a:rPr lang="ru-RU" sz="1400" b="1" dirty="0">
                <a:solidFill>
                  <a:schemeClr val="tx2"/>
                </a:solidFill>
              </a:rPr>
              <a:t>рождаемости в возрастной группе 25-29 лет (число родившихся на 1000 женщин соответствующего возраста)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448832" y="4157836"/>
            <a:ext cx="5321827" cy="638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4. Нуждающиеся </a:t>
            </a:r>
            <a:r>
              <a:rPr lang="ru-RU" sz="1400" b="1" dirty="0">
                <a:solidFill>
                  <a:schemeClr val="tx2"/>
                </a:solidFill>
              </a:rPr>
              <a:t>семьи получат ежемесячные выплаты в связи с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рождением (усыновлением) первого ребенка за счет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субвенций из федерального </a:t>
            </a:r>
            <a:r>
              <a:rPr lang="ru-RU" sz="1400" b="1" dirty="0" smtClean="0">
                <a:solidFill>
                  <a:schemeClr val="tx2"/>
                </a:solidFill>
              </a:rPr>
              <a:t>бюджета (семей)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9221802" y="2485410"/>
            <a:ext cx="2066365" cy="18607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6474122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 102,09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531955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531955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531955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531955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531955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531955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8356707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105,6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8356707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107,2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8356707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108,0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8356706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109,5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8356705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110,7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8356705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111,8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9221801" y="2717579"/>
            <a:ext cx="2129119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9221802" y="2932776"/>
            <a:ext cx="2191868" cy="20487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9221801" y="3179872"/>
            <a:ext cx="2310018" cy="2255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9221802" y="3439029"/>
            <a:ext cx="2381726" cy="20707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9221800" y="3673896"/>
            <a:ext cx="2450247" cy="2154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115235" y="5121371"/>
            <a:ext cx="2066365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67555" y="474301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 76,66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79,5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84,0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88,0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92,2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95,8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50138" y="63050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99,5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4" y="5357652"/>
            <a:ext cx="2191869" cy="16974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4" y="5568738"/>
            <a:ext cx="2317377" cy="20114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4" y="5815834"/>
            <a:ext cx="2541495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115235" y="6074991"/>
            <a:ext cx="2640106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115233" y="6309858"/>
            <a:ext cx="2738720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9259263" y="5122844"/>
            <a:ext cx="2066365" cy="18607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74122" y="482766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   Базовое значение -  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69416" y="5123496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69416" y="5345189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69416" y="557150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69416" y="5808612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69416" y="6055130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69416" y="6303023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94168" y="5123496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1440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94168" y="5356204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1206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94168" y="557021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1065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394167" y="583421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979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94166" y="606692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806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94166" y="6306487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721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59262" y="5337819"/>
            <a:ext cx="1978321" cy="1993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9259263" y="5570209"/>
            <a:ext cx="1894434" cy="2157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59262" y="5817306"/>
            <a:ext cx="1797424" cy="21093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59263" y="6069080"/>
            <a:ext cx="1733069" cy="19403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59262" y="6311331"/>
            <a:ext cx="1670318" cy="16926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object 167"/>
          <p:cNvSpPr/>
          <p:nvPr/>
        </p:nvSpPr>
        <p:spPr>
          <a:xfrm>
            <a:off x="9834282" y="135062"/>
            <a:ext cx="2223247" cy="12125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11531819" y="6324706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88" name="Прямоугольник 87"/>
          <p:cNvSpPr/>
          <p:nvPr/>
        </p:nvSpPr>
        <p:spPr>
          <a:xfrm>
            <a:off x="5262656" y="635905"/>
            <a:ext cx="4571626" cy="6758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Региональный проект «Поддержка семей при рождении детей» </a:t>
            </a:r>
            <a:endParaRPr lang="ru-RU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00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80917" y="1375066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3091" y="724637"/>
            <a:ext cx="5325035" cy="3618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513197"/>
            <a:ext cx="5791199" cy="14447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5. Созданы </a:t>
            </a:r>
            <a:r>
              <a:rPr lang="ru-RU" sz="1400" b="1" dirty="0">
                <a:solidFill>
                  <a:schemeClr val="tx2"/>
                </a:solidFill>
              </a:rPr>
              <a:t>дополнительные места, в том числе с обеспечением необходимых условий пребывания детей с ОВЗ и детей-инвалидов, в организациях, осуществляющих образовательную деятельность по образовательным программам дошкольного образования, для детей в возрасте от полутора до трех </a:t>
            </a:r>
            <a:r>
              <a:rPr lang="ru-RU" sz="1400" b="1" dirty="0" smtClean="0">
                <a:solidFill>
                  <a:schemeClr val="tx2"/>
                </a:solidFill>
              </a:rPr>
              <a:t>лет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В 2020 году создано 2200 мест.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5" y="4069103"/>
            <a:ext cx="5308937" cy="656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7</a:t>
            </a:r>
            <a:r>
              <a:rPr lang="ru-RU" sz="1400" b="1" dirty="0" smtClean="0">
                <a:solidFill>
                  <a:schemeClr val="tx2"/>
                </a:solidFill>
              </a:rPr>
              <a:t>. Уровень </a:t>
            </a:r>
            <a:r>
              <a:rPr lang="ru-RU" sz="1400" b="1" dirty="0">
                <a:solidFill>
                  <a:schemeClr val="tx2"/>
                </a:solidFill>
              </a:rPr>
              <a:t>занятости женщин, имеющих детей </a:t>
            </a:r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д</a:t>
            </a:r>
            <a:r>
              <a:rPr lang="ru-RU" sz="1400" b="1" dirty="0" smtClean="0">
                <a:solidFill>
                  <a:schemeClr val="tx2"/>
                </a:solidFill>
              </a:rPr>
              <a:t>ошкольного возраста</a:t>
            </a:r>
            <a:r>
              <a:rPr lang="ru-RU" sz="1400" b="1" dirty="0">
                <a:solidFill>
                  <a:schemeClr val="tx2"/>
                </a:solidFill>
              </a:rPr>
              <a:t>,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60325"/>
            <a:ext cx="5278609" cy="15280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6</a:t>
            </a:r>
            <a:r>
              <a:rPr lang="ru-RU" sz="1400" b="1" dirty="0" smtClean="0">
                <a:solidFill>
                  <a:schemeClr val="tx2"/>
                </a:solidFill>
              </a:rPr>
              <a:t>. Созданы </a:t>
            </a:r>
            <a:r>
              <a:rPr lang="ru-RU" sz="1400" b="1" dirty="0">
                <a:solidFill>
                  <a:schemeClr val="tx2"/>
                </a:solidFill>
              </a:rPr>
              <a:t>дополнительные места, в том числе с обеспечением необходимых условий пребывания детей с ОВЗ и детей-инвалидов, в организациях, осуществляющих образовательную деятельность по образовательным программам дошкольного образования, для детей в возрасте от полутора до трех </a:t>
            </a:r>
            <a:r>
              <a:rPr lang="ru-RU" sz="1400" b="1" dirty="0" smtClean="0">
                <a:solidFill>
                  <a:schemeClr val="tx2"/>
                </a:solidFill>
              </a:rPr>
              <a:t>лет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(с нарастающим итогом)</a:t>
            </a:r>
            <a:endParaRPr lang="ru-RU" sz="1400" b="1" dirty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В 2021 </a:t>
            </a:r>
            <a:r>
              <a:rPr lang="ru-RU" sz="1400" b="1" dirty="0">
                <a:solidFill>
                  <a:schemeClr val="tx2"/>
                </a:solidFill>
              </a:rPr>
              <a:t>году </a:t>
            </a:r>
            <a:r>
              <a:rPr lang="ru-RU" sz="1400" b="1" dirty="0" smtClean="0">
                <a:solidFill>
                  <a:schemeClr val="tx2"/>
                </a:solidFill>
              </a:rPr>
              <a:t>создано 3 710 </a:t>
            </a:r>
            <a:r>
              <a:rPr lang="ru-RU" sz="1400" b="1" dirty="0">
                <a:solidFill>
                  <a:schemeClr val="tx2"/>
                </a:solidFill>
              </a:rPr>
              <a:t>мест.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448832" y="3820218"/>
            <a:ext cx="5384580" cy="10449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8</a:t>
            </a:r>
            <a:r>
              <a:rPr lang="ru-RU" sz="1400" b="1" dirty="0" smtClean="0">
                <a:solidFill>
                  <a:schemeClr val="tx2"/>
                </a:solidFill>
              </a:rPr>
              <a:t>. Численность </a:t>
            </a:r>
            <a:r>
              <a:rPr lang="ru-RU" sz="1400" b="1" dirty="0">
                <a:solidFill>
                  <a:schemeClr val="tx2"/>
                </a:solidFill>
              </a:rPr>
              <a:t>женщин, находящихся в отпуске по уходу за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ребенком в возрасте до трех лет, прошедших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профессиональное обучение и дополнительное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профессиональное </a:t>
            </a:r>
            <a:r>
              <a:rPr lang="ru-RU" sz="1400" b="1" dirty="0" smtClean="0">
                <a:solidFill>
                  <a:schemeClr val="tx2"/>
                </a:solidFill>
              </a:rPr>
              <a:t>образование (человек)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115235" y="5121371"/>
            <a:ext cx="2066365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67555" y="474301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 44.0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45,9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46,3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46,7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47,1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47,5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50138" y="63050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47,9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4" y="5353541"/>
            <a:ext cx="2191869" cy="16974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4" y="5568738"/>
            <a:ext cx="2317377" cy="20114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4" y="5815834"/>
            <a:ext cx="2541495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115235" y="6074991"/>
            <a:ext cx="2640106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115233" y="6309858"/>
            <a:ext cx="2738720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74122" y="482766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0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17024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39193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61825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85536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10187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34977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17024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40295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61695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588096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11366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35323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21801" y="5401762"/>
            <a:ext cx="2129119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9221801" y="5616959"/>
            <a:ext cx="2129119" cy="1901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21801" y="5864055"/>
            <a:ext cx="2310018" cy="21093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2" y="6123213"/>
            <a:ext cx="2310017" cy="18664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21800" y="6358079"/>
            <a:ext cx="2310019" cy="19485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object 166"/>
          <p:cNvSpPr/>
          <p:nvPr/>
        </p:nvSpPr>
        <p:spPr>
          <a:xfrm>
            <a:off x="10004611" y="125383"/>
            <a:ext cx="2052917" cy="9778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Прямоугольник 87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1630254" y="6348297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5355155" y="255195"/>
            <a:ext cx="4649455" cy="10468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2"/>
                </a:solidFill>
              </a:rPr>
              <a:t>Региональный проект «Создание условий для осуществления трудовой деятельности женщин с детьми, включая ликвидацию очереди в ясли </a:t>
            </a:r>
            <a:endParaRPr lang="ru-RU" sz="16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для </a:t>
            </a:r>
            <a:r>
              <a:rPr lang="ru-RU" sz="1600" b="1" dirty="0">
                <a:solidFill>
                  <a:schemeClr val="tx2"/>
                </a:solidFill>
              </a:rPr>
              <a:t>детей до трех </a:t>
            </a:r>
            <a:r>
              <a:rPr lang="ru-RU" sz="1600" b="1" dirty="0" smtClean="0">
                <a:solidFill>
                  <a:schemeClr val="tx2"/>
                </a:solidFill>
              </a:rPr>
              <a:t>лет»</a:t>
            </a:r>
            <a:endParaRPr lang="ru-RU" sz="1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40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80917" y="1208294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3091" y="724637"/>
            <a:ext cx="5325035" cy="3618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5" y="1215050"/>
            <a:ext cx="5819399" cy="9364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9</a:t>
            </a:r>
            <a:r>
              <a:rPr lang="ru-RU" sz="1400" b="1" dirty="0" smtClean="0">
                <a:solidFill>
                  <a:schemeClr val="tx2"/>
                </a:solidFill>
              </a:rPr>
              <a:t>. Численность </a:t>
            </a:r>
            <a:r>
              <a:rPr lang="ru-RU" sz="1400" b="1" dirty="0">
                <a:solidFill>
                  <a:schemeClr val="tx2"/>
                </a:solidFill>
              </a:rPr>
              <a:t>воспитанников в возрасте до трех </a:t>
            </a:r>
            <a:r>
              <a:rPr lang="ru-RU" sz="1400" b="1" dirty="0" smtClean="0">
                <a:solidFill>
                  <a:schemeClr val="tx2"/>
                </a:solidFill>
              </a:rPr>
              <a:t>лет, посещающих </a:t>
            </a:r>
            <a:r>
              <a:rPr lang="ru-RU" sz="1400" b="1" dirty="0">
                <a:solidFill>
                  <a:schemeClr val="tx2"/>
                </a:solidFill>
              </a:rPr>
              <a:t>государственные и </a:t>
            </a:r>
            <a:r>
              <a:rPr lang="ru-RU" sz="1400" b="1" dirty="0" smtClean="0">
                <a:solidFill>
                  <a:schemeClr val="tx2"/>
                </a:solidFill>
              </a:rPr>
              <a:t>муниципальные организации</a:t>
            </a:r>
            <a:r>
              <a:rPr lang="ru-RU" sz="1400" b="1" dirty="0">
                <a:solidFill>
                  <a:schemeClr val="tx2"/>
                </a:solidFill>
              </a:rPr>
              <a:t>, осуществляющие </a:t>
            </a:r>
            <a:r>
              <a:rPr lang="ru-RU" sz="1400" b="1" dirty="0" smtClean="0">
                <a:solidFill>
                  <a:schemeClr val="tx2"/>
                </a:solidFill>
              </a:rPr>
              <a:t>образовательную деятельность </a:t>
            </a:r>
            <a:r>
              <a:rPr lang="ru-RU" sz="1400" b="1" dirty="0">
                <a:solidFill>
                  <a:schemeClr val="tx2"/>
                </a:solidFill>
              </a:rPr>
              <a:t>по образовательным программам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дошкольного образования, присмотр и </a:t>
            </a:r>
            <a:r>
              <a:rPr lang="ru-RU" sz="1400" b="1" dirty="0" smtClean="0">
                <a:solidFill>
                  <a:schemeClr val="tx2"/>
                </a:solidFill>
              </a:rPr>
              <a:t>уход (человек)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5" y="4069103"/>
            <a:ext cx="5308937" cy="656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11. Доступность </a:t>
            </a:r>
            <a:r>
              <a:rPr lang="ru-RU" sz="1400" b="1" dirty="0">
                <a:solidFill>
                  <a:schemeClr val="tx2"/>
                </a:solidFill>
              </a:rPr>
              <a:t>дошкольного образования для детей в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возрасте от полутора до трех </a:t>
            </a:r>
            <a:r>
              <a:rPr lang="ru-RU" sz="1400" b="1" dirty="0" smtClean="0">
                <a:solidFill>
                  <a:schemeClr val="tx2"/>
                </a:solidFill>
              </a:rPr>
              <a:t>лет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15235" y="2485409"/>
            <a:ext cx="447115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67555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572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5388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25388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25388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25388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25388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25388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250140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932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50140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1352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250140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1620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50139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1800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250138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1980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250138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2160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115235" y="2717579"/>
            <a:ext cx="723340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115235" y="2932776"/>
            <a:ext cx="1028140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115235" y="3179872"/>
            <a:ext cx="1228166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115235" y="3439029"/>
            <a:ext cx="1409140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115234" y="3673896"/>
            <a:ext cx="1847292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332647"/>
            <a:ext cx="5323066" cy="8169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10. Численность </a:t>
            </a:r>
            <a:r>
              <a:rPr lang="ru-RU" sz="1400" b="1" dirty="0">
                <a:solidFill>
                  <a:schemeClr val="tx2"/>
                </a:solidFill>
              </a:rPr>
              <a:t>воспитанников в возрасте до трех лет,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посещающих частные организации, осуществляющие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образовательную деятельность по образовательным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программам дошкольного образования, присмотр и </a:t>
            </a:r>
            <a:r>
              <a:rPr lang="ru-RU" sz="1400" b="1" dirty="0" smtClean="0">
                <a:solidFill>
                  <a:schemeClr val="tx2"/>
                </a:solidFill>
              </a:rPr>
              <a:t>уход (чел.)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9221802" y="2485410"/>
            <a:ext cx="655623" cy="18607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6474122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63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531955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531955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531955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531955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531955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531955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8356707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109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8356707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8356707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135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8356706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8356705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180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8356705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9221801" y="2717579"/>
            <a:ext cx="874699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9221802" y="2932776"/>
            <a:ext cx="946136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9221802" y="3179872"/>
            <a:ext cx="1055674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9221802" y="3439029"/>
            <a:ext cx="1289036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9221801" y="3673896"/>
            <a:ext cx="1536688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115236" y="5121371"/>
            <a:ext cx="1116106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67555" y="474301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 36,8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68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50138" y="63050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4" y="5353541"/>
            <a:ext cx="2191869" cy="16974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4" y="5568738"/>
            <a:ext cx="2191869" cy="20114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4" y="5815834"/>
            <a:ext cx="2191869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115235" y="6074991"/>
            <a:ext cx="2191868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115233" y="6309858"/>
            <a:ext cx="2191870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object 166"/>
          <p:cNvSpPr/>
          <p:nvPr/>
        </p:nvSpPr>
        <p:spPr>
          <a:xfrm>
            <a:off x="10235953" y="125384"/>
            <a:ext cx="1821575" cy="9530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Прямоугольник 87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1651212" y="6346594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10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1509" y="153152"/>
            <a:ext cx="4680276" cy="990610"/>
          </a:xfrm>
          <a:prstGeom prst="rect">
            <a:avLst/>
          </a:prstGeom>
        </p:spPr>
      </p:pic>
      <p:sp>
        <p:nvSpPr>
          <p:cNvPr id="68" name="Прямоугольник 67"/>
          <p:cNvSpPr/>
          <p:nvPr/>
        </p:nvSpPr>
        <p:spPr>
          <a:xfrm>
            <a:off x="6064371" y="3960958"/>
            <a:ext cx="5883214" cy="15623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12. Создано 1540 дополнительных </a:t>
            </a:r>
            <a:r>
              <a:rPr lang="ru-RU" sz="1400" b="1" dirty="0">
                <a:solidFill>
                  <a:schemeClr val="tx2"/>
                </a:solidFill>
              </a:rPr>
              <a:t>мест, в том числе </a:t>
            </a:r>
            <a:r>
              <a:rPr lang="ru-RU" sz="1400" b="1" dirty="0" smtClean="0">
                <a:solidFill>
                  <a:schemeClr val="tx2"/>
                </a:solidFill>
              </a:rPr>
              <a:t>с обеспечением </a:t>
            </a:r>
            <a:r>
              <a:rPr lang="ru-RU" sz="1400" b="1" dirty="0">
                <a:solidFill>
                  <a:schemeClr val="tx2"/>
                </a:solidFill>
              </a:rPr>
              <a:t>необходимых условий пребывания детей с </a:t>
            </a:r>
            <a:r>
              <a:rPr lang="ru-RU" sz="1400" b="1" dirty="0" smtClean="0">
                <a:solidFill>
                  <a:schemeClr val="tx2"/>
                </a:solidFill>
              </a:rPr>
              <a:t>ОВЗ и </a:t>
            </a:r>
            <a:r>
              <a:rPr lang="ru-RU" sz="1400" b="1" dirty="0">
                <a:solidFill>
                  <a:schemeClr val="tx2"/>
                </a:solidFill>
              </a:rPr>
              <a:t>детей-инвалидов, в организациях, </a:t>
            </a:r>
            <a:r>
              <a:rPr lang="ru-RU" sz="1400" b="1" dirty="0" smtClean="0">
                <a:solidFill>
                  <a:schemeClr val="tx2"/>
                </a:solidFill>
              </a:rPr>
              <a:t>осуществляющих образовательную </a:t>
            </a:r>
            <a:r>
              <a:rPr lang="ru-RU" sz="1400" b="1" dirty="0">
                <a:solidFill>
                  <a:schemeClr val="tx2"/>
                </a:solidFill>
              </a:rPr>
              <a:t>деятельность по </a:t>
            </a:r>
            <a:r>
              <a:rPr lang="ru-RU" sz="1400" b="1" dirty="0" smtClean="0">
                <a:solidFill>
                  <a:schemeClr val="tx2"/>
                </a:solidFill>
              </a:rPr>
              <a:t>образовательным программам </a:t>
            </a:r>
            <a:r>
              <a:rPr lang="ru-RU" sz="1400" b="1" dirty="0">
                <a:solidFill>
                  <a:schemeClr val="tx2"/>
                </a:solidFill>
              </a:rPr>
              <a:t>дошкольного </a:t>
            </a:r>
            <a:r>
              <a:rPr lang="ru-RU" sz="1400" b="1" dirty="0" smtClean="0">
                <a:solidFill>
                  <a:schemeClr val="tx2"/>
                </a:solidFill>
              </a:rPr>
              <a:t>образования до конца 2019 года </a:t>
            </a:r>
            <a:endParaRPr lang="ru-RU" sz="1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90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6" y="1395819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3091" y="724637"/>
            <a:ext cx="5325035" cy="3618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456065"/>
            <a:ext cx="5060756" cy="6107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13. </a:t>
            </a:r>
            <a:r>
              <a:rPr lang="ru-RU" sz="1400" b="1" dirty="0">
                <a:solidFill>
                  <a:schemeClr val="tx2"/>
                </a:solidFill>
              </a:rPr>
              <a:t>Численность граждан </a:t>
            </a:r>
            <a:r>
              <a:rPr lang="ru-RU" sz="1400" b="1" dirty="0" err="1">
                <a:solidFill>
                  <a:schemeClr val="tx2"/>
                </a:solidFill>
              </a:rPr>
              <a:t>предпенсионного</a:t>
            </a:r>
            <a:r>
              <a:rPr lang="ru-RU" sz="1400" b="1" dirty="0">
                <a:solidFill>
                  <a:schemeClr val="tx2"/>
                </a:solidFill>
              </a:rPr>
              <a:t> возраста,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прошедших профессиональное обучение и дополнительное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профессиональное </a:t>
            </a:r>
            <a:r>
              <a:rPr lang="ru-RU" sz="1400" b="1" dirty="0" smtClean="0">
                <a:solidFill>
                  <a:schemeClr val="tx2"/>
                </a:solidFill>
              </a:rPr>
              <a:t>образование (чел.) нарастающим итогом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5" y="4069103"/>
            <a:ext cx="5308937" cy="656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15. Охват </a:t>
            </a:r>
            <a:r>
              <a:rPr lang="ru-RU" sz="1400" b="1" dirty="0">
                <a:solidFill>
                  <a:schemeClr val="tx2"/>
                </a:solidFill>
              </a:rPr>
              <a:t>граждан старше трудоспособного возраста профилактическими осмотрами, включая диспансеризацию,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15236" y="2485409"/>
            <a:ext cx="1158932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67555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0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5388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25388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25388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25388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25388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25388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250140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97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50140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194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250140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291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50139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388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250138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485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250138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582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115235" y="2717579"/>
            <a:ext cx="1420190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115235" y="2932776"/>
            <a:ext cx="1623020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115235" y="3179872"/>
            <a:ext cx="1812076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115235" y="3439029"/>
            <a:ext cx="2000180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115233" y="3673896"/>
            <a:ext cx="2191871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6139543" y="1456065"/>
            <a:ext cx="5917986" cy="7119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14. Уровень </a:t>
            </a:r>
            <a:r>
              <a:rPr lang="ru-RU" sz="1400" b="1" dirty="0">
                <a:solidFill>
                  <a:schemeClr val="tx2"/>
                </a:solidFill>
              </a:rPr>
              <a:t>госпитализации на геронтологические койки лиц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старше 60 лет на 10 тыс. населения </a:t>
            </a:r>
            <a:r>
              <a:rPr lang="ru-RU" sz="1400" b="1" dirty="0" smtClean="0">
                <a:solidFill>
                  <a:schemeClr val="tx2"/>
                </a:solidFill>
              </a:rPr>
              <a:t>соответствующего возраста 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(условная единица)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448832" y="4208753"/>
            <a:ext cx="5082987" cy="656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16. Доля </a:t>
            </a:r>
            <a:r>
              <a:rPr lang="ru-RU" sz="1400" b="1" dirty="0">
                <a:solidFill>
                  <a:schemeClr val="tx2"/>
                </a:solidFill>
              </a:rPr>
              <a:t>лиц старше трудоспособного возраста, у которых выявлены заболевания и патологические состояния, состоящих под диспансерным наблюдением,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9221803" y="2485410"/>
            <a:ext cx="479720" cy="18607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6474122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531955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531955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531955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531955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531955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531955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8356707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11,4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8356707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22,7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8356707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29,5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8356706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36,4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8356705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45,5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8356705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52,3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9221801" y="2717579"/>
            <a:ext cx="695283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9221802" y="2932776"/>
            <a:ext cx="853223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9221802" y="3179872"/>
            <a:ext cx="1127544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9221802" y="3439029"/>
            <a:ext cx="1368613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9221800" y="3673896"/>
            <a:ext cx="1555651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115236" y="5121371"/>
            <a:ext cx="779278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67555" y="474301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 15,68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22,2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27,2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33,2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55,7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65,3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50138" y="63050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70,0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5" y="5353541"/>
            <a:ext cx="900954" cy="16974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5" y="5568738"/>
            <a:ext cx="1041130" cy="20114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4" y="5815834"/>
            <a:ext cx="1377795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115235" y="6074991"/>
            <a:ext cx="1623020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115233" y="6309858"/>
            <a:ext cx="1743556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9221802" y="5169593"/>
            <a:ext cx="853223" cy="18607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74122" y="482766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 74,93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17024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39193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61825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85536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10187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34977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17024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74,9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40295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75,3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61695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75,9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588096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76,4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11366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80,0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35323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21801" y="5401762"/>
            <a:ext cx="902639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9221801" y="5616959"/>
            <a:ext cx="948359" cy="1901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21801" y="5864055"/>
            <a:ext cx="1014399" cy="21093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2" y="6123213"/>
            <a:ext cx="1127544" cy="18664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21801" y="6358079"/>
            <a:ext cx="1303960" cy="19485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object 166"/>
          <p:cNvSpPr/>
          <p:nvPr/>
        </p:nvSpPr>
        <p:spPr>
          <a:xfrm>
            <a:off x="9782389" y="125383"/>
            <a:ext cx="2275140" cy="12135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Прямоугольник 87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1651213" y="6301551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11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508992" y="149459"/>
            <a:ext cx="41925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«Разработка </a:t>
            </a:r>
            <a:r>
              <a:rPr lang="ru-RU" sz="1600" b="1" dirty="0">
                <a:solidFill>
                  <a:schemeClr val="tx2"/>
                </a:solidFill>
              </a:rPr>
              <a:t>и реализация программы системной поддержки и повышения качества жизни граждан старшего </a:t>
            </a:r>
            <a:r>
              <a:rPr lang="ru-RU" sz="1600" b="1" dirty="0" smtClean="0">
                <a:solidFill>
                  <a:schemeClr val="tx2"/>
                </a:solidFill>
              </a:rPr>
              <a:t>поколения» </a:t>
            </a:r>
            <a:endParaRPr lang="ru-RU" sz="1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54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6" y="1395819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3091" y="724637"/>
            <a:ext cx="5325035" cy="3618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456064"/>
            <a:ext cx="5060756" cy="14312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17. До 15.12.2019 года принята региональная программа, включающая </a:t>
            </a:r>
            <a:r>
              <a:rPr lang="ru-RU" sz="1400" b="1" dirty="0">
                <a:solidFill>
                  <a:schemeClr val="tx2"/>
                </a:solidFill>
              </a:rPr>
              <a:t>мероприятия по </a:t>
            </a:r>
            <a:r>
              <a:rPr lang="ru-RU" sz="1400" b="1" dirty="0" smtClean="0">
                <a:solidFill>
                  <a:schemeClr val="tx2"/>
                </a:solidFill>
              </a:rPr>
              <a:t>увеличению периода </a:t>
            </a:r>
            <a:r>
              <a:rPr lang="ru-RU" sz="1400" b="1" dirty="0">
                <a:solidFill>
                  <a:schemeClr val="tx2"/>
                </a:solidFill>
              </a:rPr>
              <a:t>активного долголетия и продолжительности </a:t>
            </a:r>
            <a:r>
              <a:rPr lang="ru-RU" sz="1400" b="1" dirty="0" smtClean="0">
                <a:solidFill>
                  <a:schemeClr val="tx2"/>
                </a:solidFill>
              </a:rPr>
              <a:t>здоровой жизни </a:t>
            </a:r>
            <a:r>
              <a:rPr lang="ru-RU" sz="1400" b="1" dirty="0">
                <a:solidFill>
                  <a:schemeClr val="tx2"/>
                </a:solidFill>
              </a:rPr>
              <a:t>и начата их реализация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4115" y="3630628"/>
            <a:ext cx="5308937" cy="10949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22. Созданы региональные </a:t>
            </a:r>
            <a:r>
              <a:rPr lang="ru-RU" sz="1400" b="1" dirty="0">
                <a:solidFill>
                  <a:schemeClr val="tx2"/>
                </a:solidFill>
              </a:rPr>
              <a:t>гериатрические центры и </a:t>
            </a:r>
            <a:r>
              <a:rPr lang="ru-RU" sz="1400" b="1" dirty="0" smtClean="0">
                <a:solidFill>
                  <a:schemeClr val="tx2"/>
                </a:solidFill>
              </a:rPr>
              <a:t>геронтологические отделения</a:t>
            </a:r>
            <a:r>
              <a:rPr lang="ru-RU" sz="1400" b="1" dirty="0">
                <a:solidFill>
                  <a:schemeClr val="tx2"/>
                </a:solidFill>
              </a:rPr>
              <a:t>, в которых помощь к концу 2024 года получили </a:t>
            </a:r>
            <a:r>
              <a:rPr lang="ru-RU" sz="1400" b="1" dirty="0" smtClean="0">
                <a:solidFill>
                  <a:schemeClr val="tx2"/>
                </a:solidFill>
              </a:rPr>
              <a:t> граждане </a:t>
            </a:r>
            <a:r>
              <a:rPr lang="ru-RU" sz="1400" b="1" dirty="0">
                <a:solidFill>
                  <a:schemeClr val="tx2"/>
                </a:solidFill>
              </a:rPr>
              <a:t>старше трудоспособного возраста </a:t>
            </a:r>
            <a:r>
              <a:rPr lang="ru-RU" sz="1400" b="1" dirty="0" smtClean="0">
                <a:solidFill>
                  <a:schemeClr val="tx2"/>
                </a:solidFill>
              </a:rPr>
              <a:t>(чел.)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139543" y="1456065"/>
            <a:ext cx="5917986" cy="7119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18. Создан региональный гериатрический центр </a:t>
            </a:r>
            <a:r>
              <a:rPr lang="ru-RU" sz="1400" b="1" dirty="0">
                <a:solidFill>
                  <a:schemeClr val="tx2"/>
                </a:solidFill>
              </a:rPr>
              <a:t>и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геронтологические отделения </a:t>
            </a:r>
            <a:r>
              <a:rPr lang="ru-RU" sz="1400" b="1" dirty="0" smtClean="0">
                <a:solidFill>
                  <a:schemeClr val="tx2"/>
                </a:solidFill>
              </a:rPr>
              <a:t>в 2024 году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448832" y="3969186"/>
            <a:ext cx="5490126" cy="8960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21. </a:t>
            </a:r>
            <a:r>
              <a:rPr lang="ru-RU" sz="1400" b="1" dirty="0">
                <a:solidFill>
                  <a:schemeClr val="tx2"/>
                </a:solidFill>
              </a:rPr>
              <a:t>Удельный вес негосударственных организаций социального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обслуживания, в общем количестве организаций социального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обслуживания всех форм </a:t>
            </a:r>
            <a:r>
              <a:rPr lang="ru-RU" sz="1400" b="1" dirty="0" smtClean="0">
                <a:solidFill>
                  <a:schemeClr val="tx2"/>
                </a:solidFill>
              </a:rPr>
              <a:t>собственности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115236" y="5121371"/>
            <a:ext cx="779278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67555" y="474301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-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50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130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160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50138" y="63050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230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5" y="5353541"/>
            <a:ext cx="900954" cy="16974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5" y="5568738"/>
            <a:ext cx="1041130" cy="20114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4" y="5815834"/>
            <a:ext cx="1377795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115235" y="6074991"/>
            <a:ext cx="1623020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115233" y="6309858"/>
            <a:ext cx="1743556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9221802" y="5169593"/>
            <a:ext cx="853223" cy="18607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74122" y="482766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17024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39193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61825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85536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10187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34977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17024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11,2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40295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61695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13,6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588096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11366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17,2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35323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19,1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21801" y="5401762"/>
            <a:ext cx="902639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9221801" y="5616959"/>
            <a:ext cx="948359" cy="1901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21801" y="5864055"/>
            <a:ext cx="1014399" cy="21093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2" y="6123213"/>
            <a:ext cx="1127544" cy="18664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21801" y="6358079"/>
            <a:ext cx="1303960" cy="19485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object 166"/>
          <p:cNvSpPr/>
          <p:nvPr/>
        </p:nvSpPr>
        <p:spPr>
          <a:xfrm>
            <a:off x="9782389" y="125383"/>
            <a:ext cx="2275140" cy="12135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Прямоугольник 87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1620374" y="6326810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12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508992" y="149459"/>
            <a:ext cx="41925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«Разработка </a:t>
            </a:r>
            <a:r>
              <a:rPr lang="ru-RU" sz="1600" b="1" dirty="0">
                <a:solidFill>
                  <a:schemeClr val="tx2"/>
                </a:solidFill>
              </a:rPr>
              <a:t>и реализация программы системной поддержки и повышения качества жизни граждан старшего </a:t>
            </a:r>
            <a:r>
              <a:rPr lang="ru-RU" sz="1600" b="1" dirty="0" smtClean="0">
                <a:solidFill>
                  <a:schemeClr val="tx2"/>
                </a:solidFill>
              </a:rPr>
              <a:t>поколения» 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6139543" y="2267042"/>
            <a:ext cx="5917986" cy="7119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19. </a:t>
            </a:r>
            <a:r>
              <a:rPr lang="ru-RU" sz="1400" b="1" dirty="0">
                <a:solidFill>
                  <a:schemeClr val="tx2"/>
                </a:solidFill>
              </a:rPr>
              <a:t>В целях осуществления доставки лиц старше 65 лет,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проживающих в сельской местности, в медицинские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организации в 2019 году </a:t>
            </a:r>
            <a:r>
              <a:rPr lang="ru-RU" sz="1400" b="1" dirty="0" smtClean="0">
                <a:solidFill>
                  <a:schemeClr val="tx2"/>
                </a:solidFill>
              </a:rPr>
              <a:t>приобретено 6 единиц автотранспорт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6403080" y="3041731"/>
            <a:ext cx="5490126" cy="8960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20. </a:t>
            </a:r>
            <a:r>
              <a:rPr lang="ru-RU" sz="1400" b="1" dirty="0">
                <a:solidFill>
                  <a:schemeClr val="tx2"/>
                </a:solidFill>
              </a:rPr>
              <a:t>Не менее 95 процентов лиц старше трудоспособного </a:t>
            </a:r>
            <a:r>
              <a:rPr lang="ru-RU" sz="1400" b="1" dirty="0" smtClean="0">
                <a:solidFill>
                  <a:schemeClr val="tx2"/>
                </a:solidFill>
              </a:rPr>
              <a:t>возраста из </a:t>
            </a:r>
            <a:r>
              <a:rPr lang="ru-RU" sz="1400" b="1" dirty="0">
                <a:solidFill>
                  <a:schemeClr val="tx2"/>
                </a:solidFill>
              </a:rPr>
              <a:t>групп риска, проживающих в организациях </a:t>
            </a:r>
            <a:r>
              <a:rPr lang="ru-RU" sz="1400" b="1" dirty="0" smtClean="0">
                <a:solidFill>
                  <a:schemeClr val="tx2"/>
                </a:solidFill>
              </a:rPr>
              <a:t>социального обслуживания</a:t>
            </a:r>
            <a:r>
              <a:rPr lang="ru-RU" sz="1400" b="1" dirty="0">
                <a:solidFill>
                  <a:schemeClr val="tx2"/>
                </a:solidFill>
              </a:rPr>
              <a:t>, прошли к концу 2024 года вакцинацию против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пневмококковой инфекции </a:t>
            </a:r>
          </a:p>
        </p:txBody>
      </p:sp>
    </p:spTree>
    <p:extLst>
      <p:ext uri="{BB962C8B-B14F-4D97-AF65-F5344CB8AC3E}">
        <p14:creationId xmlns:p14="http://schemas.microsoft.com/office/powerpoint/2010/main" val="118988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6" y="1395819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6" y="709122"/>
            <a:ext cx="5325035" cy="4589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470463"/>
            <a:ext cx="4347881" cy="596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23. </a:t>
            </a:r>
            <a:r>
              <a:rPr lang="ru-RU" sz="1400" b="1" dirty="0">
                <a:solidFill>
                  <a:schemeClr val="tx2"/>
                </a:solidFill>
              </a:rPr>
              <a:t>Смертность женщин в возрасте </a:t>
            </a:r>
            <a:r>
              <a:rPr lang="ru-RU" sz="1400" b="1" dirty="0" smtClean="0">
                <a:solidFill>
                  <a:schemeClr val="tx2"/>
                </a:solidFill>
              </a:rPr>
              <a:t>16-54 </a:t>
            </a:r>
            <a:r>
              <a:rPr lang="ru-RU" sz="1400" b="1" dirty="0">
                <a:solidFill>
                  <a:schemeClr val="tx2"/>
                </a:solidFill>
              </a:rPr>
              <a:t>лет </a:t>
            </a:r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на </a:t>
            </a:r>
            <a:r>
              <a:rPr lang="ru-RU" sz="1400" b="1" dirty="0">
                <a:solidFill>
                  <a:schemeClr val="tx2"/>
                </a:solidFill>
              </a:rPr>
              <a:t>100 тыс. </a:t>
            </a:r>
            <a:r>
              <a:rPr lang="ru-RU" sz="1400" b="1" dirty="0" smtClean="0">
                <a:solidFill>
                  <a:schemeClr val="tx2"/>
                </a:solidFill>
              </a:rPr>
              <a:t>населения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33030" y="1552196"/>
            <a:ext cx="5082987" cy="656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15235" y="2485409"/>
            <a:ext cx="2066365" cy="20623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67555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 54,1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5388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25388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25388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25388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25388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25388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250140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54,1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50140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54,1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250140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54,0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50139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54,0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250138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54,0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250138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53,9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115235" y="2717579"/>
            <a:ext cx="2066366" cy="19918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115236" y="2932777"/>
            <a:ext cx="2003612" cy="21383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115235" y="3179873"/>
            <a:ext cx="2003613" cy="20214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115235" y="3421609"/>
            <a:ext cx="2003613" cy="215154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115233" y="3673896"/>
            <a:ext cx="1967755" cy="19995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7" name="object 34"/>
          <p:cNvSpPr/>
          <p:nvPr/>
        </p:nvSpPr>
        <p:spPr>
          <a:xfrm>
            <a:off x="9943759" y="157826"/>
            <a:ext cx="2113770" cy="11319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11636277" y="6324706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13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5508992" y="149459"/>
            <a:ext cx="41925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«Формирование системы мотивации </a:t>
            </a:r>
            <a:r>
              <a:rPr lang="ru-RU" sz="1600" b="1" dirty="0" smtClean="0">
                <a:solidFill>
                  <a:schemeClr val="tx2"/>
                </a:solidFill>
              </a:rPr>
              <a:t>граждан </a:t>
            </a:r>
            <a:r>
              <a:rPr lang="ru-RU" sz="1600" b="1" dirty="0">
                <a:solidFill>
                  <a:schemeClr val="tx2"/>
                </a:solidFill>
              </a:rPr>
              <a:t>к здоровому образу </a:t>
            </a:r>
            <a:r>
              <a:rPr lang="ru-RU" sz="1600" b="1" dirty="0" smtClean="0">
                <a:solidFill>
                  <a:schemeClr val="tx2"/>
                </a:solidFill>
              </a:rPr>
              <a:t>жизни, включая </a:t>
            </a:r>
            <a:r>
              <a:rPr lang="ru-RU" sz="1600" b="1" dirty="0">
                <a:solidFill>
                  <a:schemeClr val="tx2"/>
                </a:solidFill>
              </a:rPr>
              <a:t>здоровое питание</a:t>
            </a:r>
          </a:p>
          <a:p>
            <a:pPr algn="ctr"/>
            <a:r>
              <a:rPr lang="ru-RU" sz="1600" b="1" dirty="0">
                <a:solidFill>
                  <a:schemeClr val="tx2"/>
                </a:solidFill>
              </a:rPr>
              <a:t>и отказ от вредных </a:t>
            </a:r>
            <a:r>
              <a:rPr lang="ru-RU" sz="1600" b="1" dirty="0" smtClean="0">
                <a:solidFill>
                  <a:schemeClr val="tx2"/>
                </a:solidFill>
              </a:rPr>
              <a:t>привычек» 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9121466" y="2448708"/>
            <a:ext cx="2066365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6373788" y="2072452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 252,8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7431621" y="2423203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7431621" y="2644896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7431621" y="287121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7431621" y="3108319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7431621" y="3354837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7431621" y="363099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8256373" y="2423203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243,6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8256373" y="2655911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234,3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8256373" y="286991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222,7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8256372" y="313391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211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8256371" y="336662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8256371" y="363445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192,4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9121466" y="2666232"/>
            <a:ext cx="1967754" cy="18834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9121466" y="2888471"/>
            <a:ext cx="1754203" cy="20114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9121466" y="3122108"/>
            <a:ext cx="1425415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9121466" y="3365020"/>
            <a:ext cx="1273885" cy="19992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9121466" y="3639299"/>
            <a:ext cx="1056471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5712823" y="1469542"/>
            <a:ext cx="5829143" cy="5782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24. Смертность </a:t>
            </a:r>
            <a:r>
              <a:rPr lang="ru-RU" sz="1400" b="1" dirty="0">
                <a:solidFill>
                  <a:schemeClr val="tx2"/>
                </a:solidFill>
              </a:rPr>
              <a:t>мужчин в возрасте 16-59 </a:t>
            </a:r>
            <a:r>
              <a:rPr lang="ru-RU" sz="1400" b="1" dirty="0" smtClean="0">
                <a:solidFill>
                  <a:schemeClr val="tx2"/>
                </a:solidFill>
              </a:rPr>
              <a:t>лет 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на 100 </a:t>
            </a:r>
            <a:r>
              <a:rPr lang="ru-RU" sz="1400" b="1" dirty="0">
                <a:solidFill>
                  <a:schemeClr val="tx2"/>
                </a:solidFill>
              </a:rPr>
              <a:t>тыс. населения </a:t>
            </a:r>
          </a:p>
          <a:p>
            <a:pPr algn="ctr"/>
            <a:endParaRPr lang="ru-RU" sz="1400" b="1" dirty="0" smtClean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04701" y="4197604"/>
            <a:ext cx="5308937" cy="656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26. До конца 2021 года </a:t>
            </a:r>
            <a:r>
              <a:rPr lang="ru-RU" sz="1400" b="1" dirty="0">
                <a:solidFill>
                  <a:schemeClr val="tx2"/>
                </a:solidFill>
              </a:rPr>
              <a:t>о</a:t>
            </a:r>
            <a:r>
              <a:rPr lang="ru-RU" sz="1400" b="1" dirty="0" smtClean="0">
                <a:solidFill>
                  <a:schemeClr val="tx2"/>
                </a:solidFill>
              </a:rPr>
              <a:t>беспечено внедрение модели </a:t>
            </a:r>
            <a:r>
              <a:rPr lang="ru-RU" sz="1400" b="1" dirty="0">
                <a:solidFill>
                  <a:schemeClr val="tx2"/>
                </a:solidFill>
              </a:rPr>
              <a:t>организации и функционирования </a:t>
            </a:r>
            <a:r>
              <a:rPr lang="ru-RU" sz="1400" b="1" dirty="0" smtClean="0">
                <a:solidFill>
                  <a:schemeClr val="tx2"/>
                </a:solidFill>
              </a:rPr>
              <a:t>центров общественного здоровья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6454468" y="4899456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-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7512301" y="525020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7512301" y="5471900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7512301" y="569821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7512301" y="5935323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7512301" y="6181841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7512301" y="6429734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8337053" y="5250207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-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8337053" y="5482915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8337053" y="569692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8337052" y="596092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8337051" y="619363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8337051" y="6461460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9202146" y="5462456"/>
            <a:ext cx="385991" cy="21912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9202146" y="5715475"/>
            <a:ext cx="741613" cy="20114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9202146" y="5949112"/>
            <a:ext cx="1133187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9202146" y="6192024"/>
            <a:ext cx="1415344" cy="23771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9202146" y="6466303"/>
            <a:ext cx="1754979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6120054" y="4214604"/>
            <a:ext cx="5308937" cy="5782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25. </a:t>
            </a:r>
            <a:r>
              <a:rPr lang="ru-RU" sz="1400" b="1" dirty="0">
                <a:solidFill>
                  <a:schemeClr val="tx2"/>
                </a:solidFill>
              </a:rPr>
              <a:t>Муниципальные образования внедрили муниципальные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программы общественного </a:t>
            </a:r>
            <a:r>
              <a:rPr lang="ru-RU" sz="1400" b="1" dirty="0" smtClean="0">
                <a:solidFill>
                  <a:schemeClr val="tx2"/>
                </a:solidFill>
              </a:rPr>
              <a:t>здоровья (%)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196962" y="5377770"/>
            <a:ext cx="5308937" cy="656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27. До конца 2021 года внедрена корпоративная программа, содержащая наилучшие практики </a:t>
            </a:r>
            <a:r>
              <a:rPr lang="ru-RU" sz="1400" b="1" dirty="0">
                <a:solidFill>
                  <a:schemeClr val="tx2"/>
                </a:solidFill>
              </a:rPr>
              <a:t>по укреплению здоровья работников </a:t>
            </a:r>
            <a:endParaRPr lang="ru-RU" sz="1400" b="1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0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6" y="1395819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3091" y="724637"/>
            <a:ext cx="5325035" cy="3618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87" name="object 166"/>
          <p:cNvSpPr/>
          <p:nvPr/>
        </p:nvSpPr>
        <p:spPr>
          <a:xfrm>
            <a:off x="9782389" y="125383"/>
            <a:ext cx="2275140" cy="12135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Прямоугольник 87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1651213" y="6336660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14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428126" y="747887"/>
            <a:ext cx="419253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«Спорт норма жизни» 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936412" y="2559558"/>
            <a:ext cx="1206711" cy="19706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6643572" y="225212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29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1246565" y="2560210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246565" y="2781903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246565" y="300821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246565" y="3245326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246565" y="3491844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246565" y="3739737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2071317" y="2560210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21,6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071317" y="2792918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24,6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071317" y="300692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34,7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071316" y="327092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42,0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071315" y="350363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48,0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071315" y="3743201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55,0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936411" y="2774532"/>
            <a:ext cx="1326455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2936412" y="3006923"/>
            <a:ext cx="1547454" cy="2157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2936411" y="3254020"/>
            <a:ext cx="1797424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2936412" y="3505793"/>
            <a:ext cx="2017698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2936410" y="3748045"/>
            <a:ext cx="2191869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275496" y="1480203"/>
            <a:ext cx="5321827" cy="638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28.  Доля граждан систематически занимающихся физической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 </a:t>
            </a:r>
            <a:r>
              <a:rPr lang="ru-RU" sz="1400" b="1" dirty="0" smtClean="0">
                <a:solidFill>
                  <a:schemeClr val="tx2"/>
                </a:solidFill>
              </a:rPr>
              <a:t>     культурой и спортом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9368842" y="2556918"/>
            <a:ext cx="1206711" cy="19706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7678995" y="2557570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7678995" y="2779263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7678995" y="30055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678995" y="3242686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678995" y="3489204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678995" y="3737097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8503747" y="2557570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41,5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8503747" y="2790278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44,3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503747" y="300428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60,4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503746" y="32682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8503745" y="350099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8503745" y="3740561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9368841" y="2781903"/>
            <a:ext cx="1326455" cy="20836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9368842" y="3004283"/>
            <a:ext cx="1547454" cy="2157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5" name="Прямоугольник 124"/>
          <p:cNvSpPr/>
          <p:nvPr/>
        </p:nvSpPr>
        <p:spPr>
          <a:xfrm>
            <a:off x="9368841" y="3251380"/>
            <a:ext cx="1797424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Прямоугольник 125"/>
          <p:cNvSpPr/>
          <p:nvPr/>
        </p:nvSpPr>
        <p:spPr>
          <a:xfrm>
            <a:off x="9368842" y="3503153"/>
            <a:ext cx="2017698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Прямоугольник 126"/>
          <p:cNvSpPr/>
          <p:nvPr/>
        </p:nvSpPr>
        <p:spPr>
          <a:xfrm>
            <a:off x="9368840" y="3745405"/>
            <a:ext cx="2191869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6561533" y="1504079"/>
            <a:ext cx="5321827" cy="638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29. Доля </a:t>
            </a:r>
            <a:r>
              <a:rPr lang="ru-RU" sz="1400" b="1" dirty="0">
                <a:solidFill>
                  <a:schemeClr val="tx2"/>
                </a:solidFill>
              </a:rPr>
              <a:t>детей и молодежи (возраст 3-29 лет), систематически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занимающихся физической культурой и </a:t>
            </a:r>
            <a:r>
              <a:rPr lang="ru-RU" sz="1400" b="1" dirty="0" smtClean="0">
                <a:solidFill>
                  <a:schemeClr val="tx2"/>
                </a:solidFill>
              </a:rPr>
              <a:t>спортом (%)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29" name="Прямоугольник 128"/>
          <p:cNvSpPr/>
          <p:nvPr/>
        </p:nvSpPr>
        <p:spPr>
          <a:xfrm>
            <a:off x="275496" y="2223397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16,4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30" name="Прямоугольник 129"/>
          <p:cNvSpPr/>
          <p:nvPr/>
        </p:nvSpPr>
        <p:spPr>
          <a:xfrm>
            <a:off x="367555" y="4754054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2,9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31" name="Прямоугольник 130"/>
          <p:cNvSpPr/>
          <p:nvPr/>
        </p:nvSpPr>
        <p:spPr>
          <a:xfrm>
            <a:off x="3057434" y="5041854"/>
            <a:ext cx="1206711" cy="19706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Прямоугольник 131"/>
          <p:cNvSpPr/>
          <p:nvPr/>
        </p:nvSpPr>
        <p:spPr>
          <a:xfrm>
            <a:off x="1367587" y="5042506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1367587" y="5264199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4" name="Прямоугольник 133"/>
          <p:cNvSpPr/>
          <p:nvPr/>
        </p:nvSpPr>
        <p:spPr>
          <a:xfrm>
            <a:off x="1367587" y="549051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5" name="Прямоугольник 134"/>
          <p:cNvSpPr/>
          <p:nvPr/>
        </p:nvSpPr>
        <p:spPr>
          <a:xfrm>
            <a:off x="1367587" y="5727622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1367587" y="5974140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1367587" y="6222033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2192339" y="5042506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20,5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2192339" y="5275214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24,8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2192339" y="548922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32,5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2192338" y="575322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2192337" y="598593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2192337" y="6225497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55,5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3057433" y="5266839"/>
            <a:ext cx="1326455" cy="20836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Прямоугольник 144"/>
          <p:cNvSpPr/>
          <p:nvPr/>
        </p:nvSpPr>
        <p:spPr>
          <a:xfrm>
            <a:off x="3057434" y="5489219"/>
            <a:ext cx="1547454" cy="2157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Прямоугольник 145"/>
          <p:cNvSpPr/>
          <p:nvPr/>
        </p:nvSpPr>
        <p:spPr>
          <a:xfrm>
            <a:off x="3057433" y="5736316"/>
            <a:ext cx="1797424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Прямоугольник 146"/>
          <p:cNvSpPr/>
          <p:nvPr/>
        </p:nvSpPr>
        <p:spPr>
          <a:xfrm>
            <a:off x="3057434" y="5988089"/>
            <a:ext cx="2017698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Прямоугольник 147"/>
          <p:cNvSpPr/>
          <p:nvPr/>
        </p:nvSpPr>
        <p:spPr>
          <a:xfrm>
            <a:off x="3057432" y="6230341"/>
            <a:ext cx="2466843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275495" y="4107586"/>
            <a:ext cx="5321827" cy="6845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30. </a:t>
            </a:r>
            <a:r>
              <a:rPr lang="ru-RU" sz="1400" b="1" dirty="0">
                <a:solidFill>
                  <a:schemeClr val="tx2"/>
                </a:solidFill>
              </a:rPr>
              <a:t>Доля граждан среднего возраста (женщины 30-54 года;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мужчины 30-59 лет), систематически </a:t>
            </a:r>
            <a:r>
              <a:rPr lang="ru-RU" sz="1400" b="1" dirty="0" smtClean="0">
                <a:solidFill>
                  <a:schemeClr val="tx2"/>
                </a:solidFill>
              </a:rPr>
              <a:t>занимающихся физической </a:t>
            </a:r>
            <a:r>
              <a:rPr lang="ru-RU" sz="1400" b="1" dirty="0">
                <a:solidFill>
                  <a:schemeClr val="tx2"/>
                </a:solidFill>
              </a:rPr>
              <a:t>культурой и </a:t>
            </a:r>
            <a:r>
              <a:rPr lang="ru-RU" sz="1400" b="1" dirty="0" smtClean="0">
                <a:solidFill>
                  <a:schemeClr val="tx2"/>
                </a:solidFill>
              </a:rPr>
              <a:t>спортом (%)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840898" y="4118896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31. Доля </a:t>
            </a:r>
            <a:r>
              <a:rPr lang="ru-RU" sz="1400" b="1" dirty="0">
                <a:solidFill>
                  <a:schemeClr val="tx2"/>
                </a:solidFill>
              </a:rPr>
              <a:t>граждан старшего возраста (женщины 55-79 </a:t>
            </a:r>
            <a:r>
              <a:rPr lang="ru-RU" sz="1400" b="1" dirty="0" smtClean="0">
                <a:solidFill>
                  <a:schemeClr val="tx2"/>
                </a:solidFill>
              </a:rPr>
              <a:t>лет; мужчины </a:t>
            </a:r>
            <a:r>
              <a:rPr lang="ru-RU" sz="1400" b="1" dirty="0">
                <a:solidFill>
                  <a:schemeClr val="tx2"/>
                </a:solidFill>
              </a:rPr>
              <a:t>60-79 лет), систематически </a:t>
            </a:r>
            <a:r>
              <a:rPr lang="ru-RU" sz="1400" b="1" dirty="0" smtClean="0">
                <a:solidFill>
                  <a:schemeClr val="tx2"/>
                </a:solidFill>
              </a:rPr>
              <a:t>занимающихся физической </a:t>
            </a:r>
            <a:r>
              <a:rPr lang="ru-RU" sz="1400" b="1" dirty="0">
                <a:solidFill>
                  <a:schemeClr val="tx2"/>
                </a:solidFill>
              </a:rPr>
              <a:t>культурой и </a:t>
            </a:r>
            <a:r>
              <a:rPr lang="ru-RU" sz="1400" b="1" dirty="0" smtClean="0">
                <a:solidFill>
                  <a:schemeClr val="tx2"/>
                </a:solidFill>
              </a:rPr>
              <a:t>спортом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50" name="Прямоугольник 149"/>
          <p:cNvSpPr/>
          <p:nvPr/>
        </p:nvSpPr>
        <p:spPr>
          <a:xfrm>
            <a:off x="9411663" y="5089064"/>
            <a:ext cx="295046" cy="19706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Прямоугольник 150"/>
          <p:cNvSpPr/>
          <p:nvPr/>
        </p:nvSpPr>
        <p:spPr>
          <a:xfrm>
            <a:off x="7721815" y="5089716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2" name="Прямоугольник 151"/>
          <p:cNvSpPr/>
          <p:nvPr/>
        </p:nvSpPr>
        <p:spPr>
          <a:xfrm>
            <a:off x="7721815" y="5311409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3" name="Прямоугольник 152"/>
          <p:cNvSpPr/>
          <p:nvPr/>
        </p:nvSpPr>
        <p:spPr>
          <a:xfrm>
            <a:off x="7721815" y="553772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4" name="Прямоугольник 153"/>
          <p:cNvSpPr/>
          <p:nvPr/>
        </p:nvSpPr>
        <p:spPr>
          <a:xfrm>
            <a:off x="7721815" y="5774832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5" name="Прямоугольник 154"/>
          <p:cNvSpPr/>
          <p:nvPr/>
        </p:nvSpPr>
        <p:spPr>
          <a:xfrm>
            <a:off x="7721815" y="6021350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6" name="Прямоугольник 155"/>
          <p:cNvSpPr/>
          <p:nvPr/>
        </p:nvSpPr>
        <p:spPr>
          <a:xfrm>
            <a:off x="7721815" y="6269243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7" name="Прямоугольник 156"/>
          <p:cNvSpPr/>
          <p:nvPr/>
        </p:nvSpPr>
        <p:spPr>
          <a:xfrm>
            <a:off x="8546567" y="5089716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2,8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8" name="Прямоугольник 157"/>
          <p:cNvSpPr/>
          <p:nvPr/>
        </p:nvSpPr>
        <p:spPr>
          <a:xfrm>
            <a:off x="8546567" y="5322424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59" name="Прямоугольник 158"/>
          <p:cNvSpPr/>
          <p:nvPr/>
        </p:nvSpPr>
        <p:spPr>
          <a:xfrm>
            <a:off x="8546567" y="553643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11,2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60" name="Прямоугольник 159"/>
          <p:cNvSpPr/>
          <p:nvPr/>
        </p:nvSpPr>
        <p:spPr>
          <a:xfrm>
            <a:off x="8546566" y="58004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18,7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61" name="Прямоугольник 160"/>
          <p:cNvSpPr/>
          <p:nvPr/>
        </p:nvSpPr>
        <p:spPr>
          <a:xfrm>
            <a:off x="8546565" y="60331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62" name="Прямоугольник 161"/>
          <p:cNvSpPr/>
          <p:nvPr/>
        </p:nvSpPr>
        <p:spPr>
          <a:xfrm>
            <a:off x="8546565" y="6272707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63" name="Прямоугольник 162"/>
          <p:cNvSpPr/>
          <p:nvPr/>
        </p:nvSpPr>
        <p:spPr>
          <a:xfrm>
            <a:off x="9411662" y="5314049"/>
            <a:ext cx="473598" cy="20836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Прямоугольник 163"/>
          <p:cNvSpPr/>
          <p:nvPr/>
        </p:nvSpPr>
        <p:spPr>
          <a:xfrm>
            <a:off x="9411662" y="5536429"/>
            <a:ext cx="592631" cy="2157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Прямоугольник 164"/>
          <p:cNvSpPr/>
          <p:nvPr/>
        </p:nvSpPr>
        <p:spPr>
          <a:xfrm>
            <a:off x="9411661" y="5783526"/>
            <a:ext cx="884808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Прямоугольник 165"/>
          <p:cNvSpPr/>
          <p:nvPr/>
        </p:nvSpPr>
        <p:spPr>
          <a:xfrm>
            <a:off x="9411662" y="6035299"/>
            <a:ext cx="1090411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Прямоугольник 166"/>
          <p:cNvSpPr/>
          <p:nvPr/>
        </p:nvSpPr>
        <p:spPr>
          <a:xfrm>
            <a:off x="9411661" y="6277551"/>
            <a:ext cx="1283636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Прямоугольник 167"/>
          <p:cNvSpPr/>
          <p:nvPr/>
        </p:nvSpPr>
        <p:spPr>
          <a:xfrm>
            <a:off x="6686392" y="4776275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0,9   </a:t>
            </a:r>
            <a:endParaRPr lang="ru-RU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58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6" y="1395819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3091" y="724637"/>
            <a:ext cx="5325035" cy="3618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87" name="object 166"/>
          <p:cNvSpPr/>
          <p:nvPr/>
        </p:nvSpPr>
        <p:spPr>
          <a:xfrm>
            <a:off x="9782389" y="125383"/>
            <a:ext cx="2275140" cy="12135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Прямоугольник 87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1651213" y="6310032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15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428126" y="747887"/>
            <a:ext cx="419253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«Спорт норма жизни» 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6643572" y="225212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97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9368842" y="2556918"/>
            <a:ext cx="1206711" cy="19706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7678995" y="2557570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7678995" y="2779263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7678995" y="30055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678995" y="3242686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678995" y="3489204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678995" y="3737097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8503747" y="2557570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97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8503747" y="2790278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503747" y="300428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97,7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503746" y="32682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98,4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8503745" y="350099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99,2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8503745" y="3740561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9368842" y="2781903"/>
            <a:ext cx="1206712" cy="20836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9368841" y="3004283"/>
            <a:ext cx="1266831" cy="2157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5" name="Прямоугольник 124"/>
          <p:cNvSpPr/>
          <p:nvPr/>
        </p:nvSpPr>
        <p:spPr>
          <a:xfrm>
            <a:off x="9368841" y="3251380"/>
            <a:ext cx="1326456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Прямоугольник 125"/>
          <p:cNvSpPr/>
          <p:nvPr/>
        </p:nvSpPr>
        <p:spPr>
          <a:xfrm>
            <a:off x="9368842" y="3503153"/>
            <a:ext cx="1405376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Прямоугольник 126"/>
          <p:cNvSpPr/>
          <p:nvPr/>
        </p:nvSpPr>
        <p:spPr>
          <a:xfrm>
            <a:off x="9368841" y="3745405"/>
            <a:ext cx="1456178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6561533" y="1504079"/>
            <a:ext cx="5321827" cy="638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32. </a:t>
            </a:r>
            <a:r>
              <a:rPr lang="ru-RU" sz="1400" b="1" dirty="0">
                <a:solidFill>
                  <a:schemeClr val="tx2"/>
                </a:solidFill>
              </a:rPr>
              <a:t>Доля занимающихся по программам спортивной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подготовки в организациях ведомственной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принадлежности физической культуры и </a:t>
            </a:r>
            <a:r>
              <a:rPr lang="ru-RU" sz="1400" b="1" dirty="0" smtClean="0">
                <a:solidFill>
                  <a:schemeClr val="tx2"/>
                </a:solidFill>
              </a:rPr>
              <a:t>спорта (%)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2081" y="3745405"/>
            <a:ext cx="49442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33. Строительство открытой многофункциональной спортивной </a:t>
            </a:r>
            <a:r>
              <a:rPr lang="ru-RU" sz="1400" b="1" dirty="0">
                <a:solidFill>
                  <a:schemeClr val="tx2"/>
                </a:solidFill>
              </a:rPr>
              <a:t>площадки в </a:t>
            </a:r>
            <a:r>
              <a:rPr lang="ru-RU" sz="1400" b="1" dirty="0" smtClean="0">
                <a:solidFill>
                  <a:schemeClr val="tx2"/>
                </a:solidFill>
              </a:rPr>
              <a:t>с. п. </a:t>
            </a:r>
            <a:r>
              <a:rPr lang="ru-RU" sz="1400" b="1" dirty="0" err="1" smtClean="0">
                <a:solidFill>
                  <a:schemeClr val="tx2"/>
                </a:solidFill>
              </a:rPr>
              <a:t>Инарки</a:t>
            </a:r>
            <a:r>
              <a:rPr lang="ru-RU" sz="1400" b="1" dirty="0">
                <a:solidFill>
                  <a:schemeClr val="tx2"/>
                </a:solidFill>
              </a:rPr>
              <a:t>, </a:t>
            </a:r>
            <a:r>
              <a:rPr lang="ru-RU" sz="1400" b="1" dirty="0" smtClean="0">
                <a:solidFill>
                  <a:schemeClr val="tx2"/>
                </a:solidFill>
              </a:rPr>
              <a:t>Малгобекский район</a:t>
            </a:r>
            <a:r>
              <a:rPr lang="ru-RU" sz="1400" b="1" dirty="0">
                <a:solidFill>
                  <a:schemeClr val="tx2"/>
                </a:solidFill>
              </a:rPr>
              <a:t>, </a:t>
            </a:r>
            <a:r>
              <a:rPr lang="ru-RU" sz="1400" b="1" dirty="0" smtClean="0">
                <a:solidFill>
                  <a:schemeClr val="tx2"/>
                </a:solidFill>
              </a:rPr>
              <a:t>Республика Ингушетия</a:t>
            </a:r>
            <a:r>
              <a:rPr lang="ru-RU" sz="1400" b="1" dirty="0">
                <a:solidFill>
                  <a:schemeClr val="tx2"/>
                </a:solidFill>
              </a:rPr>
              <a:t>, -1500 м2</a:t>
            </a:r>
            <a:r>
              <a:rPr lang="ru-RU" sz="1400" b="1" dirty="0" smtClean="0">
                <a:solidFill>
                  <a:schemeClr val="tx2"/>
                </a:solidFill>
              </a:rPr>
              <a:t>. Вод объекта в 2020 году. Соглашение Минсельхоза Ингушетии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97322" y="4173095"/>
            <a:ext cx="638567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35. Строительство физкультурно-оздоровительного</a:t>
            </a:r>
            <a:r>
              <a:rPr lang="ru-RU" sz="1400" b="1" dirty="0">
                <a:solidFill>
                  <a:schemeClr val="tx2"/>
                </a:solidFill>
              </a:rPr>
              <a:t> </a:t>
            </a:r>
            <a:r>
              <a:rPr lang="ru-RU" sz="1400" b="1" dirty="0" smtClean="0">
                <a:solidFill>
                  <a:schemeClr val="tx2"/>
                </a:solidFill>
              </a:rPr>
              <a:t>комплекса</a:t>
            </a:r>
            <a:r>
              <a:rPr lang="ru-RU" sz="1400" b="1" dirty="0">
                <a:solidFill>
                  <a:schemeClr val="tx2"/>
                </a:solidFill>
              </a:rPr>
              <a:t> с залом 36х18 и открытой универсальной площадкой лето-зима 30 х60 </a:t>
            </a:r>
            <a:r>
              <a:rPr lang="ru-RU" sz="1400" b="1" dirty="0" smtClean="0">
                <a:solidFill>
                  <a:schemeClr val="tx2"/>
                </a:solidFill>
              </a:rPr>
              <a:t>метров в с. п. </a:t>
            </a:r>
            <a:r>
              <a:rPr lang="ru-RU" sz="1400" b="1" dirty="0" err="1" smtClean="0">
                <a:solidFill>
                  <a:schemeClr val="tx2"/>
                </a:solidFill>
              </a:rPr>
              <a:t>Сагопши</a:t>
            </a:r>
            <a:r>
              <a:rPr lang="ru-RU" sz="1400" b="1" dirty="0" smtClean="0">
                <a:solidFill>
                  <a:schemeClr val="tx2"/>
                </a:solidFill>
              </a:rPr>
              <a:t>. Средства всего – 25 852,3 тыс. руб. в том числе: ФБ – 24560,0 тыс. руб.                 РБ – 1 292,0 тыс. руб.  Срок ввода в эксплуатацию – 25.12.2019 год.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93131" y="5186326"/>
            <a:ext cx="492860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34. Физкультурно-оздоровительный</a:t>
            </a:r>
            <a:r>
              <a:rPr lang="ru-RU" sz="1400" b="1" dirty="0">
                <a:solidFill>
                  <a:schemeClr val="tx2"/>
                </a:solidFill>
              </a:rPr>
              <a:t> комплекс с плавательным бассейном с ванной 25х8,5 м на площадке </a:t>
            </a:r>
            <a:r>
              <a:rPr lang="ru-RU" sz="1400" b="1" dirty="0" smtClean="0">
                <a:solidFill>
                  <a:schemeClr val="tx2"/>
                </a:solidFill>
              </a:rPr>
              <a:t>спорткомплекса</a:t>
            </a:r>
            <a:r>
              <a:rPr lang="ru-RU" sz="1400" b="1" dirty="0">
                <a:solidFill>
                  <a:schemeClr val="tx2"/>
                </a:solidFill>
              </a:rPr>
              <a:t> в </a:t>
            </a:r>
            <a:r>
              <a:rPr lang="ru-RU" sz="1400" b="1" dirty="0" smtClean="0">
                <a:solidFill>
                  <a:schemeClr val="tx2"/>
                </a:solidFill>
              </a:rPr>
              <a:t>а/о </a:t>
            </a:r>
            <a:r>
              <a:rPr lang="ru-RU" sz="1400" b="1" dirty="0" err="1" smtClean="0">
                <a:solidFill>
                  <a:schemeClr val="tx2"/>
                </a:solidFill>
              </a:rPr>
              <a:t>Насыр</a:t>
            </a:r>
            <a:r>
              <a:rPr lang="ru-RU" sz="1400" b="1" dirty="0" smtClean="0">
                <a:solidFill>
                  <a:schemeClr val="tx2"/>
                </a:solidFill>
              </a:rPr>
              <a:t> </a:t>
            </a:r>
            <a:r>
              <a:rPr lang="ru-RU" sz="1400" b="1" dirty="0" err="1" smtClean="0">
                <a:solidFill>
                  <a:schemeClr val="tx2"/>
                </a:solidFill>
              </a:rPr>
              <a:t>Кортский</a:t>
            </a:r>
            <a:r>
              <a:rPr lang="ru-RU" sz="1400" b="1" dirty="0" smtClean="0">
                <a:solidFill>
                  <a:schemeClr val="tx2"/>
                </a:solidFill>
              </a:rPr>
              <a:t>.</a:t>
            </a:r>
            <a:r>
              <a:rPr lang="ru-RU" sz="1400" b="1" dirty="0">
                <a:solidFill>
                  <a:schemeClr val="tx2"/>
                </a:solidFill>
              </a:rPr>
              <a:t> </a:t>
            </a:r>
            <a:endParaRPr lang="ru-RU" sz="1400" b="1" dirty="0" smtClean="0">
              <a:solidFill>
                <a:schemeClr val="tx2"/>
              </a:solidFill>
            </a:endParaRPr>
          </a:p>
          <a:p>
            <a:r>
              <a:rPr lang="ru-RU" sz="1400" b="1" dirty="0" smtClean="0">
                <a:solidFill>
                  <a:schemeClr val="tx2"/>
                </a:solidFill>
              </a:rPr>
              <a:t>Средства </a:t>
            </a:r>
            <a:r>
              <a:rPr lang="ru-RU" sz="1400" b="1" dirty="0">
                <a:solidFill>
                  <a:schemeClr val="tx2"/>
                </a:solidFill>
              </a:rPr>
              <a:t>всего – </a:t>
            </a:r>
            <a:r>
              <a:rPr lang="ru-RU" sz="1400" b="1" dirty="0" smtClean="0">
                <a:solidFill>
                  <a:schemeClr val="tx2"/>
                </a:solidFill>
              </a:rPr>
              <a:t>68 000,0 </a:t>
            </a:r>
            <a:r>
              <a:rPr lang="ru-RU" sz="1400" b="1" dirty="0">
                <a:solidFill>
                  <a:schemeClr val="tx2"/>
                </a:solidFill>
              </a:rPr>
              <a:t>тыс. руб. в том числе РБ – </a:t>
            </a:r>
            <a:r>
              <a:rPr lang="ru-RU" sz="1400" b="1" dirty="0" smtClean="0">
                <a:solidFill>
                  <a:schemeClr val="tx2"/>
                </a:solidFill>
              </a:rPr>
              <a:t>2 764,0 </a:t>
            </a:r>
            <a:r>
              <a:rPr lang="ru-RU" sz="1400" b="1" dirty="0">
                <a:solidFill>
                  <a:schemeClr val="tx2"/>
                </a:solidFill>
              </a:rPr>
              <a:t>тыс. руб. </a:t>
            </a:r>
            <a:r>
              <a:rPr lang="ru-RU" sz="1400" b="1" dirty="0" smtClean="0">
                <a:solidFill>
                  <a:schemeClr val="tx2"/>
                </a:solidFill>
              </a:rPr>
              <a:t> Срок </a:t>
            </a:r>
            <a:r>
              <a:rPr lang="ru-RU" sz="1400" b="1" dirty="0">
                <a:solidFill>
                  <a:schemeClr val="tx2"/>
                </a:solidFill>
              </a:rPr>
              <a:t>ввода в эксплуатацию – 25.12.2019 год.</a:t>
            </a:r>
          </a:p>
          <a:p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612938" y="5192511"/>
            <a:ext cx="62704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36. В </a:t>
            </a:r>
            <a:r>
              <a:rPr lang="ru-RU" sz="1400" b="1" dirty="0">
                <a:solidFill>
                  <a:schemeClr val="tx2"/>
                </a:solidFill>
              </a:rPr>
              <a:t>организации спортивной подготовки поставлено спортивное </a:t>
            </a:r>
            <a:r>
              <a:rPr lang="ru-RU" sz="1400" b="1" dirty="0" smtClean="0">
                <a:solidFill>
                  <a:schemeClr val="tx2"/>
                </a:solidFill>
              </a:rPr>
              <a:t>оборудование в количестве 2 комплектов на общую сумму – 1000,0 тыс. руб. Средства ФБ – 950,0 тыс. руб. РБ – 50,0 тыс. руб. </a:t>
            </a:r>
          </a:p>
          <a:p>
            <a:r>
              <a:rPr lang="ru-RU" sz="1400" b="1" dirty="0" smtClean="0">
                <a:solidFill>
                  <a:schemeClr val="tx2"/>
                </a:solidFill>
              </a:rPr>
              <a:t>Срок окончания работ 25.12.2019 год.</a:t>
            </a:r>
            <a:endParaRPr lang="ru-RU" sz="1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50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6" y="1395819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3091" y="724637"/>
            <a:ext cx="5325035" cy="3618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469398"/>
            <a:ext cx="6025886" cy="24581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37. Создание или модернизация футбольных полей с искусственным покрытием  и легкоатлетическими дорожками.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Общая сумма средств – 40 404,0 в том числе: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ФБ – 40 000,0 тыс. руб.;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РБ – 404,0 тыс. руб.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2" y="1507026"/>
            <a:ext cx="5440353" cy="20896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38. Оснащение объектов спортивной инфраструктуры спортивным инвентарем и оборудованием на общую сумму – 5 092,3 тыс. руб. в количестве 2 комплектов 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в</a:t>
            </a:r>
            <a:r>
              <a:rPr lang="ru-RU" sz="1400" b="1" dirty="0" smtClean="0">
                <a:solidFill>
                  <a:schemeClr val="tx2"/>
                </a:solidFill>
              </a:rPr>
              <a:t> том числе ФБ – 5 041,4 тыс. руб. 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                           РБ – 50,0 тыс. руб.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87" name="object 166"/>
          <p:cNvSpPr/>
          <p:nvPr/>
        </p:nvSpPr>
        <p:spPr>
          <a:xfrm>
            <a:off x="9782389" y="125383"/>
            <a:ext cx="2275140" cy="12135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Прямоугольник 87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5288573" y="276451"/>
            <a:ext cx="4026382" cy="723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Региональный проект </a:t>
            </a:r>
          </a:p>
          <a:p>
            <a:pPr algn="ctr"/>
            <a:r>
              <a:rPr lang="ru-RU" b="1" dirty="0" smtClean="0">
                <a:solidFill>
                  <a:schemeClr val="tx2"/>
                </a:solidFill>
              </a:rPr>
              <a:t>«Спорт норма жизни»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1588840" y="6326810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16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2110" y="4411853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07380" y="4716643"/>
            <a:ext cx="1206711" cy="19706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417533" y="471729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17533" y="493898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17533" y="516530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17533" y="540241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17533" y="564892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417533" y="589682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42285" y="471729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3114,7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242285" y="495000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2653,5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42285" y="516400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2653,5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242284" y="542801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2653,5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242283" y="566071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2653,5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242283" y="590028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2653,5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107380" y="4941628"/>
            <a:ext cx="908808" cy="20836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107380" y="5164008"/>
            <a:ext cx="908808" cy="2157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107379" y="5411105"/>
            <a:ext cx="908809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107381" y="5662878"/>
            <a:ext cx="908808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3107379" y="5905130"/>
            <a:ext cx="908809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300071" y="3663804"/>
            <a:ext cx="5321827" cy="638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39. </a:t>
            </a:r>
            <a:r>
              <a:rPr lang="ru-RU" sz="1400" b="1" dirty="0">
                <a:solidFill>
                  <a:schemeClr val="tx2"/>
                </a:solidFill>
              </a:rPr>
              <a:t>Все </a:t>
            </a:r>
            <a:r>
              <a:rPr lang="ru-RU" sz="1400" b="1" dirty="0" smtClean="0">
                <a:solidFill>
                  <a:schemeClr val="tx2"/>
                </a:solidFill>
              </a:rPr>
              <a:t>организации спортивной подготовки предоставляют услуги населению </a:t>
            </a:r>
            <a:r>
              <a:rPr lang="ru-RU" sz="1400" b="1" dirty="0">
                <a:solidFill>
                  <a:schemeClr val="tx2"/>
                </a:solidFill>
              </a:rPr>
              <a:t>в соответствии </a:t>
            </a:r>
            <a:r>
              <a:rPr lang="ru-RU" sz="1400" b="1" dirty="0" smtClean="0">
                <a:solidFill>
                  <a:schemeClr val="tx2"/>
                </a:solidFill>
              </a:rPr>
              <a:t>с федеральными </a:t>
            </a:r>
            <a:r>
              <a:rPr lang="ru-RU" sz="1400" b="1" dirty="0">
                <a:solidFill>
                  <a:schemeClr val="tx2"/>
                </a:solidFill>
              </a:rPr>
              <a:t>стандартами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спортивной подготовки </a:t>
            </a:r>
          </a:p>
        </p:txBody>
      </p:sp>
    </p:spTree>
    <p:extLst>
      <p:ext uri="{BB962C8B-B14F-4D97-AF65-F5344CB8AC3E}">
        <p14:creationId xmlns:p14="http://schemas.microsoft.com/office/powerpoint/2010/main" val="364306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3105110" y="0"/>
            <a:ext cx="0" cy="6858000"/>
          </a:xfrm>
          <a:prstGeom prst="lin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" name="Овал 3"/>
          <p:cNvSpPr/>
          <p:nvPr/>
        </p:nvSpPr>
        <p:spPr>
          <a:xfrm>
            <a:off x="2097576" y="796924"/>
            <a:ext cx="2015067" cy="2015067"/>
          </a:xfrm>
          <a:prstGeom prst="ellipse">
            <a:avLst/>
          </a:prstGeom>
          <a:solidFill>
            <a:schemeClr val="bg2">
              <a:lumMod val="7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2475109" y="1174457"/>
            <a:ext cx="1260000" cy="1260000"/>
            <a:chOff x="394914" y="432346"/>
            <a:chExt cx="432434" cy="432434"/>
          </a:xfrm>
          <a:solidFill>
            <a:schemeClr val="bg1"/>
          </a:solidFill>
        </p:grpSpPr>
        <p:sp>
          <p:nvSpPr>
            <p:cNvPr id="6" name="object 67"/>
            <p:cNvSpPr/>
            <p:nvPr/>
          </p:nvSpPr>
          <p:spPr>
            <a:xfrm>
              <a:off x="475411" y="512864"/>
              <a:ext cx="271145" cy="271145"/>
            </a:xfrm>
            <a:custGeom>
              <a:avLst/>
              <a:gdLst/>
              <a:ahLst/>
              <a:cxnLst/>
              <a:rect l="l" t="t" r="r" b="b"/>
              <a:pathLst>
                <a:path w="271145" h="271145">
                  <a:moveTo>
                    <a:pt x="174713" y="0"/>
                  </a:moveTo>
                  <a:lnTo>
                    <a:pt x="96291" y="0"/>
                  </a:lnTo>
                  <a:lnTo>
                    <a:pt x="93268" y="3009"/>
                  </a:lnTo>
                  <a:lnTo>
                    <a:pt x="93268" y="93268"/>
                  </a:lnTo>
                  <a:lnTo>
                    <a:pt x="3022" y="93268"/>
                  </a:lnTo>
                  <a:lnTo>
                    <a:pt x="0" y="96291"/>
                  </a:lnTo>
                  <a:lnTo>
                    <a:pt x="0" y="174701"/>
                  </a:lnTo>
                  <a:lnTo>
                    <a:pt x="3022" y="177723"/>
                  </a:lnTo>
                  <a:lnTo>
                    <a:pt x="93268" y="177723"/>
                  </a:lnTo>
                  <a:lnTo>
                    <a:pt x="93268" y="267982"/>
                  </a:lnTo>
                  <a:lnTo>
                    <a:pt x="96291" y="270992"/>
                  </a:lnTo>
                  <a:lnTo>
                    <a:pt x="174713" y="270992"/>
                  </a:lnTo>
                  <a:lnTo>
                    <a:pt x="177723" y="267982"/>
                  </a:lnTo>
                  <a:lnTo>
                    <a:pt x="177723" y="257517"/>
                  </a:lnTo>
                  <a:lnTo>
                    <a:pt x="106743" y="257517"/>
                  </a:lnTo>
                  <a:lnTo>
                    <a:pt x="106743" y="167271"/>
                  </a:lnTo>
                  <a:lnTo>
                    <a:pt x="103733" y="164249"/>
                  </a:lnTo>
                  <a:lnTo>
                    <a:pt x="13474" y="164249"/>
                  </a:lnTo>
                  <a:lnTo>
                    <a:pt x="13474" y="106743"/>
                  </a:lnTo>
                  <a:lnTo>
                    <a:pt x="103733" y="106743"/>
                  </a:lnTo>
                  <a:lnTo>
                    <a:pt x="106743" y="103720"/>
                  </a:lnTo>
                  <a:lnTo>
                    <a:pt x="106743" y="13474"/>
                  </a:lnTo>
                  <a:lnTo>
                    <a:pt x="177723" y="13474"/>
                  </a:lnTo>
                  <a:lnTo>
                    <a:pt x="177723" y="3009"/>
                  </a:lnTo>
                  <a:lnTo>
                    <a:pt x="174713" y="0"/>
                  </a:lnTo>
                  <a:close/>
                </a:path>
                <a:path w="271145" h="271145">
                  <a:moveTo>
                    <a:pt x="177723" y="13474"/>
                  </a:moveTo>
                  <a:lnTo>
                    <a:pt x="164261" y="13474"/>
                  </a:lnTo>
                  <a:lnTo>
                    <a:pt x="164261" y="103720"/>
                  </a:lnTo>
                  <a:lnTo>
                    <a:pt x="167271" y="106743"/>
                  </a:lnTo>
                  <a:lnTo>
                    <a:pt x="257530" y="106743"/>
                  </a:lnTo>
                  <a:lnTo>
                    <a:pt x="257530" y="164249"/>
                  </a:lnTo>
                  <a:lnTo>
                    <a:pt x="167271" y="164249"/>
                  </a:lnTo>
                  <a:lnTo>
                    <a:pt x="164261" y="167271"/>
                  </a:lnTo>
                  <a:lnTo>
                    <a:pt x="164261" y="257517"/>
                  </a:lnTo>
                  <a:lnTo>
                    <a:pt x="177723" y="257517"/>
                  </a:lnTo>
                  <a:lnTo>
                    <a:pt x="177723" y="177723"/>
                  </a:lnTo>
                  <a:lnTo>
                    <a:pt x="267982" y="177723"/>
                  </a:lnTo>
                  <a:lnTo>
                    <a:pt x="271005" y="174701"/>
                  </a:lnTo>
                  <a:lnTo>
                    <a:pt x="271005" y="96291"/>
                  </a:lnTo>
                  <a:lnTo>
                    <a:pt x="267982" y="93268"/>
                  </a:lnTo>
                  <a:lnTo>
                    <a:pt x="177723" y="93268"/>
                  </a:lnTo>
                  <a:lnTo>
                    <a:pt x="177723" y="1347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68"/>
            <p:cNvSpPr/>
            <p:nvPr/>
          </p:nvSpPr>
          <p:spPr>
            <a:xfrm>
              <a:off x="394914" y="432346"/>
              <a:ext cx="432434" cy="432434"/>
            </a:xfrm>
            <a:custGeom>
              <a:avLst/>
              <a:gdLst/>
              <a:ahLst/>
              <a:cxnLst/>
              <a:rect l="l" t="t" r="r" b="b"/>
              <a:pathLst>
                <a:path w="432434" h="432434">
                  <a:moveTo>
                    <a:pt x="362445" y="0"/>
                  </a:moveTo>
                  <a:lnTo>
                    <a:pt x="69557" y="0"/>
                  </a:lnTo>
                  <a:lnTo>
                    <a:pt x="42508" y="5474"/>
                  </a:lnTo>
                  <a:lnTo>
                    <a:pt x="20396" y="20396"/>
                  </a:lnTo>
                  <a:lnTo>
                    <a:pt x="5474" y="42508"/>
                  </a:lnTo>
                  <a:lnTo>
                    <a:pt x="0" y="69557"/>
                  </a:lnTo>
                  <a:lnTo>
                    <a:pt x="0" y="362445"/>
                  </a:lnTo>
                  <a:lnTo>
                    <a:pt x="5474" y="389494"/>
                  </a:lnTo>
                  <a:lnTo>
                    <a:pt x="20396" y="411606"/>
                  </a:lnTo>
                  <a:lnTo>
                    <a:pt x="42508" y="426528"/>
                  </a:lnTo>
                  <a:lnTo>
                    <a:pt x="69557" y="432003"/>
                  </a:lnTo>
                  <a:lnTo>
                    <a:pt x="362445" y="432003"/>
                  </a:lnTo>
                  <a:lnTo>
                    <a:pt x="389494" y="426528"/>
                  </a:lnTo>
                  <a:lnTo>
                    <a:pt x="401349" y="418528"/>
                  </a:lnTo>
                  <a:lnTo>
                    <a:pt x="69557" y="418528"/>
                  </a:lnTo>
                  <a:lnTo>
                    <a:pt x="47748" y="414114"/>
                  </a:lnTo>
                  <a:lnTo>
                    <a:pt x="29919" y="402083"/>
                  </a:lnTo>
                  <a:lnTo>
                    <a:pt x="17888" y="384254"/>
                  </a:lnTo>
                  <a:lnTo>
                    <a:pt x="13474" y="362445"/>
                  </a:lnTo>
                  <a:lnTo>
                    <a:pt x="13474" y="69557"/>
                  </a:lnTo>
                  <a:lnTo>
                    <a:pt x="17888" y="47748"/>
                  </a:lnTo>
                  <a:lnTo>
                    <a:pt x="29919" y="29919"/>
                  </a:lnTo>
                  <a:lnTo>
                    <a:pt x="47748" y="17888"/>
                  </a:lnTo>
                  <a:lnTo>
                    <a:pt x="69557" y="13474"/>
                  </a:lnTo>
                  <a:lnTo>
                    <a:pt x="401349" y="13474"/>
                  </a:lnTo>
                  <a:lnTo>
                    <a:pt x="389494" y="5474"/>
                  </a:lnTo>
                  <a:lnTo>
                    <a:pt x="362445" y="0"/>
                  </a:lnTo>
                  <a:close/>
                </a:path>
                <a:path w="432434" h="432434">
                  <a:moveTo>
                    <a:pt x="401349" y="13474"/>
                  </a:moveTo>
                  <a:lnTo>
                    <a:pt x="362445" y="13474"/>
                  </a:lnTo>
                  <a:lnTo>
                    <a:pt x="384254" y="17888"/>
                  </a:lnTo>
                  <a:lnTo>
                    <a:pt x="402083" y="29919"/>
                  </a:lnTo>
                  <a:lnTo>
                    <a:pt x="414114" y="47748"/>
                  </a:lnTo>
                  <a:lnTo>
                    <a:pt x="418528" y="69557"/>
                  </a:lnTo>
                  <a:lnTo>
                    <a:pt x="418528" y="362445"/>
                  </a:lnTo>
                  <a:lnTo>
                    <a:pt x="414114" y="384254"/>
                  </a:lnTo>
                  <a:lnTo>
                    <a:pt x="402083" y="402083"/>
                  </a:lnTo>
                  <a:lnTo>
                    <a:pt x="384254" y="414114"/>
                  </a:lnTo>
                  <a:lnTo>
                    <a:pt x="362445" y="418528"/>
                  </a:lnTo>
                  <a:lnTo>
                    <a:pt x="401349" y="418528"/>
                  </a:lnTo>
                  <a:lnTo>
                    <a:pt x="411607" y="411606"/>
                  </a:lnTo>
                  <a:lnTo>
                    <a:pt x="426528" y="389494"/>
                  </a:lnTo>
                  <a:lnTo>
                    <a:pt x="432003" y="362445"/>
                  </a:lnTo>
                  <a:lnTo>
                    <a:pt x="432003" y="69557"/>
                  </a:lnTo>
                  <a:lnTo>
                    <a:pt x="426528" y="42508"/>
                  </a:lnTo>
                  <a:lnTo>
                    <a:pt x="411607" y="20396"/>
                  </a:lnTo>
                  <a:lnTo>
                    <a:pt x="401349" y="1347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543175" y="3608915"/>
            <a:ext cx="7235825" cy="94012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309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ПРОЕКТ </a:t>
            </a:r>
          </a:p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ЗДРАВООХРАНЕНИЕ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17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59016" y="375713"/>
            <a:ext cx="6716793" cy="4183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«ЗДРАВООХРАНЕНИЕ»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5" name="object 20"/>
          <p:cNvSpPr/>
          <p:nvPr/>
        </p:nvSpPr>
        <p:spPr>
          <a:xfrm>
            <a:off x="820470" y="80386"/>
            <a:ext cx="164719" cy="6524600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Блок-схема: узел 6"/>
          <p:cNvSpPr/>
          <p:nvPr/>
        </p:nvSpPr>
        <p:spPr>
          <a:xfrm>
            <a:off x="301226" y="153876"/>
            <a:ext cx="1045028" cy="624348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object 12"/>
          <p:cNvSpPr/>
          <p:nvPr/>
        </p:nvSpPr>
        <p:spPr>
          <a:xfrm flipV="1">
            <a:off x="1417365" y="645917"/>
            <a:ext cx="10661302" cy="102819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1" name="Овал 10"/>
          <p:cNvSpPr/>
          <p:nvPr/>
        </p:nvSpPr>
        <p:spPr>
          <a:xfrm>
            <a:off x="558996" y="858087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85972" y="1357665"/>
            <a:ext cx="460870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65970" y="3150716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55"/>
          <p:cNvSpPr/>
          <p:nvPr/>
        </p:nvSpPr>
        <p:spPr>
          <a:xfrm>
            <a:off x="685123" y="951821"/>
            <a:ext cx="241639" cy="27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Прямоугольник 16"/>
          <p:cNvSpPr/>
          <p:nvPr/>
        </p:nvSpPr>
        <p:spPr>
          <a:xfrm>
            <a:off x="1301762" y="913227"/>
            <a:ext cx="4702629" cy="352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СРОКИ РЕАЛИЗАЦИИ: 01.01.2019 – 31.12.2024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22" name="object 122"/>
          <p:cNvSpPr/>
          <p:nvPr/>
        </p:nvSpPr>
        <p:spPr>
          <a:xfrm>
            <a:off x="701211" y="1395657"/>
            <a:ext cx="292093" cy="2975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23"/>
          <p:cNvSpPr/>
          <p:nvPr/>
        </p:nvSpPr>
        <p:spPr>
          <a:xfrm>
            <a:off x="721380" y="3189278"/>
            <a:ext cx="244500" cy="2691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Прямоугольник 28"/>
          <p:cNvSpPr/>
          <p:nvPr/>
        </p:nvSpPr>
        <p:spPr>
          <a:xfrm>
            <a:off x="1239540" y="1370272"/>
            <a:ext cx="4322897" cy="3867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ЦЕЛИ И ЦЕЛЕВЫЕ ПОКАЗАТЕЛИ: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725320" y="1693177"/>
            <a:ext cx="5091954" cy="4249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1. Снижение смертности населения трудоспособного возраста до 350 случаев на 100 тыс. населения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277330" y="1661223"/>
            <a:ext cx="398237" cy="45691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41" name="Стрелка вправо 40"/>
          <p:cNvSpPr/>
          <p:nvPr/>
        </p:nvSpPr>
        <p:spPr>
          <a:xfrm rot="5400000">
            <a:off x="1366586" y="1871135"/>
            <a:ext cx="189702" cy="86369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281273" y="2186541"/>
            <a:ext cx="398237" cy="42816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43" name="Стрелка вправо 42"/>
          <p:cNvSpPr/>
          <p:nvPr/>
        </p:nvSpPr>
        <p:spPr>
          <a:xfrm rot="5400000">
            <a:off x="1384861" y="2365248"/>
            <a:ext cx="211539" cy="87443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1725320" y="2211355"/>
            <a:ext cx="4879124" cy="4383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2. Снижение смертности от болезней системы кровообращения до 450    случаев на 100 тыс. населения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836605" y="1634620"/>
            <a:ext cx="398237" cy="57673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6847419" y="2296844"/>
            <a:ext cx="398237" cy="536494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47" name="Стрелка вправо 46"/>
          <p:cNvSpPr/>
          <p:nvPr/>
        </p:nvSpPr>
        <p:spPr>
          <a:xfrm rot="5400000">
            <a:off x="6847807" y="1890055"/>
            <a:ext cx="378939" cy="70034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право 47"/>
          <p:cNvSpPr/>
          <p:nvPr/>
        </p:nvSpPr>
        <p:spPr>
          <a:xfrm rot="5400000">
            <a:off x="6869249" y="2553802"/>
            <a:ext cx="344235" cy="78216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1725320" y="2649737"/>
            <a:ext cx="4683652" cy="500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</a:rPr>
              <a:t> </a:t>
            </a:r>
            <a:r>
              <a:rPr lang="ru-RU" sz="1400" dirty="0" smtClean="0">
                <a:solidFill>
                  <a:schemeClr val="tx2"/>
                </a:solidFill>
              </a:rPr>
              <a:t>3. Снижение смертности от новообразований, в том числе от злокачественных, до 185 случаев на 100 тыс. населения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7308950" y="1630860"/>
            <a:ext cx="4669362" cy="574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4. Снижение младенческой смертности до 4,5 случаев на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1 тыс. родившихся детей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170633" y="3217504"/>
            <a:ext cx="5549154" cy="3128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Федеральные проекты в которых участвует Республики Ингушетия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6826939" y="3589194"/>
            <a:ext cx="1339206" cy="46777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14 779,1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6817273" y="4417980"/>
            <a:ext cx="1339205" cy="3748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52 939,5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6817274" y="4975165"/>
            <a:ext cx="1339205" cy="347835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98 861,2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6817274" y="5617029"/>
            <a:ext cx="1358536" cy="461587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3"/>
                </a:solidFill>
              </a:rPr>
              <a:t>54 282,3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8314268" y="3029353"/>
            <a:ext cx="3530600" cy="9145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endParaRPr lang="ru-RU" sz="1200" b="1" dirty="0">
              <a:solidFill>
                <a:schemeClr val="tx2"/>
              </a:solidFill>
            </a:endParaRPr>
          </a:p>
          <a:p>
            <a:pPr algn="ctr"/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БЮДЖЕТ НАЦИОНАЛЬНОГО ПРОЕКТА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                                 334 223,9 тыс. руб.</a:t>
            </a:r>
            <a:endParaRPr lang="ru-RU" sz="1400" b="1" dirty="0">
              <a:solidFill>
                <a:schemeClr val="tx2"/>
              </a:solidFill>
            </a:endParaRPr>
          </a:p>
          <a:p>
            <a:pPr algn="ctr">
              <a:defRPr/>
            </a:pPr>
            <a:r>
              <a:rPr lang="ru-RU" sz="1400" b="1" dirty="0" smtClean="0">
                <a:solidFill>
                  <a:schemeClr val="tx2"/>
                </a:solidFill>
              </a:rPr>
              <a:t>ИСТОЧНИКИ ФБ - </a:t>
            </a:r>
            <a:r>
              <a:rPr lang="ru-RU" sz="1400" b="1" dirty="0">
                <a:solidFill>
                  <a:schemeClr val="tx2"/>
                </a:solidFill>
              </a:rPr>
              <a:t>304 </a:t>
            </a:r>
            <a:r>
              <a:rPr lang="ru-RU" sz="1400" b="1" dirty="0" smtClean="0">
                <a:solidFill>
                  <a:schemeClr val="tx2"/>
                </a:solidFill>
              </a:rPr>
              <a:t>442,5 </a:t>
            </a:r>
            <a:r>
              <a:rPr lang="ru-RU" sz="1400" b="1" dirty="0">
                <a:solidFill>
                  <a:schemeClr val="tx2"/>
                </a:solidFill>
              </a:rPr>
              <a:t>тыс. </a:t>
            </a:r>
            <a:r>
              <a:rPr lang="ru-RU" sz="1400" b="1" dirty="0" smtClean="0">
                <a:solidFill>
                  <a:schemeClr val="tx2"/>
                </a:solidFill>
              </a:rPr>
              <a:t>руб.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tx2"/>
                </a:solidFill>
              </a:rPr>
              <a:t>                        РБ - 29 781,4 </a:t>
            </a:r>
            <a:r>
              <a:rPr lang="ru-RU" sz="1400" b="1" dirty="0">
                <a:solidFill>
                  <a:schemeClr val="tx2"/>
                </a:solidFill>
              </a:rPr>
              <a:t>тыс. руб.</a:t>
            </a:r>
          </a:p>
          <a:p>
            <a:pPr algn="ctr">
              <a:defRPr/>
            </a:pPr>
            <a:endParaRPr lang="ru-RU" sz="12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200" b="1" dirty="0" smtClean="0">
                <a:solidFill>
                  <a:schemeClr val="tx2"/>
                </a:solidFill>
              </a:rPr>
              <a:t> </a:t>
            </a:r>
          </a:p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64" name="object 67"/>
          <p:cNvSpPr/>
          <p:nvPr/>
        </p:nvSpPr>
        <p:spPr>
          <a:xfrm>
            <a:off x="541227" y="278973"/>
            <a:ext cx="521688" cy="405994"/>
          </a:xfrm>
          <a:custGeom>
            <a:avLst/>
            <a:gdLst/>
            <a:ahLst/>
            <a:cxnLst/>
            <a:rect l="l" t="t" r="r" b="b"/>
            <a:pathLst>
              <a:path w="271145" h="271145">
                <a:moveTo>
                  <a:pt x="174713" y="0"/>
                </a:moveTo>
                <a:lnTo>
                  <a:pt x="96291" y="0"/>
                </a:lnTo>
                <a:lnTo>
                  <a:pt x="93268" y="3009"/>
                </a:lnTo>
                <a:lnTo>
                  <a:pt x="93268" y="93268"/>
                </a:lnTo>
                <a:lnTo>
                  <a:pt x="3022" y="93268"/>
                </a:lnTo>
                <a:lnTo>
                  <a:pt x="0" y="96291"/>
                </a:lnTo>
                <a:lnTo>
                  <a:pt x="0" y="174701"/>
                </a:lnTo>
                <a:lnTo>
                  <a:pt x="3022" y="177723"/>
                </a:lnTo>
                <a:lnTo>
                  <a:pt x="93268" y="177723"/>
                </a:lnTo>
                <a:lnTo>
                  <a:pt x="93268" y="267982"/>
                </a:lnTo>
                <a:lnTo>
                  <a:pt x="96291" y="270992"/>
                </a:lnTo>
                <a:lnTo>
                  <a:pt x="174713" y="270992"/>
                </a:lnTo>
                <a:lnTo>
                  <a:pt x="177723" y="267982"/>
                </a:lnTo>
                <a:lnTo>
                  <a:pt x="177723" y="257517"/>
                </a:lnTo>
                <a:lnTo>
                  <a:pt x="106743" y="257517"/>
                </a:lnTo>
                <a:lnTo>
                  <a:pt x="106743" y="167271"/>
                </a:lnTo>
                <a:lnTo>
                  <a:pt x="103733" y="164249"/>
                </a:lnTo>
                <a:lnTo>
                  <a:pt x="13474" y="164249"/>
                </a:lnTo>
                <a:lnTo>
                  <a:pt x="13474" y="106743"/>
                </a:lnTo>
                <a:lnTo>
                  <a:pt x="103733" y="106743"/>
                </a:lnTo>
                <a:lnTo>
                  <a:pt x="106743" y="103720"/>
                </a:lnTo>
                <a:lnTo>
                  <a:pt x="106743" y="13474"/>
                </a:lnTo>
                <a:lnTo>
                  <a:pt x="177723" y="13474"/>
                </a:lnTo>
                <a:lnTo>
                  <a:pt x="177723" y="3009"/>
                </a:lnTo>
                <a:lnTo>
                  <a:pt x="174713" y="0"/>
                </a:lnTo>
                <a:close/>
              </a:path>
              <a:path w="271145" h="271145">
                <a:moveTo>
                  <a:pt x="177723" y="13474"/>
                </a:moveTo>
                <a:lnTo>
                  <a:pt x="164261" y="13474"/>
                </a:lnTo>
                <a:lnTo>
                  <a:pt x="164261" y="103720"/>
                </a:lnTo>
                <a:lnTo>
                  <a:pt x="167271" y="106743"/>
                </a:lnTo>
                <a:lnTo>
                  <a:pt x="257530" y="106743"/>
                </a:lnTo>
                <a:lnTo>
                  <a:pt x="257530" y="164249"/>
                </a:lnTo>
                <a:lnTo>
                  <a:pt x="167271" y="164249"/>
                </a:lnTo>
                <a:lnTo>
                  <a:pt x="164261" y="167271"/>
                </a:lnTo>
                <a:lnTo>
                  <a:pt x="164261" y="257517"/>
                </a:lnTo>
                <a:lnTo>
                  <a:pt x="177723" y="257517"/>
                </a:lnTo>
                <a:lnTo>
                  <a:pt x="177723" y="177723"/>
                </a:lnTo>
                <a:lnTo>
                  <a:pt x="267982" y="177723"/>
                </a:lnTo>
                <a:lnTo>
                  <a:pt x="271005" y="174701"/>
                </a:lnTo>
                <a:lnTo>
                  <a:pt x="271005" y="96291"/>
                </a:lnTo>
                <a:lnTo>
                  <a:pt x="267982" y="93268"/>
                </a:lnTo>
                <a:lnTo>
                  <a:pt x="177723" y="93268"/>
                </a:lnTo>
                <a:lnTo>
                  <a:pt x="177723" y="13474"/>
                </a:lnTo>
                <a:close/>
              </a:path>
            </a:pathLst>
          </a:custGeom>
          <a:solidFill>
            <a:srgbClr val="D714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Прямоугольник 64"/>
          <p:cNvSpPr/>
          <p:nvPr/>
        </p:nvSpPr>
        <p:spPr>
          <a:xfrm>
            <a:off x="1289574" y="2677886"/>
            <a:ext cx="398237" cy="45067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66" name="Стрелка вправо 65"/>
          <p:cNvSpPr/>
          <p:nvPr/>
        </p:nvSpPr>
        <p:spPr>
          <a:xfrm rot="5400000">
            <a:off x="1377984" y="2893565"/>
            <a:ext cx="193915" cy="77661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7318660" y="2211355"/>
            <a:ext cx="4659652" cy="7160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5. Ликвидация кадрового дефицита в медицинских организациях, оказывающих первичную медико-санитарную помощь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84" name="object 46"/>
          <p:cNvSpPr/>
          <p:nvPr/>
        </p:nvSpPr>
        <p:spPr>
          <a:xfrm>
            <a:off x="598537" y="4929585"/>
            <a:ext cx="443865" cy="443865"/>
          </a:xfrm>
          <a:custGeom>
            <a:avLst/>
            <a:gdLst/>
            <a:ahLst/>
            <a:cxnLst/>
            <a:rect l="l" t="t" r="r" b="b"/>
            <a:pathLst>
              <a:path w="443865" h="443864">
                <a:moveTo>
                  <a:pt x="221627" y="443255"/>
                </a:moveTo>
                <a:lnTo>
                  <a:pt x="266293" y="438752"/>
                </a:lnTo>
                <a:lnTo>
                  <a:pt x="307895" y="425838"/>
                </a:lnTo>
                <a:lnTo>
                  <a:pt x="345542" y="405405"/>
                </a:lnTo>
                <a:lnTo>
                  <a:pt x="378342" y="378342"/>
                </a:lnTo>
                <a:lnTo>
                  <a:pt x="405405" y="345542"/>
                </a:lnTo>
                <a:lnTo>
                  <a:pt x="425838" y="307895"/>
                </a:lnTo>
                <a:lnTo>
                  <a:pt x="438752" y="266293"/>
                </a:lnTo>
                <a:lnTo>
                  <a:pt x="443255" y="221627"/>
                </a:lnTo>
                <a:lnTo>
                  <a:pt x="438752" y="176961"/>
                </a:lnTo>
                <a:lnTo>
                  <a:pt x="425838" y="135359"/>
                </a:lnTo>
                <a:lnTo>
                  <a:pt x="405405" y="97713"/>
                </a:lnTo>
                <a:lnTo>
                  <a:pt x="378342" y="64912"/>
                </a:lnTo>
                <a:lnTo>
                  <a:pt x="345542" y="37850"/>
                </a:lnTo>
                <a:lnTo>
                  <a:pt x="307895" y="17416"/>
                </a:lnTo>
                <a:lnTo>
                  <a:pt x="266293" y="4502"/>
                </a:lnTo>
                <a:lnTo>
                  <a:pt x="221627" y="0"/>
                </a:lnTo>
                <a:lnTo>
                  <a:pt x="176961" y="4502"/>
                </a:lnTo>
                <a:lnTo>
                  <a:pt x="135359" y="17416"/>
                </a:lnTo>
                <a:lnTo>
                  <a:pt x="97713" y="37850"/>
                </a:lnTo>
                <a:lnTo>
                  <a:pt x="64912" y="64912"/>
                </a:lnTo>
                <a:lnTo>
                  <a:pt x="37850" y="97713"/>
                </a:lnTo>
                <a:lnTo>
                  <a:pt x="17416" y="135359"/>
                </a:lnTo>
                <a:lnTo>
                  <a:pt x="4502" y="176961"/>
                </a:lnTo>
                <a:lnTo>
                  <a:pt x="0" y="221627"/>
                </a:lnTo>
                <a:lnTo>
                  <a:pt x="4502" y="266293"/>
                </a:lnTo>
                <a:lnTo>
                  <a:pt x="17416" y="307895"/>
                </a:lnTo>
                <a:lnTo>
                  <a:pt x="37850" y="345542"/>
                </a:lnTo>
                <a:lnTo>
                  <a:pt x="64912" y="378342"/>
                </a:lnTo>
                <a:lnTo>
                  <a:pt x="97713" y="405405"/>
                </a:lnTo>
                <a:lnTo>
                  <a:pt x="135359" y="425838"/>
                </a:lnTo>
                <a:lnTo>
                  <a:pt x="176961" y="438752"/>
                </a:lnTo>
                <a:lnTo>
                  <a:pt x="221627" y="443255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54"/>
          <p:cNvSpPr/>
          <p:nvPr/>
        </p:nvSpPr>
        <p:spPr>
          <a:xfrm>
            <a:off x="598537" y="5701009"/>
            <a:ext cx="443865" cy="443865"/>
          </a:xfrm>
          <a:custGeom>
            <a:avLst/>
            <a:gdLst/>
            <a:ahLst/>
            <a:cxnLst/>
            <a:rect l="l" t="t" r="r" b="b"/>
            <a:pathLst>
              <a:path w="443865" h="443865">
                <a:moveTo>
                  <a:pt x="221627" y="443255"/>
                </a:moveTo>
                <a:lnTo>
                  <a:pt x="266293" y="438752"/>
                </a:lnTo>
                <a:lnTo>
                  <a:pt x="307895" y="425838"/>
                </a:lnTo>
                <a:lnTo>
                  <a:pt x="345542" y="405405"/>
                </a:lnTo>
                <a:lnTo>
                  <a:pt x="378342" y="378342"/>
                </a:lnTo>
                <a:lnTo>
                  <a:pt x="405405" y="345542"/>
                </a:lnTo>
                <a:lnTo>
                  <a:pt x="425838" y="307895"/>
                </a:lnTo>
                <a:lnTo>
                  <a:pt x="438752" y="266293"/>
                </a:lnTo>
                <a:lnTo>
                  <a:pt x="443255" y="221627"/>
                </a:lnTo>
                <a:lnTo>
                  <a:pt x="438752" y="176961"/>
                </a:lnTo>
                <a:lnTo>
                  <a:pt x="425838" y="135359"/>
                </a:lnTo>
                <a:lnTo>
                  <a:pt x="405405" y="97713"/>
                </a:lnTo>
                <a:lnTo>
                  <a:pt x="378342" y="64912"/>
                </a:lnTo>
                <a:lnTo>
                  <a:pt x="345542" y="37850"/>
                </a:lnTo>
                <a:lnTo>
                  <a:pt x="307895" y="17416"/>
                </a:lnTo>
                <a:lnTo>
                  <a:pt x="266293" y="4502"/>
                </a:lnTo>
                <a:lnTo>
                  <a:pt x="221627" y="0"/>
                </a:lnTo>
                <a:lnTo>
                  <a:pt x="176961" y="4502"/>
                </a:lnTo>
                <a:lnTo>
                  <a:pt x="135359" y="17416"/>
                </a:lnTo>
                <a:lnTo>
                  <a:pt x="97713" y="37850"/>
                </a:lnTo>
                <a:lnTo>
                  <a:pt x="64912" y="64912"/>
                </a:lnTo>
                <a:lnTo>
                  <a:pt x="37850" y="97713"/>
                </a:lnTo>
                <a:lnTo>
                  <a:pt x="17416" y="135359"/>
                </a:lnTo>
                <a:lnTo>
                  <a:pt x="4502" y="176961"/>
                </a:lnTo>
                <a:lnTo>
                  <a:pt x="0" y="221627"/>
                </a:lnTo>
                <a:lnTo>
                  <a:pt x="4502" y="266293"/>
                </a:lnTo>
                <a:lnTo>
                  <a:pt x="17416" y="307895"/>
                </a:lnTo>
                <a:lnTo>
                  <a:pt x="37850" y="345542"/>
                </a:lnTo>
                <a:lnTo>
                  <a:pt x="64912" y="378342"/>
                </a:lnTo>
                <a:lnTo>
                  <a:pt x="97713" y="405405"/>
                </a:lnTo>
                <a:lnTo>
                  <a:pt x="135359" y="425838"/>
                </a:lnTo>
                <a:lnTo>
                  <a:pt x="176961" y="438752"/>
                </a:lnTo>
                <a:lnTo>
                  <a:pt x="221627" y="443255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66"/>
          <p:cNvSpPr/>
          <p:nvPr/>
        </p:nvSpPr>
        <p:spPr>
          <a:xfrm>
            <a:off x="598537" y="4267703"/>
            <a:ext cx="443865" cy="443865"/>
          </a:xfrm>
          <a:custGeom>
            <a:avLst/>
            <a:gdLst/>
            <a:ahLst/>
            <a:cxnLst/>
            <a:rect l="l" t="t" r="r" b="b"/>
            <a:pathLst>
              <a:path w="443865" h="443864">
                <a:moveTo>
                  <a:pt x="221627" y="443255"/>
                </a:moveTo>
                <a:lnTo>
                  <a:pt x="266293" y="438752"/>
                </a:lnTo>
                <a:lnTo>
                  <a:pt x="307895" y="425838"/>
                </a:lnTo>
                <a:lnTo>
                  <a:pt x="345542" y="405405"/>
                </a:lnTo>
                <a:lnTo>
                  <a:pt x="378342" y="378342"/>
                </a:lnTo>
                <a:lnTo>
                  <a:pt x="405405" y="345542"/>
                </a:lnTo>
                <a:lnTo>
                  <a:pt x="425838" y="307895"/>
                </a:lnTo>
                <a:lnTo>
                  <a:pt x="438752" y="266293"/>
                </a:lnTo>
                <a:lnTo>
                  <a:pt x="443255" y="221627"/>
                </a:lnTo>
                <a:lnTo>
                  <a:pt x="438752" y="176961"/>
                </a:lnTo>
                <a:lnTo>
                  <a:pt x="425838" y="135359"/>
                </a:lnTo>
                <a:lnTo>
                  <a:pt x="405405" y="97713"/>
                </a:lnTo>
                <a:lnTo>
                  <a:pt x="378342" y="64912"/>
                </a:lnTo>
                <a:lnTo>
                  <a:pt x="345542" y="37850"/>
                </a:lnTo>
                <a:lnTo>
                  <a:pt x="307895" y="17416"/>
                </a:lnTo>
                <a:lnTo>
                  <a:pt x="266293" y="4502"/>
                </a:lnTo>
                <a:lnTo>
                  <a:pt x="221627" y="0"/>
                </a:lnTo>
                <a:lnTo>
                  <a:pt x="176961" y="4502"/>
                </a:lnTo>
                <a:lnTo>
                  <a:pt x="135359" y="17416"/>
                </a:lnTo>
                <a:lnTo>
                  <a:pt x="97713" y="37850"/>
                </a:lnTo>
                <a:lnTo>
                  <a:pt x="64912" y="64912"/>
                </a:lnTo>
                <a:lnTo>
                  <a:pt x="37850" y="97713"/>
                </a:lnTo>
                <a:lnTo>
                  <a:pt x="17416" y="135359"/>
                </a:lnTo>
                <a:lnTo>
                  <a:pt x="4502" y="176961"/>
                </a:lnTo>
                <a:lnTo>
                  <a:pt x="0" y="221627"/>
                </a:lnTo>
                <a:lnTo>
                  <a:pt x="4502" y="266293"/>
                </a:lnTo>
                <a:lnTo>
                  <a:pt x="17416" y="307895"/>
                </a:lnTo>
                <a:lnTo>
                  <a:pt x="37850" y="345542"/>
                </a:lnTo>
                <a:lnTo>
                  <a:pt x="64912" y="378342"/>
                </a:lnTo>
                <a:lnTo>
                  <a:pt x="97713" y="405405"/>
                </a:lnTo>
                <a:lnTo>
                  <a:pt x="135359" y="425838"/>
                </a:lnTo>
                <a:lnTo>
                  <a:pt x="176961" y="438752"/>
                </a:lnTo>
                <a:lnTo>
                  <a:pt x="221627" y="443255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92"/>
          <p:cNvSpPr/>
          <p:nvPr/>
        </p:nvSpPr>
        <p:spPr>
          <a:xfrm>
            <a:off x="686080" y="4345586"/>
            <a:ext cx="270510" cy="270510"/>
          </a:xfrm>
          <a:custGeom>
            <a:avLst/>
            <a:gdLst/>
            <a:ahLst/>
            <a:cxnLst/>
            <a:rect l="l" t="t" r="r" b="b"/>
            <a:pathLst>
              <a:path w="270509" h="270510">
                <a:moveTo>
                  <a:pt x="226529" y="0"/>
                </a:moveTo>
                <a:lnTo>
                  <a:pt x="43472" y="0"/>
                </a:lnTo>
                <a:lnTo>
                  <a:pt x="26569" y="3422"/>
                </a:lnTo>
                <a:lnTo>
                  <a:pt x="12749" y="12749"/>
                </a:lnTo>
                <a:lnTo>
                  <a:pt x="3422" y="26569"/>
                </a:lnTo>
                <a:lnTo>
                  <a:pt x="0" y="43472"/>
                </a:lnTo>
                <a:lnTo>
                  <a:pt x="0" y="226529"/>
                </a:lnTo>
                <a:lnTo>
                  <a:pt x="3422" y="243432"/>
                </a:lnTo>
                <a:lnTo>
                  <a:pt x="12749" y="257252"/>
                </a:lnTo>
                <a:lnTo>
                  <a:pt x="26569" y="266579"/>
                </a:lnTo>
                <a:lnTo>
                  <a:pt x="43472" y="270001"/>
                </a:lnTo>
                <a:lnTo>
                  <a:pt x="226529" y="270001"/>
                </a:lnTo>
                <a:lnTo>
                  <a:pt x="243432" y="266579"/>
                </a:lnTo>
                <a:lnTo>
                  <a:pt x="250838" y="261581"/>
                </a:lnTo>
                <a:lnTo>
                  <a:pt x="43472" y="261581"/>
                </a:lnTo>
                <a:lnTo>
                  <a:pt x="29840" y="258823"/>
                </a:lnTo>
                <a:lnTo>
                  <a:pt x="18697" y="251304"/>
                </a:lnTo>
                <a:lnTo>
                  <a:pt x="11178" y="240161"/>
                </a:lnTo>
                <a:lnTo>
                  <a:pt x="8420" y="226529"/>
                </a:lnTo>
                <a:lnTo>
                  <a:pt x="8420" y="43472"/>
                </a:lnTo>
                <a:lnTo>
                  <a:pt x="11178" y="29840"/>
                </a:lnTo>
                <a:lnTo>
                  <a:pt x="18697" y="18697"/>
                </a:lnTo>
                <a:lnTo>
                  <a:pt x="29840" y="11178"/>
                </a:lnTo>
                <a:lnTo>
                  <a:pt x="43472" y="8420"/>
                </a:lnTo>
                <a:lnTo>
                  <a:pt x="250838" y="8420"/>
                </a:lnTo>
                <a:lnTo>
                  <a:pt x="243432" y="3422"/>
                </a:lnTo>
                <a:lnTo>
                  <a:pt x="226529" y="0"/>
                </a:lnTo>
                <a:close/>
              </a:path>
              <a:path w="270509" h="270510">
                <a:moveTo>
                  <a:pt x="250838" y="8420"/>
                </a:moveTo>
                <a:lnTo>
                  <a:pt x="226529" y="8420"/>
                </a:lnTo>
                <a:lnTo>
                  <a:pt x="240161" y="11178"/>
                </a:lnTo>
                <a:lnTo>
                  <a:pt x="251304" y="18697"/>
                </a:lnTo>
                <a:lnTo>
                  <a:pt x="258823" y="29840"/>
                </a:lnTo>
                <a:lnTo>
                  <a:pt x="261581" y="43472"/>
                </a:lnTo>
                <a:lnTo>
                  <a:pt x="261581" y="226529"/>
                </a:lnTo>
                <a:lnTo>
                  <a:pt x="258823" y="240161"/>
                </a:lnTo>
                <a:lnTo>
                  <a:pt x="251304" y="251304"/>
                </a:lnTo>
                <a:lnTo>
                  <a:pt x="240161" y="258823"/>
                </a:lnTo>
                <a:lnTo>
                  <a:pt x="226529" y="261581"/>
                </a:lnTo>
                <a:lnTo>
                  <a:pt x="250838" y="261581"/>
                </a:lnTo>
                <a:lnTo>
                  <a:pt x="257252" y="257252"/>
                </a:lnTo>
                <a:lnTo>
                  <a:pt x="266579" y="243432"/>
                </a:lnTo>
                <a:lnTo>
                  <a:pt x="270002" y="226529"/>
                </a:lnTo>
                <a:lnTo>
                  <a:pt x="270002" y="43472"/>
                </a:lnTo>
                <a:lnTo>
                  <a:pt x="266579" y="26569"/>
                </a:lnTo>
                <a:lnTo>
                  <a:pt x="257252" y="12749"/>
                </a:lnTo>
                <a:lnTo>
                  <a:pt x="250838" y="8420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93"/>
          <p:cNvSpPr/>
          <p:nvPr/>
        </p:nvSpPr>
        <p:spPr>
          <a:xfrm>
            <a:off x="711034" y="4433318"/>
            <a:ext cx="202641" cy="1359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94"/>
          <p:cNvSpPr/>
          <p:nvPr/>
        </p:nvSpPr>
        <p:spPr>
          <a:xfrm>
            <a:off x="766918" y="5042708"/>
            <a:ext cx="120597" cy="2127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95"/>
          <p:cNvSpPr/>
          <p:nvPr/>
        </p:nvSpPr>
        <p:spPr>
          <a:xfrm>
            <a:off x="686931" y="5013828"/>
            <a:ext cx="270510" cy="270510"/>
          </a:xfrm>
          <a:custGeom>
            <a:avLst/>
            <a:gdLst/>
            <a:ahLst/>
            <a:cxnLst/>
            <a:rect l="l" t="t" r="r" b="b"/>
            <a:pathLst>
              <a:path w="270509" h="270510">
                <a:moveTo>
                  <a:pt x="226529" y="0"/>
                </a:moveTo>
                <a:lnTo>
                  <a:pt x="43472" y="0"/>
                </a:lnTo>
                <a:lnTo>
                  <a:pt x="26564" y="3420"/>
                </a:lnTo>
                <a:lnTo>
                  <a:pt x="12744" y="12744"/>
                </a:lnTo>
                <a:lnTo>
                  <a:pt x="3420" y="26564"/>
                </a:lnTo>
                <a:lnTo>
                  <a:pt x="0" y="43472"/>
                </a:lnTo>
                <a:lnTo>
                  <a:pt x="0" y="226529"/>
                </a:lnTo>
                <a:lnTo>
                  <a:pt x="3420" y="243437"/>
                </a:lnTo>
                <a:lnTo>
                  <a:pt x="12744" y="257257"/>
                </a:lnTo>
                <a:lnTo>
                  <a:pt x="26564" y="266581"/>
                </a:lnTo>
                <a:lnTo>
                  <a:pt x="43472" y="270001"/>
                </a:lnTo>
                <a:lnTo>
                  <a:pt x="226529" y="270001"/>
                </a:lnTo>
                <a:lnTo>
                  <a:pt x="243432" y="266581"/>
                </a:lnTo>
                <a:lnTo>
                  <a:pt x="250843" y="261581"/>
                </a:lnTo>
                <a:lnTo>
                  <a:pt x="43472" y="261581"/>
                </a:lnTo>
                <a:lnTo>
                  <a:pt x="29840" y="258823"/>
                </a:lnTo>
                <a:lnTo>
                  <a:pt x="18697" y="251304"/>
                </a:lnTo>
                <a:lnTo>
                  <a:pt x="11178" y="240161"/>
                </a:lnTo>
                <a:lnTo>
                  <a:pt x="8420" y="226529"/>
                </a:lnTo>
                <a:lnTo>
                  <a:pt x="8420" y="43472"/>
                </a:lnTo>
                <a:lnTo>
                  <a:pt x="11178" y="29840"/>
                </a:lnTo>
                <a:lnTo>
                  <a:pt x="18697" y="18697"/>
                </a:lnTo>
                <a:lnTo>
                  <a:pt x="29840" y="11178"/>
                </a:lnTo>
                <a:lnTo>
                  <a:pt x="43472" y="8420"/>
                </a:lnTo>
                <a:lnTo>
                  <a:pt x="250843" y="8420"/>
                </a:lnTo>
                <a:lnTo>
                  <a:pt x="243432" y="3420"/>
                </a:lnTo>
                <a:lnTo>
                  <a:pt x="226529" y="0"/>
                </a:lnTo>
                <a:close/>
              </a:path>
              <a:path w="270509" h="270510">
                <a:moveTo>
                  <a:pt x="250843" y="8420"/>
                </a:moveTo>
                <a:lnTo>
                  <a:pt x="226529" y="8420"/>
                </a:lnTo>
                <a:lnTo>
                  <a:pt x="240161" y="11178"/>
                </a:lnTo>
                <a:lnTo>
                  <a:pt x="251304" y="18697"/>
                </a:lnTo>
                <a:lnTo>
                  <a:pt x="258823" y="29840"/>
                </a:lnTo>
                <a:lnTo>
                  <a:pt x="261581" y="43472"/>
                </a:lnTo>
                <a:lnTo>
                  <a:pt x="261581" y="226529"/>
                </a:lnTo>
                <a:lnTo>
                  <a:pt x="258823" y="240161"/>
                </a:lnTo>
                <a:lnTo>
                  <a:pt x="251304" y="251304"/>
                </a:lnTo>
                <a:lnTo>
                  <a:pt x="240161" y="258823"/>
                </a:lnTo>
                <a:lnTo>
                  <a:pt x="226529" y="261581"/>
                </a:lnTo>
                <a:lnTo>
                  <a:pt x="250843" y="261581"/>
                </a:lnTo>
                <a:lnTo>
                  <a:pt x="257252" y="257257"/>
                </a:lnTo>
                <a:lnTo>
                  <a:pt x="266579" y="243437"/>
                </a:lnTo>
                <a:lnTo>
                  <a:pt x="270002" y="226529"/>
                </a:lnTo>
                <a:lnTo>
                  <a:pt x="270002" y="43472"/>
                </a:lnTo>
                <a:lnTo>
                  <a:pt x="266579" y="26564"/>
                </a:lnTo>
                <a:lnTo>
                  <a:pt x="257252" y="12744"/>
                </a:lnTo>
                <a:lnTo>
                  <a:pt x="250843" y="8420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96"/>
          <p:cNvSpPr/>
          <p:nvPr/>
        </p:nvSpPr>
        <p:spPr>
          <a:xfrm>
            <a:off x="688574" y="5798586"/>
            <a:ext cx="270333" cy="27291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Блок-схема: узел 2"/>
          <p:cNvSpPr/>
          <p:nvPr/>
        </p:nvSpPr>
        <p:spPr>
          <a:xfrm>
            <a:off x="565970" y="3671706"/>
            <a:ext cx="472202" cy="4572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8" name="Picture 2" descr="https://image.shutterstock.com/image-vector/vector-illustration-ambulance-car-auto-260nw-60401728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87" y="3738199"/>
            <a:ext cx="296003" cy="318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171569" y="3698340"/>
            <a:ext cx="5221529" cy="4243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Развитие системы оказания первичной медико-санитарной помощи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07122" y="4354877"/>
            <a:ext cx="4976336" cy="3254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2"/>
                </a:solidFill>
              </a:rPr>
              <a:t>Борьба с сердечно-сосудистыми заболеваниями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191939" y="4975165"/>
            <a:ext cx="4967939" cy="347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2"/>
                </a:solidFill>
              </a:rPr>
              <a:t>Борьба с онкологическими заболеваниями</a:t>
            </a:r>
          </a:p>
        </p:txBody>
      </p:sp>
      <p:sp>
        <p:nvSpPr>
          <p:cNvPr id="260" name="Прямоугольник 259"/>
          <p:cNvSpPr/>
          <p:nvPr/>
        </p:nvSpPr>
        <p:spPr>
          <a:xfrm>
            <a:off x="1143012" y="5617029"/>
            <a:ext cx="5461432" cy="6860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2"/>
                </a:solidFill>
              </a:rPr>
              <a:t>Развитие детского здравоохранения, включая создание современной инфраструктуры оказания медицинской помощи детям</a:t>
            </a:r>
          </a:p>
        </p:txBody>
      </p:sp>
      <p:graphicFrame>
        <p:nvGraphicFramePr>
          <p:cNvPr id="33" name="Диаграмма 32"/>
          <p:cNvGraphicFramePr/>
          <p:nvPr>
            <p:extLst>
              <p:ext uri="{D42A27DB-BD31-4B8C-83A1-F6EECF244321}">
                <p14:modId xmlns:p14="http://schemas.microsoft.com/office/powerpoint/2010/main" val="886675672"/>
              </p:ext>
            </p:extLst>
          </p:nvPr>
        </p:nvGraphicFramePr>
        <p:xfrm>
          <a:off x="8679578" y="3870036"/>
          <a:ext cx="3175000" cy="2433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4" name="Прямоугольник 33"/>
          <p:cNvSpPr/>
          <p:nvPr/>
        </p:nvSpPr>
        <p:spPr>
          <a:xfrm>
            <a:off x="9802741" y="4489636"/>
            <a:ext cx="9509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chemeClr val="tx2"/>
                </a:solidFill>
              </a:rPr>
              <a:t>334 </a:t>
            </a:r>
            <a:r>
              <a:rPr lang="ru-RU" sz="1400" b="1" dirty="0" smtClean="0">
                <a:solidFill>
                  <a:schemeClr val="tx2"/>
                </a:solidFill>
              </a:rPr>
              <a:t>223,9 </a:t>
            </a:r>
          </a:p>
          <a:p>
            <a:r>
              <a:rPr lang="ru-RU" sz="1400" b="1" dirty="0">
                <a:solidFill>
                  <a:schemeClr val="tx2"/>
                </a:solidFill>
              </a:rPr>
              <a:t>т</a:t>
            </a:r>
            <a:r>
              <a:rPr lang="ru-RU" sz="1400" b="1" dirty="0" smtClean="0">
                <a:solidFill>
                  <a:schemeClr val="tx2"/>
                </a:solidFill>
              </a:rPr>
              <a:t>ыс. руб. </a:t>
            </a:r>
            <a:endParaRPr lang="ru-RU" sz="1400" dirty="0"/>
          </a:p>
        </p:txBody>
      </p:sp>
      <p:sp>
        <p:nvSpPr>
          <p:cNvPr id="262" name="Скругленный прямоугольник 261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18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34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01762" y="5689755"/>
            <a:ext cx="3434830" cy="9861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2"/>
                </a:solidFill>
              </a:rPr>
              <a:t>КУРАТОРОМ ПРОЕКТА ЯВЛЯЕТСЯ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Заместитель Председателя Правительства РИ 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(ПО СОЦИАЛЬНОМУ БЛОКУ)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24455" y="5706695"/>
            <a:ext cx="3187263" cy="9861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2"/>
                </a:solidFill>
              </a:rPr>
              <a:t>РУКОВОДИТЕЛЕМ ПРОЕКТА ЯВЛЯЕТСЯ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Министр здравоохранения РИ </a:t>
            </a:r>
          </a:p>
          <a:p>
            <a:pPr algn="ctr"/>
            <a:endParaRPr lang="ru-RU" sz="1400" i="1" dirty="0" smtClean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59286" y="5614049"/>
            <a:ext cx="3249944" cy="10900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2"/>
                </a:solidFill>
              </a:rPr>
              <a:t>АДМИНИСТРАТОРОМ ПРОЕКТА ЯВЛЯЕТСЯ 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Заместитель министра здравоохранения РИ 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(ПО НАПРАВЛЕНИЯМ)</a:t>
            </a:r>
          </a:p>
        </p:txBody>
      </p:sp>
      <p:sp>
        <p:nvSpPr>
          <p:cNvPr id="8" name="object 131"/>
          <p:cNvSpPr/>
          <p:nvPr/>
        </p:nvSpPr>
        <p:spPr>
          <a:xfrm>
            <a:off x="541225" y="5779364"/>
            <a:ext cx="621749" cy="6343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20"/>
          <p:cNvSpPr/>
          <p:nvPr/>
        </p:nvSpPr>
        <p:spPr>
          <a:xfrm>
            <a:off x="838850" y="207152"/>
            <a:ext cx="137464" cy="5501264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1401744" y="351923"/>
            <a:ext cx="5220120" cy="4421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«ЗДРАВООХРАНЕНИЕ»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2" name="Блок-схема: узел 11"/>
          <p:cNvSpPr/>
          <p:nvPr/>
        </p:nvSpPr>
        <p:spPr>
          <a:xfrm>
            <a:off x="325211" y="169796"/>
            <a:ext cx="1045028" cy="624348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object 67"/>
          <p:cNvSpPr/>
          <p:nvPr/>
        </p:nvSpPr>
        <p:spPr>
          <a:xfrm>
            <a:off x="541226" y="278973"/>
            <a:ext cx="621747" cy="405994"/>
          </a:xfrm>
          <a:custGeom>
            <a:avLst/>
            <a:gdLst/>
            <a:ahLst/>
            <a:cxnLst/>
            <a:rect l="l" t="t" r="r" b="b"/>
            <a:pathLst>
              <a:path w="271145" h="271145">
                <a:moveTo>
                  <a:pt x="174713" y="0"/>
                </a:moveTo>
                <a:lnTo>
                  <a:pt x="96291" y="0"/>
                </a:lnTo>
                <a:lnTo>
                  <a:pt x="93268" y="3009"/>
                </a:lnTo>
                <a:lnTo>
                  <a:pt x="93268" y="93268"/>
                </a:lnTo>
                <a:lnTo>
                  <a:pt x="3022" y="93268"/>
                </a:lnTo>
                <a:lnTo>
                  <a:pt x="0" y="96291"/>
                </a:lnTo>
                <a:lnTo>
                  <a:pt x="0" y="174701"/>
                </a:lnTo>
                <a:lnTo>
                  <a:pt x="3022" y="177723"/>
                </a:lnTo>
                <a:lnTo>
                  <a:pt x="93268" y="177723"/>
                </a:lnTo>
                <a:lnTo>
                  <a:pt x="93268" y="267982"/>
                </a:lnTo>
                <a:lnTo>
                  <a:pt x="96291" y="270992"/>
                </a:lnTo>
                <a:lnTo>
                  <a:pt x="174713" y="270992"/>
                </a:lnTo>
                <a:lnTo>
                  <a:pt x="177723" y="267982"/>
                </a:lnTo>
                <a:lnTo>
                  <a:pt x="177723" y="257517"/>
                </a:lnTo>
                <a:lnTo>
                  <a:pt x="106743" y="257517"/>
                </a:lnTo>
                <a:lnTo>
                  <a:pt x="106743" y="167271"/>
                </a:lnTo>
                <a:lnTo>
                  <a:pt x="103733" y="164249"/>
                </a:lnTo>
                <a:lnTo>
                  <a:pt x="13474" y="164249"/>
                </a:lnTo>
                <a:lnTo>
                  <a:pt x="13474" y="106743"/>
                </a:lnTo>
                <a:lnTo>
                  <a:pt x="103733" y="106743"/>
                </a:lnTo>
                <a:lnTo>
                  <a:pt x="106743" y="103720"/>
                </a:lnTo>
                <a:lnTo>
                  <a:pt x="106743" y="13474"/>
                </a:lnTo>
                <a:lnTo>
                  <a:pt x="177723" y="13474"/>
                </a:lnTo>
                <a:lnTo>
                  <a:pt x="177723" y="3009"/>
                </a:lnTo>
                <a:lnTo>
                  <a:pt x="174713" y="0"/>
                </a:lnTo>
                <a:close/>
              </a:path>
              <a:path w="271145" h="271145">
                <a:moveTo>
                  <a:pt x="177723" y="13474"/>
                </a:moveTo>
                <a:lnTo>
                  <a:pt x="164261" y="13474"/>
                </a:lnTo>
                <a:lnTo>
                  <a:pt x="164261" y="103720"/>
                </a:lnTo>
                <a:lnTo>
                  <a:pt x="167271" y="106743"/>
                </a:lnTo>
                <a:lnTo>
                  <a:pt x="257530" y="106743"/>
                </a:lnTo>
                <a:lnTo>
                  <a:pt x="257530" y="164249"/>
                </a:lnTo>
                <a:lnTo>
                  <a:pt x="167271" y="164249"/>
                </a:lnTo>
                <a:lnTo>
                  <a:pt x="164261" y="167271"/>
                </a:lnTo>
                <a:lnTo>
                  <a:pt x="164261" y="257517"/>
                </a:lnTo>
                <a:lnTo>
                  <a:pt x="177723" y="257517"/>
                </a:lnTo>
                <a:lnTo>
                  <a:pt x="177723" y="177723"/>
                </a:lnTo>
                <a:lnTo>
                  <a:pt x="267982" y="177723"/>
                </a:lnTo>
                <a:lnTo>
                  <a:pt x="271005" y="174701"/>
                </a:lnTo>
                <a:lnTo>
                  <a:pt x="271005" y="96291"/>
                </a:lnTo>
                <a:lnTo>
                  <a:pt x="267982" y="93268"/>
                </a:lnTo>
                <a:lnTo>
                  <a:pt x="177723" y="93268"/>
                </a:lnTo>
                <a:lnTo>
                  <a:pt x="177723" y="13474"/>
                </a:lnTo>
                <a:close/>
              </a:path>
            </a:pathLst>
          </a:custGeom>
          <a:solidFill>
            <a:srgbClr val="D714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2"/>
          <p:cNvSpPr/>
          <p:nvPr/>
        </p:nvSpPr>
        <p:spPr>
          <a:xfrm flipV="1">
            <a:off x="1417365" y="645917"/>
            <a:ext cx="10661302" cy="102819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301762" y="913227"/>
            <a:ext cx="4702629" cy="352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СРОКИ РЕАЛИЗАЦИИ: 01.01.2019 – 31.12.2024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279717" y="1373896"/>
            <a:ext cx="398237" cy="33971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17" name="Стрелка вправо 16"/>
          <p:cNvSpPr/>
          <p:nvPr/>
        </p:nvSpPr>
        <p:spPr>
          <a:xfrm rot="16200000" flipH="1">
            <a:off x="1391813" y="1521234"/>
            <a:ext cx="156969" cy="68655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273938" y="1764051"/>
            <a:ext cx="398237" cy="59833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19" name="Стрелка вправо 18"/>
          <p:cNvSpPr/>
          <p:nvPr/>
        </p:nvSpPr>
        <p:spPr>
          <a:xfrm rot="16200000">
            <a:off x="1314276" y="1982304"/>
            <a:ext cx="305250" cy="73402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291688" y="2464204"/>
            <a:ext cx="398237" cy="61453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21" name="Стрелка вправо 20"/>
          <p:cNvSpPr/>
          <p:nvPr/>
        </p:nvSpPr>
        <p:spPr>
          <a:xfrm rot="16200000">
            <a:off x="1310094" y="2769491"/>
            <a:ext cx="359718" cy="63620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291688" y="3153312"/>
            <a:ext cx="398237" cy="479654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24" name="Стрелка вправо 23"/>
          <p:cNvSpPr/>
          <p:nvPr/>
        </p:nvSpPr>
        <p:spPr>
          <a:xfrm rot="5400000">
            <a:off x="6951030" y="1796889"/>
            <a:ext cx="200231" cy="77660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 rot="16200000">
            <a:off x="1393716" y="3362331"/>
            <a:ext cx="193915" cy="77661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815417" y="1367515"/>
            <a:ext cx="8935710" cy="4428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6. Обеспечение охвата всех граждан профилактическими медицинскими осмотрами не реже одного раза в год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828436" y="1790317"/>
            <a:ext cx="9601563" cy="6138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 smtClean="0">
              <a:solidFill>
                <a:schemeClr val="tx2"/>
              </a:solidFill>
            </a:endParaRPr>
          </a:p>
          <a:p>
            <a:r>
              <a:rPr lang="ru-RU" sz="1400" dirty="0" smtClean="0">
                <a:solidFill>
                  <a:schemeClr val="tx2"/>
                </a:solidFill>
              </a:rPr>
              <a:t>7. Обеспечение оптимальной доступности для населения (в том числе для жителей населенных пунктов, расположенных в отдаленных местностях) медицинских организаций, оказывающих первичную медико-санитарную помощь</a:t>
            </a:r>
          </a:p>
          <a:p>
            <a:pPr algn="ctr"/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810524" y="2460352"/>
            <a:ext cx="9792004" cy="6929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200" dirty="0" smtClean="0">
              <a:solidFill>
                <a:schemeClr val="tx2"/>
              </a:solidFill>
            </a:endParaRPr>
          </a:p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8. Оптимизация работы медицинских организаций, оказывающих первичную медико-санитарную помощь, сокращения времени ожидания в очереди при обращений граждан в указанные медицинские организации, упрощение процедуры записи на прием к врачу  </a:t>
            </a:r>
            <a:endParaRPr lang="ru-RU" sz="1400" dirty="0">
              <a:solidFill>
                <a:schemeClr val="tx2"/>
              </a:solidFill>
            </a:endParaRPr>
          </a:p>
          <a:p>
            <a:pPr algn="just"/>
            <a:r>
              <a:rPr lang="ru-RU" sz="1200" dirty="0" smtClean="0">
                <a:solidFill>
                  <a:schemeClr val="tx2"/>
                </a:solidFill>
              </a:rPr>
              <a:t> 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815417" y="3209473"/>
            <a:ext cx="9899255" cy="5129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9. Увеличение объема экспорта медицинских услуг не менее чем в четыре раза по сравнению с 2017 годом                              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 (до 1 млрд долларов США в год)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2" name="object 60"/>
          <p:cNvSpPr/>
          <p:nvPr/>
        </p:nvSpPr>
        <p:spPr>
          <a:xfrm>
            <a:off x="625792" y="4746507"/>
            <a:ext cx="443865" cy="443865"/>
          </a:xfrm>
          <a:custGeom>
            <a:avLst/>
            <a:gdLst/>
            <a:ahLst/>
            <a:cxnLst/>
            <a:rect l="l" t="t" r="r" b="b"/>
            <a:pathLst>
              <a:path w="443865" h="443865">
                <a:moveTo>
                  <a:pt x="221627" y="0"/>
                </a:moveTo>
                <a:lnTo>
                  <a:pt x="176961" y="4502"/>
                </a:lnTo>
                <a:lnTo>
                  <a:pt x="135359" y="17416"/>
                </a:lnTo>
                <a:lnTo>
                  <a:pt x="97713" y="37850"/>
                </a:lnTo>
                <a:lnTo>
                  <a:pt x="64912" y="64912"/>
                </a:lnTo>
                <a:lnTo>
                  <a:pt x="37850" y="97713"/>
                </a:lnTo>
                <a:lnTo>
                  <a:pt x="17416" y="135359"/>
                </a:lnTo>
                <a:lnTo>
                  <a:pt x="4502" y="176961"/>
                </a:lnTo>
                <a:lnTo>
                  <a:pt x="0" y="221627"/>
                </a:lnTo>
                <a:lnTo>
                  <a:pt x="4502" y="266293"/>
                </a:lnTo>
                <a:lnTo>
                  <a:pt x="17416" y="307895"/>
                </a:lnTo>
                <a:lnTo>
                  <a:pt x="37850" y="345542"/>
                </a:lnTo>
                <a:lnTo>
                  <a:pt x="64912" y="378342"/>
                </a:lnTo>
                <a:lnTo>
                  <a:pt x="97713" y="405405"/>
                </a:lnTo>
                <a:lnTo>
                  <a:pt x="135359" y="425838"/>
                </a:lnTo>
                <a:lnTo>
                  <a:pt x="176961" y="438752"/>
                </a:lnTo>
                <a:lnTo>
                  <a:pt x="221627" y="443255"/>
                </a:lnTo>
                <a:lnTo>
                  <a:pt x="266293" y="438752"/>
                </a:lnTo>
                <a:lnTo>
                  <a:pt x="307895" y="425838"/>
                </a:lnTo>
                <a:lnTo>
                  <a:pt x="345542" y="405405"/>
                </a:lnTo>
                <a:lnTo>
                  <a:pt x="378342" y="378342"/>
                </a:lnTo>
                <a:lnTo>
                  <a:pt x="405405" y="345542"/>
                </a:lnTo>
                <a:lnTo>
                  <a:pt x="425838" y="307895"/>
                </a:lnTo>
                <a:lnTo>
                  <a:pt x="438752" y="266293"/>
                </a:lnTo>
                <a:lnTo>
                  <a:pt x="443255" y="221627"/>
                </a:lnTo>
                <a:lnTo>
                  <a:pt x="438752" y="176961"/>
                </a:lnTo>
                <a:lnTo>
                  <a:pt x="425838" y="135359"/>
                </a:lnTo>
                <a:lnTo>
                  <a:pt x="405405" y="97713"/>
                </a:lnTo>
                <a:lnTo>
                  <a:pt x="378342" y="64912"/>
                </a:lnTo>
                <a:lnTo>
                  <a:pt x="345542" y="37850"/>
                </a:lnTo>
                <a:lnTo>
                  <a:pt x="307895" y="17416"/>
                </a:lnTo>
                <a:lnTo>
                  <a:pt x="266293" y="4502"/>
                </a:lnTo>
                <a:lnTo>
                  <a:pt x="221627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00"/>
          <p:cNvSpPr/>
          <p:nvPr/>
        </p:nvSpPr>
        <p:spPr>
          <a:xfrm>
            <a:off x="749541" y="4861435"/>
            <a:ext cx="259367" cy="2140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98"/>
          <p:cNvSpPr/>
          <p:nvPr/>
        </p:nvSpPr>
        <p:spPr>
          <a:xfrm>
            <a:off x="749541" y="4861435"/>
            <a:ext cx="249041" cy="1955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Прямоугольник 35"/>
          <p:cNvSpPr/>
          <p:nvPr/>
        </p:nvSpPr>
        <p:spPr>
          <a:xfrm>
            <a:off x="1220514" y="4647069"/>
            <a:ext cx="6122677" cy="7180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chemeClr val="tx2"/>
                </a:solidFill>
              </a:rPr>
              <a:t>Создание единого цифрового контура в здравоохранении на основе единой государственной информационной системы здравоохранения (ЕГИСЗ)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7578516" y="4784119"/>
            <a:ext cx="1339205" cy="41616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87 361,6</a:t>
            </a:r>
          </a:p>
        </p:txBody>
      </p:sp>
      <p:sp>
        <p:nvSpPr>
          <p:cNvPr id="38" name="object 57"/>
          <p:cNvSpPr/>
          <p:nvPr/>
        </p:nvSpPr>
        <p:spPr>
          <a:xfrm>
            <a:off x="625792" y="4201169"/>
            <a:ext cx="443865" cy="441791"/>
          </a:xfrm>
          <a:custGeom>
            <a:avLst/>
            <a:gdLst/>
            <a:ahLst/>
            <a:cxnLst/>
            <a:rect l="l" t="t" r="r" b="b"/>
            <a:pathLst>
              <a:path w="443865" h="443865">
                <a:moveTo>
                  <a:pt x="221627" y="443242"/>
                </a:moveTo>
                <a:lnTo>
                  <a:pt x="266293" y="438740"/>
                </a:lnTo>
                <a:lnTo>
                  <a:pt x="307895" y="425826"/>
                </a:lnTo>
                <a:lnTo>
                  <a:pt x="345542" y="405392"/>
                </a:lnTo>
                <a:lnTo>
                  <a:pt x="378342" y="378329"/>
                </a:lnTo>
                <a:lnTo>
                  <a:pt x="405405" y="345529"/>
                </a:lnTo>
                <a:lnTo>
                  <a:pt x="425838" y="307882"/>
                </a:lnTo>
                <a:lnTo>
                  <a:pt x="438752" y="266280"/>
                </a:lnTo>
                <a:lnTo>
                  <a:pt x="443255" y="221615"/>
                </a:lnTo>
                <a:lnTo>
                  <a:pt x="438752" y="176953"/>
                </a:lnTo>
                <a:lnTo>
                  <a:pt x="425838" y="135354"/>
                </a:lnTo>
                <a:lnTo>
                  <a:pt x="405405" y="97710"/>
                </a:lnTo>
                <a:lnTo>
                  <a:pt x="378342" y="64911"/>
                </a:lnTo>
                <a:lnTo>
                  <a:pt x="345542" y="37849"/>
                </a:lnTo>
                <a:lnTo>
                  <a:pt x="307895" y="17416"/>
                </a:lnTo>
                <a:lnTo>
                  <a:pt x="266293" y="4502"/>
                </a:lnTo>
                <a:lnTo>
                  <a:pt x="221627" y="0"/>
                </a:lnTo>
                <a:lnTo>
                  <a:pt x="176961" y="4502"/>
                </a:lnTo>
                <a:lnTo>
                  <a:pt x="135359" y="17416"/>
                </a:lnTo>
                <a:lnTo>
                  <a:pt x="97713" y="37849"/>
                </a:lnTo>
                <a:lnTo>
                  <a:pt x="64912" y="64911"/>
                </a:lnTo>
                <a:lnTo>
                  <a:pt x="37850" y="97710"/>
                </a:lnTo>
                <a:lnTo>
                  <a:pt x="17416" y="135354"/>
                </a:lnTo>
                <a:lnTo>
                  <a:pt x="4502" y="176953"/>
                </a:lnTo>
                <a:lnTo>
                  <a:pt x="0" y="221615"/>
                </a:lnTo>
                <a:lnTo>
                  <a:pt x="4502" y="266280"/>
                </a:lnTo>
                <a:lnTo>
                  <a:pt x="17416" y="307882"/>
                </a:lnTo>
                <a:lnTo>
                  <a:pt x="37850" y="345529"/>
                </a:lnTo>
                <a:lnTo>
                  <a:pt x="64912" y="378329"/>
                </a:lnTo>
                <a:lnTo>
                  <a:pt x="97713" y="405392"/>
                </a:lnTo>
                <a:lnTo>
                  <a:pt x="135359" y="425826"/>
                </a:lnTo>
                <a:lnTo>
                  <a:pt x="176961" y="438740"/>
                </a:lnTo>
                <a:lnTo>
                  <a:pt x="221627" y="443242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97"/>
          <p:cNvSpPr/>
          <p:nvPr/>
        </p:nvSpPr>
        <p:spPr>
          <a:xfrm>
            <a:off x="727525" y="4294925"/>
            <a:ext cx="270984" cy="2693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Прямоугольник 40"/>
          <p:cNvSpPr/>
          <p:nvPr/>
        </p:nvSpPr>
        <p:spPr>
          <a:xfrm>
            <a:off x="1273938" y="4149925"/>
            <a:ext cx="6286828" cy="5839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2"/>
                </a:solidFill>
              </a:rPr>
              <a:t>Обеспечение медицинских организаций системы здравоохранения квалифицированными кадрами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7578516" y="4165832"/>
            <a:ext cx="1339205" cy="472857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26 000,2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19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6" name="Овал 45"/>
          <p:cNvSpPr/>
          <p:nvPr/>
        </p:nvSpPr>
        <p:spPr>
          <a:xfrm>
            <a:off x="603801" y="3658274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object 123"/>
          <p:cNvSpPr/>
          <p:nvPr/>
        </p:nvSpPr>
        <p:spPr>
          <a:xfrm>
            <a:off x="731423" y="3730962"/>
            <a:ext cx="244500" cy="2691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Прямоугольник 47"/>
          <p:cNvSpPr/>
          <p:nvPr/>
        </p:nvSpPr>
        <p:spPr>
          <a:xfrm>
            <a:off x="1237227" y="3764496"/>
            <a:ext cx="5549154" cy="3128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Федеральные проекты в которых участвует Республики Ингушетия </a:t>
            </a:r>
            <a:endParaRPr lang="ru-RU" sz="1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93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6" y="1395819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6" y="709122"/>
            <a:ext cx="5325035" cy="4589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448832" y="4157836"/>
            <a:ext cx="5321827" cy="638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>
                <a:solidFill>
                  <a:schemeClr val="tx2"/>
                </a:solidFill>
              </a:rPr>
              <a:t>4</a:t>
            </a:r>
            <a:r>
              <a:rPr lang="ru-RU" sz="1400" b="1" dirty="0" smtClean="0">
                <a:solidFill>
                  <a:schemeClr val="tx2"/>
                </a:solidFill>
              </a:rPr>
              <a:t>. Доля </a:t>
            </a:r>
            <a:r>
              <a:rPr lang="ru-RU" sz="1400" b="1" dirty="0">
                <a:solidFill>
                  <a:schemeClr val="tx2"/>
                </a:solidFill>
              </a:rPr>
              <a:t>записей к врачу, совершенных гражданами без очного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обращения в регистратуру медицинской </a:t>
            </a:r>
            <a:r>
              <a:rPr lang="ru-RU" sz="1400" b="1" dirty="0" smtClean="0">
                <a:solidFill>
                  <a:schemeClr val="tx2"/>
                </a:solidFill>
              </a:rPr>
              <a:t>организации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9221802" y="5169593"/>
            <a:ext cx="262558" cy="19706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74122" y="482766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</a:t>
            </a:r>
            <a:r>
              <a:rPr lang="ru-RU" sz="1600" dirty="0">
                <a:solidFill>
                  <a:schemeClr val="tx2"/>
                </a:solidFill>
              </a:rPr>
              <a:t>0</a:t>
            </a:r>
            <a:r>
              <a:rPr lang="ru-RU" sz="1600" dirty="0" smtClean="0">
                <a:solidFill>
                  <a:schemeClr val="tx2"/>
                </a:solidFill>
              </a:rPr>
              <a:t>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17024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39193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61825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85536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10187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34977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17024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40295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61695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588096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11366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35323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21801" y="5384567"/>
            <a:ext cx="562279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9221802" y="5616958"/>
            <a:ext cx="760398" cy="2157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21801" y="5864055"/>
            <a:ext cx="938200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3" y="6115828"/>
            <a:ext cx="1166798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21801" y="6358080"/>
            <a:ext cx="1375079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8" name="object 36"/>
          <p:cNvSpPr/>
          <p:nvPr/>
        </p:nvSpPr>
        <p:spPr>
          <a:xfrm>
            <a:off x="10071278" y="195518"/>
            <a:ext cx="1895894" cy="11182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Прямоугольник 109"/>
          <p:cNvSpPr/>
          <p:nvPr/>
        </p:nvSpPr>
        <p:spPr>
          <a:xfrm>
            <a:off x="5542961" y="1495237"/>
            <a:ext cx="6120304" cy="6982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2</a:t>
            </a:r>
            <a:r>
              <a:rPr lang="ru-RU" sz="1400" b="1" dirty="0" smtClean="0">
                <a:solidFill>
                  <a:schemeClr val="tx2"/>
                </a:solidFill>
              </a:rPr>
              <a:t>. Доля </a:t>
            </a:r>
            <a:r>
              <a:rPr lang="ru-RU" sz="1400" b="1" dirty="0">
                <a:solidFill>
                  <a:schemeClr val="tx2"/>
                </a:solidFill>
              </a:rPr>
              <a:t>впервые в жизни установленных неинфекционных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заболеваний, выявленных при </a:t>
            </a:r>
            <a:r>
              <a:rPr lang="ru-RU" sz="1400" b="1" dirty="0" smtClean="0">
                <a:solidFill>
                  <a:schemeClr val="tx2"/>
                </a:solidFill>
              </a:rPr>
              <a:t>проведении диспансеризации </a:t>
            </a:r>
            <a:r>
              <a:rPr lang="ru-RU" sz="1400" b="1" dirty="0">
                <a:solidFill>
                  <a:schemeClr val="tx2"/>
                </a:solidFill>
              </a:rPr>
              <a:t>и профилактическом </a:t>
            </a:r>
            <a:r>
              <a:rPr lang="ru-RU" sz="1400" b="1" dirty="0" smtClean="0">
                <a:solidFill>
                  <a:schemeClr val="tx2"/>
                </a:solidFill>
              </a:rPr>
              <a:t>медицинском осмотре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9208215" y="2676608"/>
            <a:ext cx="1464403" cy="18607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6424446" y="2368156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 72,2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7518370" y="264826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518370" y="286995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518370" y="309627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518370" y="333338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518370" y="357989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518370" y="382779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343122" y="264826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72,2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343122" y="288097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72,2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8343122" y="309497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72,2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8343121" y="335898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72,2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8343120" y="359168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72,2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8343120" y="383125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72,2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9208217" y="2879782"/>
            <a:ext cx="1464402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Прямоугольник 125"/>
          <p:cNvSpPr/>
          <p:nvPr/>
        </p:nvSpPr>
        <p:spPr>
          <a:xfrm>
            <a:off x="9208217" y="3094979"/>
            <a:ext cx="1464401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Прямоугольник 126"/>
          <p:cNvSpPr/>
          <p:nvPr/>
        </p:nvSpPr>
        <p:spPr>
          <a:xfrm>
            <a:off x="9208217" y="3342075"/>
            <a:ext cx="1464402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9208217" y="3601232"/>
            <a:ext cx="1464401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Прямоугольник 128"/>
          <p:cNvSpPr/>
          <p:nvPr/>
        </p:nvSpPr>
        <p:spPr>
          <a:xfrm>
            <a:off x="9208215" y="3836099"/>
            <a:ext cx="1464403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20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07104" y="537008"/>
            <a:ext cx="4629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«Развитие </a:t>
            </a:r>
            <a:r>
              <a:rPr lang="ru-RU" sz="1600" b="1" dirty="0">
                <a:solidFill>
                  <a:schemeClr val="tx2"/>
                </a:solidFill>
              </a:rPr>
              <a:t>системы оказания первичной </a:t>
            </a:r>
            <a:r>
              <a:rPr lang="ru-RU" sz="1600" b="1" dirty="0" smtClean="0">
                <a:solidFill>
                  <a:schemeClr val="tx2"/>
                </a:solidFill>
              </a:rPr>
              <a:t>медико-санитарной помощи»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51" name="Прямоугольник 150"/>
          <p:cNvSpPr/>
          <p:nvPr/>
        </p:nvSpPr>
        <p:spPr>
          <a:xfrm>
            <a:off x="3115236" y="2597999"/>
            <a:ext cx="474631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Прямоугольник 151"/>
          <p:cNvSpPr/>
          <p:nvPr/>
        </p:nvSpPr>
        <p:spPr>
          <a:xfrm>
            <a:off x="367555" y="2219639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0,174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53" name="Прямоугольник 152"/>
          <p:cNvSpPr/>
          <p:nvPr/>
        </p:nvSpPr>
        <p:spPr>
          <a:xfrm>
            <a:off x="1425388" y="259865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4" name="Прямоугольник 153"/>
          <p:cNvSpPr/>
          <p:nvPr/>
        </p:nvSpPr>
        <p:spPr>
          <a:xfrm>
            <a:off x="1425388" y="282034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5" name="Прямоугольник 154"/>
          <p:cNvSpPr/>
          <p:nvPr/>
        </p:nvSpPr>
        <p:spPr>
          <a:xfrm>
            <a:off x="1425388" y="304666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6" name="Прямоугольник 155"/>
          <p:cNvSpPr/>
          <p:nvPr/>
        </p:nvSpPr>
        <p:spPr>
          <a:xfrm>
            <a:off x="1425388" y="328376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7" name="Прямоугольник 156"/>
          <p:cNvSpPr/>
          <p:nvPr/>
        </p:nvSpPr>
        <p:spPr>
          <a:xfrm>
            <a:off x="1425388" y="353028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8" name="Прямоугольник 157"/>
          <p:cNvSpPr/>
          <p:nvPr/>
        </p:nvSpPr>
        <p:spPr>
          <a:xfrm>
            <a:off x="1425388" y="377817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9" name="Прямоугольник 158"/>
          <p:cNvSpPr/>
          <p:nvPr/>
        </p:nvSpPr>
        <p:spPr>
          <a:xfrm>
            <a:off x="2250140" y="259865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0,188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60" name="Прямоугольник 159"/>
          <p:cNvSpPr/>
          <p:nvPr/>
        </p:nvSpPr>
        <p:spPr>
          <a:xfrm>
            <a:off x="2250140" y="283136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0,199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61" name="Прямоугольник 160"/>
          <p:cNvSpPr/>
          <p:nvPr/>
        </p:nvSpPr>
        <p:spPr>
          <a:xfrm>
            <a:off x="2250140" y="304536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0,213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62" name="Прямоугольник 161"/>
          <p:cNvSpPr/>
          <p:nvPr/>
        </p:nvSpPr>
        <p:spPr>
          <a:xfrm>
            <a:off x="2250139" y="330936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0,243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63" name="Прямоугольник 162"/>
          <p:cNvSpPr/>
          <p:nvPr/>
        </p:nvSpPr>
        <p:spPr>
          <a:xfrm>
            <a:off x="2250138" y="35420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0,296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64" name="Прямоугольник 163"/>
          <p:cNvSpPr/>
          <p:nvPr/>
        </p:nvSpPr>
        <p:spPr>
          <a:xfrm>
            <a:off x="2250138" y="378164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0,348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65" name="Прямоугольник 164"/>
          <p:cNvSpPr/>
          <p:nvPr/>
        </p:nvSpPr>
        <p:spPr>
          <a:xfrm>
            <a:off x="3115235" y="2830169"/>
            <a:ext cx="900953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6" name="Прямоугольник 165"/>
          <p:cNvSpPr/>
          <p:nvPr/>
        </p:nvSpPr>
        <p:spPr>
          <a:xfrm>
            <a:off x="3115234" y="3045366"/>
            <a:ext cx="1118099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Прямоугольник 166"/>
          <p:cNvSpPr/>
          <p:nvPr/>
        </p:nvSpPr>
        <p:spPr>
          <a:xfrm>
            <a:off x="3115235" y="3292462"/>
            <a:ext cx="1343876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Прямоугольник 167"/>
          <p:cNvSpPr/>
          <p:nvPr/>
        </p:nvSpPr>
        <p:spPr>
          <a:xfrm>
            <a:off x="3115234" y="3551619"/>
            <a:ext cx="1908321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Прямоугольник 168"/>
          <p:cNvSpPr/>
          <p:nvPr/>
        </p:nvSpPr>
        <p:spPr>
          <a:xfrm>
            <a:off x="3115233" y="3786486"/>
            <a:ext cx="2220648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Прямоугольник 169"/>
          <p:cNvSpPr/>
          <p:nvPr/>
        </p:nvSpPr>
        <p:spPr>
          <a:xfrm>
            <a:off x="221178" y="1492185"/>
            <a:ext cx="4960422" cy="656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ru-RU" sz="1400" b="1" dirty="0" smtClean="0">
                <a:solidFill>
                  <a:schemeClr val="tx2"/>
                </a:solidFill>
              </a:rPr>
              <a:t>Число </a:t>
            </a:r>
            <a:r>
              <a:rPr lang="ru-RU" sz="1400" b="1" dirty="0">
                <a:solidFill>
                  <a:schemeClr val="tx2"/>
                </a:solidFill>
              </a:rPr>
              <a:t>граждан, прошедших профилактические </a:t>
            </a:r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осмотры</a:t>
            </a:r>
            <a:r>
              <a:rPr lang="ru-RU" sz="1400" b="1" dirty="0">
                <a:solidFill>
                  <a:schemeClr val="tx2"/>
                </a:solidFill>
              </a:rPr>
              <a:t>, </a:t>
            </a:r>
            <a:r>
              <a:rPr lang="ru-RU" sz="1400" b="1" dirty="0" smtClean="0">
                <a:solidFill>
                  <a:schemeClr val="tx2"/>
                </a:solidFill>
              </a:rPr>
              <a:t>(млн</a:t>
            </a:r>
            <a:r>
              <a:rPr lang="ru-RU" sz="1400" b="1" dirty="0">
                <a:solidFill>
                  <a:schemeClr val="tx2"/>
                </a:solidFill>
              </a:rPr>
              <a:t>. чел</a:t>
            </a:r>
            <a:r>
              <a:rPr lang="ru-RU" sz="1200" b="1" dirty="0" smtClean="0">
                <a:solidFill>
                  <a:schemeClr val="tx2"/>
                </a:solidFill>
              </a:rPr>
              <a:t>.)</a:t>
            </a:r>
            <a:endParaRPr lang="ru-RU" sz="1200" b="1" dirty="0">
              <a:solidFill>
                <a:schemeClr val="tx2"/>
              </a:solidFill>
            </a:endParaRPr>
          </a:p>
        </p:txBody>
      </p:sp>
      <p:sp>
        <p:nvSpPr>
          <p:cNvPr id="171" name="Прямоугольник 170"/>
          <p:cNvSpPr/>
          <p:nvPr/>
        </p:nvSpPr>
        <p:spPr>
          <a:xfrm>
            <a:off x="1425388" y="4947900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72" name="Прямоугольник 171"/>
          <p:cNvSpPr/>
          <p:nvPr/>
        </p:nvSpPr>
        <p:spPr>
          <a:xfrm>
            <a:off x="1425388" y="5169593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73" name="Прямоугольник 172"/>
          <p:cNvSpPr/>
          <p:nvPr/>
        </p:nvSpPr>
        <p:spPr>
          <a:xfrm>
            <a:off x="1425388" y="539590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74" name="Прямоугольник 173"/>
          <p:cNvSpPr/>
          <p:nvPr/>
        </p:nvSpPr>
        <p:spPr>
          <a:xfrm>
            <a:off x="1425388" y="5633016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75" name="Прямоугольник 174"/>
          <p:cNvSpPr/>
          <p:nvPr/>
        </p:nvSpPr>
        <p:spPr>
          <a:xfrm>
            <a:off x="1425388" y="5879534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76" name="Прямоугольник 175"/>
          <p:cNvSpPr/>
          <p:nvPr/>
        </p:nvSpPr>
        <p:spPr>
          <a:xfrm>
            <a:off x="1425388" y="6127427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77" name="Прямоугольник 176"/>
          <p:cNvSpPr/>
          <p:nvPr/>
        </p:nvSpPr>
        <p:spPr>
          <a:xfrm>
            <a:off x="2250140" y="4947900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178" name="Прямоугольник 177"/>
          <p:cNvSpPr/>
          <p:nvPr/>
        </p:nvSpPr>
        <p:spPr>
          <a:xfrm>
            <a:off x="2250140" y="5180608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79" name="Прямоугольник 178"/>
          <p:cNvSpPr/>
          <p:nvPr/>
        </p:nvSpPr>
        <p:spPr>
          <a:xfrm>
            <a:off x="2250140" y="539461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5</a:t>
            </a:r>
          </a:p>
        </p:txBody>
      </p:sp>
      <p:sp>
        <p:nvSpPr>
          <p:cNvPr id="180" name="Прямоугольник 179"/>
          <p:cNvSpPr/>
          <p:nvPr/>
        </p:nvSpPr>
        <p:spPr>
          <a:xfrm>
            <a:off x="2250139" y="565861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6</a:t>
            </a:r>
          </a:p>
        </p:txBody>
      </p:sp>
      <p:sp>
        <p:nvSpPr>
          <p:cNvPr id="181" name="Прямоугольник 180"/>
          <p:cNvSpPr/>
          <p:nvPr/>
        </p:nvSpPr>
        <p:spPr>
          <a:xfrm>
            <a:off x="2250138" y="589132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7</a:t>
            </a:r>
          </a:p>
        </p:txBody>
      </p:sp>
      <p:sp>
        <p:nvSpPr>
          <p:cNvPr id="182" name="Прямоугольник 181"/>
          <p:cNvSpPr/>
          <p:nvPr/>
        </p:nvSpPr>
        <p:spPr>
          <a:xfrm>
            <a:off x="2250138" y="6130891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7</a:t>
            </a:r>
          </a:p>
        </p:txBody>
      </p:sp>
      <p:sp>
        <p:nvSpPr>
          <p:cNvPr id="183" name="Прямоугольник 182"/>
          <p:cNvSpPr/>
          <p:nvPr/>
        </p:nvSpPr>
        <p:spPr>
          <a:xfrm>
            <a:off x="3115235" y="5394613"/>
            <a:ext cx="221743" cy="2157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4" name="Прямоугольник 183"/>
          <p:cNvSpPr/>
          <p:nvPr/>
        </p:nvSpPr>
        <p:spPr>
          <a:xfrm>
            <a:off x="3115234" y="5641710"/>
            <a:ext cx="272193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5" name="Прямоугольник 184"/>
          <p:cNvSpPr/>
          <p:nvPr/>
        </p:nvSpPr>
        <p:spPr>
          <a:xfrm>
            <a:off x="3115236" y="5893483"/>
            <a:ext cx="339498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6" name="Прямоугольник 185"/>
          <p:cNvSpPr/>
          <p:nvPr/>
        </p:nvSpPr>
        <p:spPr>
          <a:xfrm>
            <a:off x="3115235" y="6135735"/>
            <a:ext cx="339500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7" name="Прямоугольник 186"/>
          <p:cNvSpPr/>
          <p:nvPr/>
        </p:nvSpPr>
        <p:spPr>
          <a:xfrm>
            <a:off x="333295" y="4190441"/>
            <a:ext cx="5321827" cy="4542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3. Число </a:t>
            </a:r>
            <a:r>
              <a:rPr lang="ru-RU" sz="1400" b="1" dirty="0">
                <a:solidFill>
                  <a:schemeClr val="tx2"/>
                </a:solidFill>
              </a:rPr>
              <a:t>лиц (пациентов), эвакуированных с использованием санитарной авиации, </a:t>
            </a:r>
            <a:r>
              <a:rPr lang="ru-RU" sz="1400" b="1" dirty="0" smtClean="0">
                <a:solidFill>
                  <a:schemeClr val="tx2"/>
                </a:solidFill>
              </a:rPr>
              <a:t>(человек)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88" name="Прямоугольник 187"/>
          <p:cNvSpPr/>
          <p:nvPr/>
        </p:nvSpPr>
        <p:spPr>
          <a:xfrm>
            <a:off x="411190" y="4628880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0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4986338" y="242472"/>
            <a:ext cx="4865873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28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6" y="1221731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6" y="709122"/>
            <a:ext cx="5325035" cy="4589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3995341"/>
            <a:ext cx="5837050" cy="730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7. </a:t>
            </a:r>
            <a:r>
              <a:rPr lang="ru-RU" sz="1400" b="1" dirty="0">
                <a:solidFill>
                  <a:schemeClr val="tx2"/>
                </a:solidFill>
              </a:rPr>
              <a:t>Количество посещений при выездах мобильных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медицинских </a:t>
            </a:r>
            <a:r>
              <a:rPr lang="ru-RU" sz="1400" b="1" dirty="0" smtClean="0">
                <a:solidFill>
                  <a:schemeClr val="tx2"/>
                </a:solidFill>
              </a:rPr>
              <a:t>бригад (тыс. посещений)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448832" y="4157836"/>
            <a:ext cx="5321827" cy="638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8. Доля </a:t>
            </a:r>
            <a:r>
              <a:rPr lang="ru-RU" sz="1400" b="1" dirty="0">
                <a:solidFill>
                  <a:schemeClr val="tx2"/>
                </a:solidFill>
              </a:rPr>
              <a:t>лиц, госпитализированных по </a:t>
            </a:r>
            <a:r>
              <a:rPr lang="ru-RU" sz="1400" b="1" dirty="0" smtClean="0">
                <a:solidFill>
                  <a:schemeClr val="tx2"/>
                </a:solidFill>
              </a:rPr>
              <a:t>экстренным показаниям </a:t>
            </a:r>
            <a:r>
              <a:rPr lang="ru-RU" sz="1400" b="1" dirty="0">
                <a:solidFill>
                  <a:schemeClr val="tx2"/>
                </a:solidFill>
              </a:rPr>
              <a:t>в течение первых суток от общего </a:t>
            </a:r>
            <a:r>
              <a:rPr lang="ru-RU" sz="1400" b="1" dirty="0" smtClean="0">
                <a:solidFill>
                  <a:schemeClr val="tx2"/>
                </a:solidFill>
              </a:rPr>
              <a:t>число больных</a:t>
            </a:r>
            <a:r>
              <a:rPr lang="ru-RU" sz="1400" b="1" dirty="0">
                <a:solidFill>
                  <a:schemeClr val="tx2"/>
                </a:solidFill>
              </a:rPr>
              <a:t>, к которым совершены </a:t>
            </a:r>
            <a:r>
              <a:rPr lang="ru-RU" sz="1400" b="1" dirty="0" smtClean="0">
                <a:solidFill>
                  <a:schemeClr val="tx2"/>
                </a:solidFill>
              </a:rPr>
              <a:t>вылеты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115235" y="5121371"/>
            <a:ext cx="699681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67555" y="474301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32,9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32,9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32,9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68,2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68,2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68,2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50138" y="63050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68,2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5" y="5353541"/>
            <a:ext cx="699681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4" y="5568738"/>
            <a:ext cx="1422353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5" y="5815834"/>
            <a:ext cx="1422352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115235" y="6074991"/>
            <a:ext cx="1422352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115233" y="6309858"/>
            <a:ext cx="1422354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74122" y="482766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</a:t>
            </a:r>
            <a:r>
              <a:rPr lang="ru-RU" sz="1600" dirty="0">
                <a:solidFill>
                  <a:schemeClr val="tx2"/>
                </a:solidFill>
              </a:rPr>
              <a:t>0</a:t>
            </a:r>
            <a:r>
              <a:rPr lang="ru-RU" sz="1600" dirty="0" smtClean="0">
                <a:solidFill>
                  <a:schemeClr val="tx2"/>
                </a:solidFill>
              </a:rPr>
              <a:t>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17024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39193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61825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85536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10187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34977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17024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40295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61695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588096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11366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35323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9221802" y="5616958"/>
            <a:ext cx="1290993" cy="2157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21800" y="5864055"/>
            <a:ext cx="1290995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2" y="6115828"/>
            <a:ext cx="1290993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21801" y="6358080"/>
            <a:ext cx="1290994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8" name="object 36"/>
          <p:cNvSpPr/>
          <p:nvPr/>
        </p:nvSpPr>
        <p:spPr>
          <a:xfrm>
            <a:off x="10241280" y="195519"/>
            <a:ext cx="1725892" cy="8954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Прямоугольник 88"/>
          <p:cNvSpPr/>
          <p:nvPr/>
        </p:nvSpPr>
        <p:spPr>
          <a:xfrm>
            <a:off x="448236" y="1430864"/>
            <a:ext cx="5094725" cy="7158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5. Доля </a:t>
            </a:r>
            <a:r>
              <a:rPr lang="ru-RU" sz="1400" b="1" dirty="0">
                <a:solidFill>
                  <a:schemeClr val="tx2"/>
                </a:solidFill>
              </a:rPr>
              <a:t>обоснованных жалоб (от общего количества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поступивших жалоб), урегулированных в досудебном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порядке страховыми медицинскими </a:t>
            </a:r>
            <a:r>
              <a:rPr lang="ru-RU" sz="1400" b="1" dirty="0" smtClean="0">
                <a:solidFill>
                  <a:schemeClr val="tx2"/>
                </a:solidFill>
              </a:rPr>
              <a:t>организациями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3115236" y="2485409"/>
            <a:ext cx="1809190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 97,2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425388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425388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425388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25388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425388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425388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50140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92,9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50140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94,9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50140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96,9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50139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98,9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50138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99,9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50138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115234" y="2717579"/>
            <a:ext cx="1871105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115235" y="2932776"/>
            <a:ext cx="2003614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115235" y="3179872"/>
            <a:ext cx="2104684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115235" y="3439029"/>
            <a:ext cx="2191870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115233" y="3673896"/>
            <a:ext cx="2277114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5623642" y="1259134"/>
            <a:ext cx="6433887" cy="9214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6. </a:t>
            </a:r>
            <a:r>
              <a:rPr lang="ru-RU" sz="1400" b="1" dirty="0">
                <a:solidFill>
                  <a:schemeClr val="tx2"/>
                </a:solidFill>
              </a:rPr>
              <a:t>Доля медицинских организаций, оказывающих в </a:t>
            </a:r>
            <a:r>
              <a:rPr lang="ru-RU" sz="1400" b="1" dirty="0" smtClean="0">
                <a:solidFill>
                  <a:schemeClr val="tx2"/>
                </a:solidFill>
              </a:rPr>
              <a:t>рамках обязательного </a:t>
            </a:r>
            <a:r>
              <a:rPr lang="ru-RU" sz="1400" b="1" dirty="0">
                <a:solidFill>
                  <a:schemeClr val="tx2"/>
                </a:solidFill>
              </a:rPr>
              <a:t>медицинского страхования </a:t>
            </a:r>
            <a:r>
              <a:rPr lang="ru-RU" sz="1400" b="1" dirty="0" smtClean="0">
                <a:solidFill>
                  <a:schemeClr val="tx2"/>
                </a:solidFill>
              </a:rPr>
              <a:t>первичную медико-санитарную </a:t>
            </a:r>
            <a:r>
              <a:rPr lang="ru-RU" sz="1400" b="1" dirty="0">
                <a:solidFill>
                  <a:schemeClr val="tx2"/>
                </a:solidFill>
              </a:rPr>
              <a:t>помощь, на базе </a:t>
            </a:r>
            <a:r>
              <a:rPr lang="ru-RU" sz="1400" b="1" dirty="0" smtClean="0">
                <a:solidFill>
                  <a:schemeClr val="tx2"/>
                </a:solidFill>
              </a:rPr>
              <a:t>которых функционируют </a:t>
            </a:r>
            <a:r>
              <a:rPr lang="ru-RU" sz="1400" b="1" dirty="0">
                <a:solidFill>
                  <a:schemeClr val="tx2"/>
                </a:solidFill>
              </a:rPr>
              <a:t>каналы связи граждан со </a:t>
            </a:r>
            <a:r>
              <a:rPr lang="ru-RU" sz="1400" b="1" dirty="0" smtClean="0">
                <a:solidFill>
                  <a:schemeClr val="tx2"/>
                </a:solidFill>
              </a:rPr>
              <a:t>страховыми представителями </a:t>
            </a:r>
            <a:r>
              <a:rPr lang="ru-RU" sz="1400" b="1" dirty="0">
                <a:solidFill>
                  <a:schemeClr val="tx2"/>
                </a:solidFill>
              </a:rPr>
              <a:t>страховых медицинских </a:t>
            </a:r>
            <a:r>
              <a:rPr lang="ru-RU" sz="1400" b="1" dirty="0" smtClean="0">
                <a:solidFill>
                  <a:schemeClr val="tx2"/>
                </a:solidFill>
              </a:rPr>
              <a:t>организаций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9221802" y="2485410"/>
            <a:ext cx="262063" cy="18607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6474122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 </a:t>
            </a:r>
            <a:r>
              <a:rPr lang="ru-RU" sz="16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7531955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531955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531955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531955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531955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531955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356707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356707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8356707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8356706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59,1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8356705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68,2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8356705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68,2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9221802" y="2717579"/>
            <a:ext cx="630252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Прямоугольник 125"/>
          <p:cNvSpPr/>
          <p:nvPr/>
        </p:nvSpPr>
        <p:spPr>
          <a:xfrm>
            <a:off x="9221802" y="2932776"/>
            <a:ext cx="767816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Прямоугольник 126"/>
          <p:cNvSpPr/>
          <p:nvPr/>
        </p:nvSpPr>
        <p:spPr>
          <a:xfrm>
            <a:off x="9221802" y="3179872"/>
            <a:ext cx="974164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9221802" y="3439029"/>
            <a:ext cx="1140049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Прямоугольник 128"/>
          <p:cNvSpPr/>
          <p:nvPr/>
        </p:nvSpPr>
        <p:spPr>
          <a:xfrm>
            <a:off x="9221800" y="3673896"/>
            <a:ext cx="1140051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21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07105" y="533533"/>
            <a:ext cx="48888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«Развитие </a:t>
            </a:r>
            <a:r>
              <a:rPr lang="ru-RU" sz="1600" b="1" dirty="0">
                <a:solidFill>
                  <a:schemeClr val="tx2"/>
                </a:solidFill>
              </a:rPr>
              <a:t>системы оказания первичной </a:t>
            </a:r>
            <a:r>
              <a:rPr lang="ru-RU" sz="1600" b="1" dirty="0" smtClean="0">
                <a:solidFill>
                  <a:schemeClr val="tx2"/>
                </a:solidFill>
              </a:rPr>
              <a:t>медико-санитарной помощи»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0" name="Прямоугольник 129"/>
          <p:cNvSpPr/>
          <p:nvPr/>
        </p:nvSpPr>
        <p:spPr>
          <a:xfrm>
            <a:off x="4986338" y="151032"/>
            <a:ext cx="4865873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22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6" y="1395819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6" y="709122"/>
            <a:ext cx="5325035" cy="4589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8" name="object 36"/>
          <p:cNvSpPr/>
          <p:nvPr/>
        </p:nvSpPr>
        <p:spPr>
          <a:xfrm>
            <a:off x="10071278" y="195518"/>
            <a:ext cx="1895894" cy="11182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22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07104" y="537008"/>
            <a:ext cx="4629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«Развитие </a:t>
            </a:r>
            <a:r>
              <a:rPr lang="ru-RU" sz="1600" b="1" dirty="0">
                <a:solidFill>
                  <a:schemeClr val="tx2"/>
                </a:solidFill>
              </a:rPr>
              <a:t>системы оказания первичной </a:t>
            </a:r>
            <a:r>
              <a:rPr lang="ru-RU" sz="1600" b="1" dirty="0" smtClean="0">
                <a:solidFill>
                  <a:schemeClr val="tx2"/>
                </a:solidFill>
              </a:rPr>
              <a:t>медико-санитарной помощи»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0" name="Прямоугольник 129"/>
          <p:cNvSpPr/>
          <p:nvPr/>
        </p:nvSpPr>
        <p:spPr>
          <a:xfrm>
            <a:off x="3171298" y="3452878"/>
            <a:ext cx="306302" cy="18607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Прямоугольник 131"/>
          <p:cNvSpPr/>
          <p:nvPr/>
        </p:nvSpPr>
        <p:spPr>
          <a:xfrm>
            <a:off x="1481450" y="3453530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1481450" y="3675223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4" name="Прямоугольник 133"/>
          <p:cNvSpPr/>
          <p:nvPr/>
        </p:nvSpPr>
        <p:spPr>
          <a:xfrm>
            <a:off x="1481450" y="39015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5" name="Прямоугольник 134"/>
          <p:cNvSpPr/>
          <p:nvPr/>
        </p:nvSpPr>
        <p:spPr>
          <a:xfrm>
            <a:off x="1481450" y="4138646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1481450" y="4385164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1481450" y="4633057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2306202" y="3453530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5</a:t>
            </a:r>
          </a:p>
        </p:txBody>
      </p:sp>
      <p:sp>
        <p:nvSpPr>
          <p:cNvPr id="139" name="Прямоугольник 138"/>
          <p:cNvSpPr/>
          <p:nvPr/>
        </p:nvSpPr>
        <p:spPr>
          <a:xfrm>
            <a:off x="2306202" y="3686238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7</a:t>
            </a:r>
          </a:p>
        </p:txBody>
      </p:sp>
      <p:sp>
        <p:nvSpPr>
          <p:cNvPr id="140" name="Прямоугольник 139"/>
          <p:cNvSpPr/>
          <p:nvPr/>
        </p:nvSpPr>
        <p:spPr>
          <a:xfrm>
            <a:off x="2306202" y="390024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9</a:t>
            </a:r>
          </a:p>
        </p:txBody>
      </p:sp>
      <p:sp>
        <p:nvSpPr>
          <p:cNvPr id="141" name="Прямоугольник 140"/>
          <p:cNvSpPr/>
          <p:nvPr/>
        </p:nvSpPr>
        <p:spPr>
          <a:xfrm>
            <a:off x="2306201" y="416424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9</a:t>
            </a:r>
          </a:p>
        </p:txBody>
      </p:sp>
      <p:sp>
        <p:nvSpPr>
          <p:cNvPr id="142" name="Прямоугольник 141"/>
          <p:cNvSpPr/>
          <p:nvPr/>
        </p:nvSpPr>
        <p:spPr>
          <a:xfrm>
            <a:off x="2306200" y="439695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9</a:t>
            </a:r>
          </a:p>
        </p:txBody>
      </p:sp>
      <p:sp>
        <p:nvSpPr>
          <p:cNvPr id="143" name="Прямоугольник 142"/>
          <p:cNvSpPr/>
          <p:nvPr/>
        </p:nvSpPr>
        <p:spPr>
          <a:xfrm>
            <a:off x="2306200" y="4636521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9</a:t>
            </a:r>
          </a:p>
        </p:txBody>
      </p:sp>
      <p:sp>
        <p:nvSpPr>
          <p:cNvPr id="144" name="Прямоугольник 143"/>
          <p:cNvSpPr/>
          <p:nvPr/>
        </p:nvSpPr>
        <p:spPr>
          <a:xfrm>
            <a:off x="3171297" y="3685047"/>
            <a:ext cx="363632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Прямоугольник 144"/>
          <p:cNvSpPr/>
          <p:nvPr/>
        </p:nvSpPr>
        <p:spPr>
          <a:xfrm>
            <a:off x="3171298" y="3900244"/>
            <a:ext cx="423827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Прямоугольник 145"/>
          <p:cNvSpPr/>
          <p:nvPr/>
        </p:nvSpPr>
        <p:spPr>
          <a:xfrm>
            <a:off x="3171298" y="4147340"/>
            <a:ext cx="423828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Прямоугольник 146"/>
          <p:cNvSpPr/>
          <p:nvPr/>
        </p:nvSpPr>
        <p:spPr>
          <a:xfrm>
            <a:off x="3171298" y="4406497"/>
            <a:ext cx="423828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Прямоугольник 147"/>
          <p:cNvSpPr/>
          <p:nvPr/>
        </p:nvSpPr>
        <p:spPr>
          <a:xfrm>
            <a:off x="3171296" y="4641364"/>
            <a:ext cx="423830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430308" y="3207927"/>
            <a:ext cx="2814916" cy="1815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0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50" name="Прямоугольник 149"/>
          <p:cNvSpPr/>
          <p:nvPr/>
        </p:nvSpPr>
        <p:spPr>
          <a:xfrm>
            <a:off x="282453" y="1475472"/>
            <a:ext cx="5024651" cy="14711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9. </a:t>
            </a:r>
            <a:r>
              <a:rPr lang="ru-RU" sz="1400" b="1" dirty="0">
                <a:solidFill>
                  <a:schemeClr val="tx2"/>
                </a:solidFill>
              </a:rPr>
              <a:t>Количество медицинских организаций, участвующих в создании и тиражировании «Новой модели медицинской организации, оказывающей первичную медико-санитарную помощь» от общего количества медицинских организаций, оказывающих данный вид </a:t>
            </a:r>
            <a:r>
              <a:rPr lang="ru-RU" sz="1400" b="1" dirty="0" smtClean="0">
                <a:solidFill>
                  <a:schemeClr val="tx2"/>
                </a:solidFill>
              </a:rPr>
              <a:t>помощи  (единиц)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782234" y="1558155"/>
            <a:ext cx="5789762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Строительство 3 </a:t>
            </a:r>
            <a:r>
              <a:rPr lang="ru-RU" sz="1400" b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ФАПов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с. 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</a:t>
            </a:r>
            <a:r>
              <a:rPr lang="ru-RU" sz="1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Джейрах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Даттых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Армхи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вводом в эксплуатацию 2 </a:t>
            </a:r>
            <a:r>
              <a:rPr lang="ru-RU" sz="1400" b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ФАПов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конца 2019 года и 1 ФАП до конца 2020 года (сборно-модульные конструкции)  </a:t>
            </a:r>
            <a:endParaRPr lang="ru-RU" sz="1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629835" y="2371801"/>
            <a:ext cx="5647765" cy="2975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Строительство 1 вертолетной площадки до конца 2020 года  </a:t>
            </a:r>
            <a:endParaRPr lang="ru-RU" sz="1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701552" y="2704239"/>
            <a:ext cx="5576048" cy="6349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 Приобретение до конца 2021 года 18 мобильных комплексов для системы 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  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b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маммографы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флюромобили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endParaRPr lang="ru-RU" sz="1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701552" y="3337322"/>
            <a:ext cx="5576048" cy="7311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 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Охват 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застрахованных 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 информированием 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страховыми 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медицинскими представителями </a:t>
            </a:r>
            <a:r>
              <a: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праве на прохождение 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профилактического медицинского осмотра (%) </a:t>
            </a:r>
            <a:endParaRPr lang="ru-RU" sz="1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9374874" y="4381243"/>
            <a:ext cx="562227" cy="18607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7685027" y="438189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7685027" y="460358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7685027" y="482990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7685027" y="506701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7685027" y="531352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7685027" y="556142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8509779" y="438189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45,7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8509779" y="461460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8509779" y="482860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68,1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8509778" y="509261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78,2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8509777" y="532531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92,5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8509777" y="556488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9374873" y="4613412"/>
            <a:ext cx="619434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9374874" y="4828609"/>
            <a:ext cx="768984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9374875" y="5075705"/>
            <a:ext cx="858714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9374874" y="5334862"/>
            <a:ext cx="1055268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9374873" y="5569729"/>
            <a:ext cx="1136454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6633885" y="4136292"/>
            <a:ext cx="2814916" cy="1815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-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4986338" y="215040"/>
            <a:ext cx="4865873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53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6" y="1395819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6" y="709122"/>
            <a:ext cx="5325035" cy="4589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8" name="object 36"/>
          <p:cNvSpPr/>
          <p:nvPr/>
        </p:nvSpPr>
        <p:spPr>
          <a:xfrm>
            <a:off x="10071278" y="195518"/>
            <a:ext cx="1895894" cy="11182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23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94940" y="682823"/>
            <a:ext cx="4629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«Борьба с сердечно-сосудистыми заболеваниями»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48236" y="1554949"/>
            <a:ext cx="5674658" cy="11882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14. Переоснащение/дооснащение 3 региональных сосудистых центров и первичных сосудистых центров республики медицинским оборудованием региональных сосудистых центров </a:t>
            </a:r>
            <a:r>
              <a:rPr lang="ru-RU" sz="1400" b="1" dirty="0">
                <a:solidFill>
                  <a:schemeClr val="tx2"/>
                </a:solidFill>
              </a:rPr>
              <a:t>и </a:t>
            </a:r>
            <a:r>
              <a:rPr lang="ru-RU" sz="1400" b="1" dirty="0" smtClean="0">
                <a:solidFill>
                  <a:schemeClr val="tx2"/>
                </a:solidFill>
              </a:rPr>
              <a:t>первичных сосудистых </a:t>
            </a:r>
            <a:r>
              <a:rPr lang="ru-RU" sz="1400" b="1" dirty="0">
                <a:solidFill>
                  <a:schemeClr val="tx2"/>
                </a:solidFill>
              </a:rPr>
              <a:t>отделений </a:t>
            </a:r>
            <a:r>
              <a:rPr lang="ru-RU" sz="1400" b="1" dirty="0" smtClean="0">
                <a:solidFill>
                  <a:schemeClr val="tx2"/>
                </a:solidFill>
              </a:rPr>
              <a:t>в субъектах Российской Федерации до конца 2024 года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1566" y="2948231"/>
            <a:ext cx="5503618" cy="4651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16. Разработка </a:t>
            </a:r>
            <a:r>
              <a:rPr lang="ru-RU" sz="1400" b="1" dirty="0">
                <a:solidFill>
                  <a:schemeClr val="tx2"/>
                </a:solidFill>
              </a:rPr>
              <a:t>и реализация программ борьбы с сердечно-сосудистыми </a:t>
            </a:r>
            <a:r>
              <a:rPr lang="ru-RU" sz="1400" b="1" dirty="0" smtClean="0">
                <a:solidFill>
                  <a:schemeClr val="tx2"/>
                </a:solidFill>
              </a:rPr>
              <a:t>заболеваниями до 01.07.2019 года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69812" y="5014039"/>
            <a:ext cx="945378" cy="18607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179964" y="5014691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79964" y="5236384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179964" y="546269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79964" y="5699807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179964" y="5946325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179964" y="6194218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004716" y="5014691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3,6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004716" y="5247399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004716" y="546140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004715" y="572540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04714" y="595811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3,1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004714" y="6197682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869811" y="5246208"/>
            <a:ext cx="866408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869812" y="5461405"/>
            <a:ext cx="812374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869811" y="5708501"/>
            <a:ext cx="774967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869811" y="5967658"/>
            <a:ext cx="725091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869809" y="6202525"/>
            <a:ext cx="679373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135577" y="4720761"/>
            <a:ext cx="2814916" cy="2932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3,9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67555" y="4161165"/>
            <a:ext cx="5503618" cy="4369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17. </a:t>
            </a:r>
            <a:r>
              <a:rPr lang="ru-RU" sz="1400" b="1" dirty="0">
                <a:solidFill>
                  <a:schemeClr val="tx2"/>
                </a:solidFill>
              </a:rPr>
              <a:t>Смертности от инфаркта миокарда, на 100 тыс. </a:t>
            </a:r>
            <a:r>
              <a:rPr lang="ru-RU" sz="1400" b="1" dirty="0" smtClean="0">
                <a:solidFill>
                  <a:schemeClr val="tx2"/>
                </a:solidFill>
              </a:rPr>
              <a:t>населения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9995318" y="5032156"/>
            <a:ext cx="945378" cy="18607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8305470" y="5032808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8305470" y="5254501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8305470" y="548081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305470" y="5717924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8305470" y="5964442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8305470" y="6212335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9130222" y="5032808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12,8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9130222" y="5265516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9130222" y="547952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11,9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9130221" y="574352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11,4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9130220" y="59762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9130220" y="6215799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10,6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9995317" y="5264325"/>
            <a:ext cx="866408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9995318" y="5479522"/>
            <a:ext cx="812374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9995317" y="5726618"/>
            <a:ext cx="774967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9995317" y="5985775"/>
            <a:ext cx="725091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9995315" y="6220642"/>
            <a:ext cx="679373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7261083" y="4738878"/>
            <a:ext cx="2814916" cy="2932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13,8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6378411" y="4187737"/>
            <a:ext cx="5503618" cy="4354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18. </a:t>
            </a:r>
            <a:r>
              <a:rPr lang="ru-RU" sz="1400" b="1" dirty="0">
                <a:solidFill>
                  <a:schemeClr val="tx2"/>
                </a:solidFill>
              </a:rPr>
              <a:t>Смертность от острого нарушения мозгового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кровообращения, на 100 тыс. </a:t>
            </a:r>
            <a:r>
              <a:rPr lang="ru-RU" sz="1400" b="1" dirty="0" smtClean="0">
                <a:solidFill>
                  <a:schemeClr val="tx2"/>
                </a:solidFill>
              </a:rPr>
              <a:t>населения (чел.)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0058128" y="2711564"/>
            <a:ext cx="945378" cy="18607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8368280" y="2712216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8368280" y="2933909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8368280" y="316022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8368280" y="3397332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8368280" y="3643850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8368280" y="3891743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9193032" y="2712216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61,4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9193032" y="2944924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68,1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9193032" y="315893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74,8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9193031" y="34229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81,5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9193030" y="36556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88,3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9193030" y="3895207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10058127" y="2943733"/>
            <a:ext cx="1038498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10058127" y="3158930"/>
            <a:ext cx="1109935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10058127" y="3406026"/>
            <a:ext cx="1190898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10058127" y="3665183"/>
            <a:ext cx="1309961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10058125" y="3900050"/>
            <a:ext cx="1438550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7323893" y="2418286"/>
            <a:ext cx="2814916" cy="2932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54,6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6271536" y="1596405"/>
            <a:ext cx="5503618" cy="6154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15. </a:t>
            </a:r>
            <a:r>
              <a:rPr lang="ru-RU" sz="1400" b="1" dirty="0">
                <a:solidFill>
                  <a:schemeClr val="tx2"/>
                </a:solidFill>
              </a:rPr>
              <a:t>Доля профильных госпитализаций пациентов с острыми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нарушениями мозгового кровообращения, доставленных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автомобилями скорой медицинской помощи,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4986338" y="370488"/>
            <a:ext cx="4865873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75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6" y="1395819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6" y="709122"/>
            <a:ext cx="5325035" cy="4589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8" name="object 36"/>
          <p:cNvSpPr/>
          <p:nvPr/>
        </p:nvSpPr>
        <p:spPr>
          <a:xfrm>
            <a:off x="10071278" y="195518"/>
            <a:ext cx="1895894" cy="11182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24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65372" y="711245"/>
            <a:ext cx="4629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«Борьба с сердечно-сосудистыми заболеваниями»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48236" y="1554950"/>
            <a:ext cx="5674658" cy="3163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19. Больничная </a:t>
            </a:r>
            <a:r>
              <a:rPr lang="ru-RU" sz="1400" b="1" dirty="0">
                <a:solidFill>
                  <a:schemeClr val="tx2"/>
                </a:solidFill>
              </a:rPr>
              <a:t>летальность от инфаркта миокарда,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63554" y="1587801"/>
            <a:ext cx="5503618" cy="4651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20. Больничная </a:t>
            </a:r>
            <a:r>
              <a:rPr lang="ru-RU" sz="1400" b="1" dirty="0">
                <a:solidFill>
                  <a:schemeClr val="tx2"/>
                </a:solidFill>
              </a:rPr>
              <a:t>летальность от острого нарушения мозгового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кровообращения,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09500" y="5144400"/>
            <a:ext cx="639598" cy="19810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119651" y="5157088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19651" y="5378781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119651" y="560509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19651" y="5842204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119651" y="6088722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119651" y="6336615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944403" y="5157088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62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944403" y="5389796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944403" y="560380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944402" y="586780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944401" y="610051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944401" y="6340079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809498" y="5388605"/>
            <a:ext cx="725091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809499" y="5603802"/>
            <a:ext cx="758341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809498" y="5850898"/>
            <a:ext cx="782167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809498" y="6110055"/>
            <a:ext cx="804062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809496" y="6344922"/>
            <a:ext cx="853940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084228" y="4827202"/>
            <a:ext cx="2814916" cy="2932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59,7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19276" y="3956655"/>
            <a:ext cx="5503618" cy="686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21. Отношение </a:t>
            </a:r>
            <a:r>
              <a:rPr lang="ru-RU" sz="1400" b="1" dirty="0">
                <a:solidFill>
                  <a:schemeClr val="tx2"/>
                </a:solidFill>
              </a:rPr>
              <a:t>числа рентген-</a:t>
            </a:r>
            <a:r>
              <a:rPr lang="ru-RU" sz="1400" b="1" dirty="0" err="1">
                <a:solidFill>
                  <a:schemeClr val="tx2"/>
                </a:solidFill>
              </a:rPr>
              <a:t>эндоваскулярных</a:t>
            </a:r>
            <a:r>
              <a:rPr lang="ru-RU" sz="1400" b="1" dirty="0">
                <a:solidFill>
                  <a:schemeClr val="tx2"/>
                </a:solidFill>
              </a:rPr>
              <a:t> вмешательств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в лечебных целях, к общему числу выбывших больных,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перенесших острый коронарный синдром,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0116397" y="5217419"/>
            <a:ext cx="597209" cy="18607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8426549" y="5218071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8426549" y="5439764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8426549" y="566607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426549" y="5903187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8426549" y="6149705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8426549" y="6397598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9251301" y="5218071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599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9251301" y="5450779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609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9251301" y="566478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619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9251300" y="592878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628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9251299" y="616149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638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9251299" y="6401062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648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10116396" y="5449588"/>
            <a:ext cx="688651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10116397" y="5664785"/>
            <a:ext cx="812374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10116396" y="5911881"/>
            <a:ext cx="965942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10116396" y="6171038"/>
            <a:ext cx="1151679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10116394" y="6405905"/>
            <a:ext cx="1313606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7382162" y="4924141"/>
            <a:ext cx="2814916" cy="2932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577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6321733" y="4082713"/>
            <a:ext cx="5503618" cy="686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22. Количество </a:t>
            </a:r>
            <a:r>
              <a:rPr lang="ru-RU" sz="1400" b="1" dirty="0">
                <a:solidFill>
                  <a:schemeClr val="tx2"/>
                </a:solidFill>
              </a:rPr>
              <a:t>рентген-</a:t>
            </a:r>
            <a:r>
              <a:rPr lang="ru-RU" sz="1400" b="1" dirty="0" err="1">
                <a:solidFill>
                  <a:schemeClr val="tx2"/>
                </a:solidFill>
              </a:rPr>
              <a:t>эндоваскулярных</a:t>
            </a:r>
            <a:r>
              <a:rPr lang="ru-RU" sz="1400" b="1" dirty="0">
                <a:solidFill>
                  <a:schemeClr val="tx2"/>
                </a:solidFill>
              </a:rPr>
              <a:t> вмешательств в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лечебных целях, тыс. </a:t>
            </a:r>
            <a:r>
              <a:rPr lang="ru-RU" sz="1400" b="1" dirty="0" smtClean="0">
                <a:solidFill>
                  <a:schemeClr val="tx2"/>
                </a:solidFill>
              </a:rPr>
              <a:t>(ед.)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3888470" y="2406819"/>
            <a:ext cx="945378" cy="18607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2198622" y="2407471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2198622" y="2629164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2198622" y="285547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2198622" y="3092587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198622" y="3339105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198622" y="3586998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3023374" y="2407471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3023374" y="2640179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3023374" y="285418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3023373" y="311818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3023372" y="335089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9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3023372" y="3590462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8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3888469" y="2638988"/>
            <a:ext cx="866408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888470" y="2854185"/>
            <a:ext cx="812374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888469" y="3101281"/>
            <a:ext cx="774967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888469" y="3360438"/>
            <a:ext cx="725091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3888467" y="3595305"/>
            <a:ext cx="679373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1154235" y="2113541"/>
            <a:ext cx="2814916" cy="2932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15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9938640" y="2537937"/>
            <a:ext cx="945378" cy="18607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8248792" y="2538589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8248792" y="2760282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8329471" y="302852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8248792" y="3223705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8248792" y="3470223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248792" y="3718116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9073544" y="2538589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7,1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9073544" y="2771297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7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9073544" y="298530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9073542" y="319736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6,6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9073542" y="348201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073542" y="3721580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9938639" y="2770106"/>
            <a:ext cx="866408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938640" y="2985303"/>
            <a:ext cx="812374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938639" y="3232399"/>
            <a:ext cx="774967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938639" y="3491556"/>
            <a:ext cx="725091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9938637" y="3726423"/>
            <a:ext cx="679373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7256362" y="2147753"/>
            <a:ext cx="2814916" cy="2932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</a:t>
            </a:r>
            <a:r>
              <a:rPr lang="ru-RU" sz="1600" dirty="0">
                <a:solidFill>
                  <a:schemeClr val="tx2"/>
                </a:solidFill>
              </a:rPr>
              <a:t>9</a:t>
            </a:r>
            <a:r>
              <a:rPr lang="ru-RU" sz="1600" dirty="0" smtClean="0">
                <a:solidFill>
                  <a:schemeClr val="tx2"/>
                </a:solidFill>
              </a:rPr>
              <a:t>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4986338" y="343056"/>
            <a:ext cx="4865873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29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6" y="1395819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6" y="709122"/>
            <a:ext cx="5325035" cy="4589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4786" y="3855376"/>
            <a:ext cx="5549374" cy="12007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25. </a:t>
            </a:r>
            <a:r>
              <a:rPr lang="ru-RU" sz="1400" b="1" dirty="0">
                <a:solidFill>
                  <a:schemeClr val="tx2"/>
                </a:solidFill>
              </a:rPr>
              <a:t>Внедрение региональной централизованной информационной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системы «Организация оказания медицинской помощи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больным онкологическими заболеваниями»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649227" y="379092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580095" y="3950647"/>
            <a:ext cx="5398217" cy="638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chemeClr val="tx2"/>
                </a:solidFill>
              </a:rPr>
              <a:t>26. Организация центра </a:t>
            </a:r>
            <a:r>
              <a:rPr lang="ru-RU" sz="1400" b="1" dirty="0">
                <a:solidFill>
                  <a:schemeClr val="tx2"/>
                </a:solidFill>
              </a:rPr>
              <a:t>амбулаторной онкологической помощи</a:t>
            </a: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8" name="object 36"/>
          <p:cNvSpPr/>
          <p:nvPr/>
        </p:nvSpPr>
        <p:spPr>
          <a:xfrm>
            <a:off x="10071278" y="195518"/>
            <a:ext cx="1895894" cy="11182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25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07104" y="537008"/>
            <a:ext cx="4629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«Борьба с </a:t>
            </a:r>
            <a:r>
              <a:rPr lang="ru-RU" sz="1600" b="1" dirty="0">
                <a:solidFill>
                  <a:schemeClr val="tx2"/>
                </a:solidFill>
              </a:rPr>
              <a:t>о</a:t>
            </a:r>
            <a:r>
              <a:rPr lang="ru-RU" sz="1600" b="1" dirty="0" smtClean="0">
                <a:solidFill>
                  <a:schemeClr val="tx2"/>
                </a:solidFill>
              </a:rPr>
              <a:t>нкологическими заболеваниями»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7555" y="1470463"/>
            <a:ext cx="5674657" cy="1729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23. Переоснащение медицинским оборудованием 1 региональной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медицинской организации, оказывающей </a:t>
            </a:r>
            <a:r>
              <a:rPr lang="ru-RU" sz="1400" b="1" dirty="0">
                <a:solidFill>
                  <a:schemeClr val="tx2"/>
                </a:solidFill>
              </a:rPr>
              <a:t>помощь больным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онкологическими </a:t>
            </a:r>
            <a:r>
              <a:rPr lang="ru-RU" sz="1400" b="1" dirty="0" smtClean="0">
                <a:solidFill>
                  <a:schemeClr val="tx2"/>
                </a:solidFill>
              </a:rPr>
              <a:t>заболеваниями (диспансеров/больниц</a:t>
            </a:r>
            <a:r>
              <a:rPr lang="ru-RU" sz="1400" b="1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373905" y="1694783"/>
            <a:ext cx="5495365" cy="11411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24. Разработка </a:t>
            </a:r>
            <a:r>
              <a:rPr lang="ru-RU" sz="1400" b="1" dirty="0">
                <a:solidFill>
                  <a:schemeClr val="tx2"/>
                </a:solidFill>
              </a:rPr>
              <a:t>и реализация программ борьбы с онкологическими </a:t>
            </a:r>
            <a:r>
              <a:rPr lang="ru-RU" sz="1400" b="1" dirty="0" smtClean="0">
                <a:solidFill>
                  <a:schemeClr val="tx2"/>
                </a:solidFill>
              </a:rPr>
              <a:t>заболеваниями до 01.07.2019 года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968050" y="235081"/>
            <a:ext cx="4865873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12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6" y="1495892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6" y="709122"/>
            <a:ext cx="5325035" cy="4589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4069103"/>
            <a:ext cx="5318845" cy="6564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29. В </a:t>
            </a:r>
            <a:r>
              <a:rPr lang="ru-RU" sz="1400" b="1" dirty="0" err="1">
                <a:solidFill>
                  <a:schemeClr val="tx2"/>
                </a:solidFill>
              </a:rPr>
              <a:t>симуляционных</a:t>
            </a:r>
            <a:r>
              <a:rPr lang="ru-RU" sz="1400" b="1" dirty="0">
                <a:solidFill>
                  <a:schemeClr val="tx2"/>
                </a:solidFill>
              </a:rPr>
              <a:t> центрах будут обучены специалисты в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области </a:t>
            </a:r>
            <a:r>
              <a:rPr lang="ru-RU" sz="1400" b="1" dirty="0" err="1">
                <a:solidFill>
                  <a:schemeClr val="tx2"/>
                </a:solidFill>
              </a:rPr>
              <a:t>перинатологии</a:t>
            </a:r>
            <a:r>
              <a:rPr lang="ru-RU" sz="1400" b="1" dirty="0">
                <a:solidFill>
                  <a:schemeClr val="tx2"/>
                </a:solidFill>
              </a:rPr>
              <a:t>, неонатологии и </a:t>
            </a:r>
            <a:r>
              <a:rPr lang="ru-RU" sz="1400" b="1" dirty="0" smtClean="0">
                <a:solidFill>
                  <a:schemeClr val="tx2"/>
                </a:solidFill>
              </a:rPr>
              <a:t>педиатрии с нарастающим итогом (чел.)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781822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448832" y="3131872"/>
            <a:ext cx="5321827" cy="16642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30. Будет </a:t>
            </a:r>
            <a:r>
              <a:rPr lang="ru-RU" sz="1400" b="1" dirty="0">
                <a:solidFill>
                  <a:schemeClr val="tx2"/>
                </a:solidFill>
              </a:rPr>
              <a:t>увеличен охват профилактическими медицинскими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осмотрами детей в возрасте 15-17 лет в рамках реализации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приказа Минздрава России от 10 августа 2017 г. № 514н «О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Порядке проведения профилактических медицинских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осмотров несовершеннолетних»: девочек - врачами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акушерами-гинекологами; мальчиков - врачами детскими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урологами-</a:t>
            </a:r>
            <a:r>
              <a:rPr lang="ru-RU" sz="1400" b="1" dirty="0" err="1" smtClean="0">
                <a:solidFill>
                  <a:schemeClr val="tx2"/>
                </a:solidFill>
              </a:rPr>
              <a:t>андрологами</a:t>
            </a:r>
            <a:r>
              <a:rPr lang="ru-RU" sz="1400" b="1" dirty="0" smtClean="0">
                <a:solidFill>
                  <a:schemeClr val="tx2"/>
                </a:solidFill>
              </a:rPr>
              <a:t>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115236" y="5121371"/>
            <a:ext cx="578223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67555" y="474301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-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43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141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194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249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50138" y="63050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309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3" y="5354732"/>
            <a:ext cx="1004047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5" y="5568738"/>
            <a:ext cx="1420906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5" y="5815834"/>
            <a:ext cx="1871104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115234" y="6074991"/>
            <a:ext cx="2268071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115233" y="6309858"/>
            <a:ext cx="2640108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9221803" y="5169593"/>
            <a:ext cx="912798" cy="19706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74122" y="482766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</a:t>
            </a:r>
            <a:r>
              <a:rPr lang="ru-RU" sz="1600" dirty="0">
                <a:solidFill>
                  <a:schemeClr val="tx2"/>
                </a:solidFill>
              </a:rPr>
              <a:t>-</a:t>
            </a:r>
            <a:r>
              <a:rPr lang="ru-RU" sz="1600" dirty="0" smtClean="0">
                <a:solidFill>
                  <a:schemeClr val="tx2"/>
                </a:solidFill>
              </a:rPr>
              <a:t>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17024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39193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61825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85536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10187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34977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17024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60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40295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61695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588096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11366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35323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21801" y="5384567"/>
            <a:ext cx="965187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9221802" y="5616958"/>
            <a:ext cx="1031861" cy="2157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21801" y="5864055"/>
            <a:ext cx="1074724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3" y="6115828"/>
            <a:ext cx="1122347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21801" y="6358080"/>
            <a:ext cx="1193787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8" name="object 36"/>
          <p:cNvSpPr/>
          <p:nvPr/>
        </p:nvSpPr>
        <p:spPr>
          <a:xfrm>
            <a:off x="10071278" y="186374"/>
            <a:ext cx="1895894" cy="11182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Прямоугольник 88"/>
          <p:cNvSpPr/>
          <p:nvPr/>
        </p:nvSpPr>
        <p:spPr>
          <a:xfrm>
            <a:off x="448235" y="1613587"/>
            <a:ext cx="6106568" cy="19203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27. Оснащение детских поликлиник/детских поликлинических отделений</a:t>
            </a:r>
            <a:endParaRPr lang="ru-RU" sz="1400" b="1" dirty="0">
              <a:solidFill>
                <a:schemeClr val="tx2"/>
              </a:solidFill>
            </a:endParaRP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медицинских </a:t>
            </a:r>
            <a:r>
              <a:rPr lang="ru-RU" sz="1400" b="1" dirty="0" smtClean="0">
                <a:solidFill>
                  <a:schemeClr val="tx2"/>
                </a:solidFill>
              </a:rPr>
              <a:t>организаций республики медицинскими изделиями </a:t>
            </a:r>
            <a:r>
              <a:rPr lang="ru-RU" sz="1400" b="1" dirty="0">
                <a:solidFill>
                  <a:schemeClr val="tx2"/>
                </a:solidFill>
              </a:rPr>
              <a:t>и </a:t>
            </a:r>
            <a:r>
              <a:rPr lang="ru-RU" sz="1400" b="1" dirty="0" smtClean="0">
                <a:solidFill>
                  <a:schemeClr val="tx2"/>
                </a:solidFill>
              </a:rPr>
              <a:t>реализуют организационно-планировочные решения внутренних пространств, обеспечивающих комфортность пребывания детей </a:t>
            </a:r>
            <a:r>
              <a:rPr lang="ru-RU" sz="1400" b="1" dirty="0">
                <a:solidFill>
                  <a:schemeClr val="tx2"/>
                </a:solidFill>
              </a:rPr>
              <a:t>в соответствии </a:t>
            </a:r>
            <a:r>
              <a:rPr lang="ru-RU" sz="1400" b="1" dirty="0" smtClean="0">
                <a:solidFill>
                  <a:schemeClr val="tx2"/>
                </a:solidFill>
              </a:rPr>
              <a:t>с приказом Минздрава России </a:t>
            </a:r>
            <a:r>
              <a:rPr lang="ru-RU" sz="1400" b="1" dirty="0">
                <a:solidFill>
                  <a:schemeClr val="tx2"/>
                </a:solidFill>
              </a:rPr>
              <a:t>от 7 марта 2018 г. </a:t>
            </a:r>
            <a:r>
              <a:rPr lang="ru-RU" sz="1400" b="1" dirty="0" smtClean="0">
                <a:solidFill>
                  <a:schemeClr val="tx2"/>
                </a:solidFill>
              </a:rPr>
              <a:t>№ 92н  </a:t>
            </a:r>
            <a:r>
              <a:rPr lang="ru-RU" sz="1400" b="1" dirty="0">
                <a:solidFill>
                  <a:schemeClr val="tx2"/>
                </a:solidFill>
              </a:rPr>
              <a:t>«Об </a:t>
            </a:r>
            <a:r>
              <a:rPr lang="ru-RU" sz="1400" b="1" dirty="0" smtClean="0">
                <a:solidFill>
                  <a:schemeClr val="tx2"/>
                </a:solidFill>
              </a:rPr>
              <a:t>утверждении Положения </a:t>
            </a:r>
            <a:r>
              <a:rPr lang="ru-RU" sz="1400" b="1" dirty="0">
                <a:solidFill>
                  <a:schemeClr val="tx2"/>
                </a:solidFill>
              </a:rPr>
              <a:t>об </a:t>
            </a:r>
            <a:r>
              <a:rPr lang="ru-RU" sz="1400" b="1" dirty="0" smtClean="0">
                <a:solidFill>
                  <a:schemeClr val="tx2"/>
                </a:solidFill>
              </a:rPr>
              <a:t>организации оказания первичной медико-санитарной помощи детям» не менее 50% до конца 2019 года и 100 % до конца 2021 года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6554803" y="1681339"/>
            <a:ext cx="5017193" cy="9695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28. Разработана и утверждена региональная программа </a:t>
            </a:r>
            <a:r>
              <a:rPr lang="ru-RU" sz="1400" b="1" dirty="0">
                <a:solidFill>
                  <a:schemeClr val="tx2"/>
                </a:solidFill>
              </a:rPr>
              <a:t>«Развитие </a:t>
            </a:r>
            <a:r>
              <a:rPr lang="ru-RU" sz="1400" b="1" dirty="0" smtClean="0">
                <a:solidFill>
                  <a:schemeClr val="tx2"/>
                </a:solidFill>
              </a:rPr>
              <a:t>детского здравоохранения</a:t>
            </a:r>
            <a:r>
              <a:rPr lang="ru-RU" sz="1400" b="1" dirty="0">
                <a:solidFill>
                  <a:schemeClr val="tx2"/>
                </a:solidFill>
              </a:rPr>
              <a:t>, включая создание </a:t>
            </a:r>
            <a:r>
              <a:rPr lang="ru-RU" sz="1400" b="1" dirty="0" smtClean="0">
                <a:solidFill>
                  <a:schemeClr val="tx2"/>
                </a:solidFill>
              </a:rPr>
              <a:t>современной инфраструктуры </a:t>
            </a:r>
            <a:r>
              <a:rPr lang="ru-RU" sz="1400" b="1" dirty="0">
                <a:solidFill>
                  <a:schemeClr val="tx2"/>
                </a:solidFill>
              </a:rPr>
              <a:t>оказания медицинской помощи детям»</a:t>
            </a:r>
          </a:p>
        </p:txBody>
      </p:sp>
      <p:sp>
        <p:nvSpPr>
          <p:cNvPr id="130" name="Прямоугольник 129"/>
          <p:cNvSpPr/>
          <p:nvPr/>
        </p:nvSpPr>
        <p:spPr>
          <a:xfrm>
            <a:off x="4986338" y="141888"/>
            <a:ext cx="4865873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26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32" name="Прямоугольник 131"/>
          <p:cNvSpPr/>
          <p:nvPr/>
        </p:nvSpPr>
        <p:spPr>
          <a:xfrm>
            <a:off x="5283466" y="410368"/>
            <a:ext cx="46386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«Развитие детского здравоохранения включая создание современной инфраструктуры медицинской помощи детям»</a:t>
            </a:r>
            <a:endParaRPr lang="ru-RU" sz="1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6" y="1395819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6" y="709122"/>
            <a:ext cx="5325035" cy="4589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21341" y="1736278"/>
            <a:ext cx="5819697" cy="4947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31. </a:t>
            </a:r>
            <a:r>
              <a:rPr lang="ru-RU" sz="1400" b="1" dirty="0">
                <a:solidFill>
                  <a:schemeClr val="tx2"/>
                </a:solidFill>
              </a:rPr>
              <a:t>Смертность детей в возрасте 0-4 года на 1000 родившихся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живыми </a:t>
            </a:r>
          </a:p>
        </p:txBody>
      </p:sp>
      <p:sp>
        <p:nvSpPr>
          <p:cNvPr id="110" name="Прямоугольник 109"/>
          <p:cNvSpPr/>
          <p:nvPr/>
        </p:nvSpPr>
        <p:spPr>
          <a:xfrm>
            <a:off x="6422653" y="1595718"/>
            <a:ext cx="5215856" cy="6353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32. </a:t>
            </a:r>
            <a:r>
              <a:rPr lang="ru-RU" sz="1400" b="1" dirty="0">
                <a:solidFill>
                  <a:schemeClr val="tx2"/>
                </a:solidFill>
              </a:rPr>
              <a:t>Доля посещений детьми медицинских организаций с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профилактическими </a:t>
            </a:r>
            <a:r>
              <a:rPr lang="ru-RU" sz="1400" b="1" dirty="0" smtClean="0">
                <a:solidFill>
                  <a:schemeClr val="tx2"/>
                </a:solidFill>
              </a:rPr>
              <a:t>целями (%)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9861171" y="2596032"/>
            <a:ext cx="343538" cy="193745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7135900" y="2231033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- 35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8171323" y="259668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8171323" y="281837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8171323" y="304469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8171323" y="328180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8171323" y="352831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8171323" y="377621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996075" y="259668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35,6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996075" y="282939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36,1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8996075" y="304339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36,6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8996073" y="328106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41,1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8996073" y="35265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41,6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8996073" y="377967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42,0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9861171" y="2828201"/>
            <a:ext cx="409220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Прямоугольник 125"/>
          <p:cNvSpPr/>
          <p:nvPr/>
        </p:nvSpPr>
        <p:spPr>
          <a:xfrm>
            <a:off x="9861171" y="3043398"/>
            <a:ext cx="470653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Прямоугольник 126"/>
          <p:cNvSpPr/>
          <p:nvPr/>
        </p:nvSpPr>
        <p:spPr>
          <a:xfrm>
            <a:off x="9861170" y="3281017"/>
            <a:ext cx="569265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9861171" y="3549651"/>
            <a:ext cx="614088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Прямоугольник 128"/>
          <p:cNvSpPr/>
          <p:nvPr/>
        </p:nvSpPr>
        <p:spPr>
          <a:xfrm>
            <a:off x="9861169" y="3784518"/>
            <a:ext cx="654432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object 61"/>
          <p:cNvSpPr/>
          <p:nvPr/>
        </p:nvSpPr>
        <p:spPr>
          <a:xfrm>
            <a:off x="10137529" y="236324"/>
            <a:ext cx="1884222" cy="11180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Прямоугольник 130"/>
          <p:cNvSpPr/>
          <p:nvPr/>
        </p:nvSpPr>
        <p:spPr>
          <a:xfrm>
            <a:off x="5283466" y="154070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27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5283466" y="410368"/>
            <a:ext cx="47656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«Развитие детского здравоохранения включая создание современной инфраструктуры медицинской помощи детям»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67555" y="4353201"/>
            <a:ext cx="5215856" cy="3939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33. </a:t>
            </a:r>
            <a:r>
              <a:rPr lang="ru-RU" sz="1400" b="1" dirty="0">
                <a:solidFill>
                  <a:schemeClr val="tx2"/>
                </a:solidFill>
              </a:rPr>
              <a:t>Смертность детей в возрасте 0-17 лет на 100 000 детей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соответствующего возраста 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3468546" y="5181932"/>
            <a:ext cx="782416" cy="193745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43275" y="4816933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- 68,1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778698" y="518258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778698" y="540427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778698" y="563059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778698" y="586770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778698" y="611421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778698" y="636211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603450" y="518258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67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603450" y="541529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603450" y="562929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2603448" y="586696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603448" y="61124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2603448" y="636557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3468545" y="5414101"/>
            <a:ext cx="745841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3468546" y="5629298"/>
            <a:ext cx="698814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468546" y="5876394"/>
            <a:ext cx="657013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468546" y="6135551"/>
            <a:ext cx="578636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3468544" y="6370418"/>
            <a:ext cx="536838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6422652" y="4236404"/>
            <a:ext cx="5464547" cy="6848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34. </a:t>
            </a:r>
            <a:r>
              <a:rPr lang="ru-RU" sz="1400" b="1" dirty="0">
                <a:solidFill>
                  <a:schemeClr val="tx2"/>
                </a:solidFill>
              </a:rPr>
              <a:t>Доля взятых под диспансерное наблюдение детей </a:t>
            </a:r>
            <a:r>
              <a:rPr lang="ru-RU" sz="1400" b="1" dirty="0" smtClean="0">
                <a:solidFill>
                  <a:schemeClr val="tx2"/>
                </a:solidFill>
              </a:rPr>
              <a:t>в возрасте    0 </a:t>
            </a:r>
            <a:r>
              <a:rPr lang="ru-RU" sz="1400" b="1" dirty="0">
                <a:solidFill>
                  <a:schemeClr val="tx2"/>
                </a:solidFill>
              </a:rPr>
              <a:t>- 17 лет с впервые в жизни </a:t>
            </a:r>
            <a:r>
              <a:rPr lang="ru-RU" sz="1400" b="1" dirty="0" smtClean="0">
                <a:solidFill>
                  <a:schemeClr val="tx2"/>
                </a:solidFill>
              </a:rPr>
              <a:t>установленными диагнозами </a:t>
            </a:r>
            <a:r>
              <a:rPr lang="ru-RU" sz="1400" b="1" dirty="0">
                <a:solidFill>
                  <a:schemeClr val="tx2"/>
                </a:solidFill>
              </a:rPr>
              <a:t>болезней костно-мышечной системы </a:t>
            </a:r>
            <a:r>
              <a:rPr lang="ru-RU" sz="1400" b="1" dirty="0" smtClean="0">
                <a:solidFill>
                  <a:schemeClr val="tx2"/>
                </a:solidFill>
              </a:rPr>
              <a:t>и соединительной ткани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0258554" y="5262557"/>
            <a:ext cx="578636" cy="193745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7455474" y="4968564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- 65,1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8568706" y="5263209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8568706" y="5484902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8568706" y="571121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8568706" y="5948325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8568706" y="6194843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8568706" y="6442736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9393458" y="5263209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75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9393458" y="5495917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9393458" y="570992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9393456" y="594759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9393456" y="619309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9393456" y="6446200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10258554" y="5494726"/>
            <a:ext cx="657014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10258553" y="5709923"/>
            <a:ext cx="719009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10258554" y="5957019"/>
            <a:ext cx="793321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10258553" y="6216176"/>
            <a:ext cx="793321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10258552" y="6451043"/>
            <a:ext cx="793322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3458596" y="2835598"/>
            <a:ext cx="782416" cy="193745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733325" y="2470599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- 9,5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768748" y="2836250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768748" y="3057943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768748" y="328425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1768748" y="3521366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1768748" y="3767884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1768748" y="4015777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593500" y="2836250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8,9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593500" y="3068958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593500" y="328296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2593498" y="352063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2593498" y="376613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8,1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2593498" y="4019241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8" name="Прямоугольник 107"/>
          <p:cNvSpPr/>
          <p:nvPr/>
        </p:nvSpPr>
        <p:spPr>
          <a:xfrm>
            <a:off x="3458595" y="3067767"/>
            <a:ext cx="745841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458596" y="3282964"/>
            <a:ext cx="698814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3" name="Прямоугольник 132"/>
          <p:cNvSpPr/>
          <p:nvPr/>
        </p:nvSpPr>
        <p:spPr>
          <a:xfrm>
            <a:off x="3458596" y="3530060"/>
            <a:ext cx="657013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4" name="Прямоугольник 133"/>
          <p:cNvSpPr/>
          <p:nvPr/>
        </p:nvSpPr>
        <p:spPr>
          <a:xfrm>
            <a:off x="3458596" y="3789217"/>
            <a:ext cx="578636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Прямоугольник 134"/>
          <p:cNvSpPr/>
          <p:nvPr/>
        </p:nvSpPr>
        <p:spPr>
          <a:xfrm>
            <a:off x="3458594" y="4024084"/>
            <a:ext cx="536838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01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6" y="1395819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6" y="709122"/>
            <a:ext cx="5325035" cy="4589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21341" y="1497664"/>
            <a:ext cx="5819697" cy="7328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35. </a:t>
            </a:r>
            <a:r>
              <a:rPr lang="ru-RU" sz="1400" b="1" dirty="0">
                <a:solidFill>
                  <a:schemeClr val="tx2"/>
                </a:solidFill>
              </a:rPr>
              <a:t>Доля взятых под диспансерное наблюдение детей в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возрасте 0 - 17 лет с впервые в жизни установленными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диагнозами болезней глаза и его придаточного </a:t>
            </a:r>
            <a:r>
              <a:rPr lang="ru-RU" sz="1400" b="1" dirty="0" smtClean="0">
                <a:solidFill>
                  <a:schemeClr val="tx2"/>
                </a:solidFill>
              </a:rPr>
              <a:t>аппарата (%) 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6422653" y="1533300"/>
            <a:ext cx="5464546" cy="6977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36. </a:t>
            </a:r>
            <a:r>
              <a:rPr lang="ru-RU" sz="1400" b="1" dirty="0">
                <a:solidFill>
                  <a:schemeClr val="tx2"/>
                </a:solidFill>
              </a:rPr>
              <a:t>Доля взятых под диспансерное наблюдение детей в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возрасте 0-17 лет с впервые в жизни установленными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диагнозами болезней органов </a:t>
            </a:r>
            <a:r>
              <a:rPr lang="ru-RU" sz="1400" b="1" dirty="0" smtClean="0">
                <a:solidFill>
                  <a:schemeClr val="tx2"/>
                </a:solidFill>
              </a:rPr>
              <a:t>пищеварения (%)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9861170" y="2596032"/>
            <a:ext cx="578230" cy="193745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7135900" y="2231033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- 48,6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8171323" y="259668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8171323" y="281837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8171323" y="304469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8171323" y="328180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8171323" y="352831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8171323" y="377621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996075" y="259668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60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996075" y="282939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8996075" y="304339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8996073" y="328106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8996073" y="35265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8996073" y="377967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9861170" y="2828201"/>
            <a:ext cx="643857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Прямоугольник 125"/>
          <p:cNvSpPr/>
          <p:nvPr/>
        </p:nvSpPr>
        <p:spPr>
          <a:xfrm>
            <a:off x="9861171" y="3043398"/>
            <a:ext cx="730629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Прямоугольник 126"/>
          <p:cNvSpPr/>
          <p:nvPr/>
        </p:nvSpPr>
        <p:spPr>
          <a:xfrm>
            <a:off x="9861171" y="3290494"/>
            <a:ext cx="771269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9861171" y="3549651"/>
            <a:ext cx="816989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Прямоугольник 128"/>
          <p:cNvSpPr/>
          <p:nvPr/>
        </p:nvSpPr>
        <p:spPr>
          <a:xfrm>
            <a:off x="9861169" y="3784518"/>
            <a:ext cx="816992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object 61"/>
          <p:cNvSpPr/>
          <p:nvPr/>
        </p:nvSpPr>
        <p:spPr>
          <a:xfrm>
            <a:off x="10137529" y="236324"/>
            <a:ext cx="1884222" cy="11180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Прямоугольник 130"/>
          <p:cNvSpPr/>
          <p:nvPr/>
        </p:nvSpPr>
        <p:spPr>
          <a:xfrm>
            <a:off x="5283466" y="154070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28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5283466" y="410368"/>
            <a:ext cx="47656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«Развитие детского здравоохранения включая создание современной инфраструктуры медицинской помощи детям»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67555" y="4069975"/>
            <a:ext cx="5215856" cy="6771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37. </a:t>
            </a:r>
            <a:r>
              <a:rPr lang="ru-RU" sz="1400" b="1" dirty="0">
                <a:solidFill>
                  <a:schemeClr val="tx2"/>
                </a:solidFill>
              </a:rPr>
              <a:t>Доля взятых под диспансерное наблюдение детей в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возрасте 0-17 лет с впервые в жизни установленными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диагнозами болезней органов </a:t>
            </a:r>
            <a:r>
              <a:rPr lang="ru-RU" sz="1400" b="1" dirty="0" smtClean="0">
                <a:solidFill>
                  <a:schemeClr val="tx2"/>
                </a:solidFill>
              </a:rPr>
              <a:t>кровообращения (%)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468546" y="5181932"/>
            <a:ext cx="782416" cy="193745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43275" y="4816933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- 76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778698" y="518258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778698" y="540427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778698" y="563059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778698" y="586770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778698" y="611421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778698" y="636211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603450" y="518258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80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603450" y="541529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603450" y="562929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2603448" y="586696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603448" y="61124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2603448" y="636557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3468545" y="5414101"/>
            <a:ext cx="824751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3468546" y="5629298"/>
            <a:ext cx="824750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468546" y="5876394"/>
            <a:ext cx="824749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468546" y="6135551"/>
            <a:ext cx="887144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3468544" y="6370418"/>
            <a:ext cx="887146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6422652" y="4100722"/>
            <a:ext cx="5464547" cy="8205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38. </a:t>
            </a:r>
            <a:r>
              <a:rPr lang="ru-RU" sz="1400" b="1" dirty="0">
                <a:solidFill>
                  <a:schemeClr val="tx2"/>
                </a:solidFill>
              </a:rPr>
              <a:t>Доля взятых под диспансерное наблюдение детей </a:t>
            </a:r>
            <a:r>
              <a:rPr lang="ru-RU" sz="1400" b="1" dirty="0" smtClean="0">
                <a:solidFill>
                  <a:schemeClr val="tx2"/>
                </a:solidFill>
              </a:rPr>
              <a:t>в возрасте    0 </a:t>
            </a:r>
            <a:r>
              <a:rPr lang="ru-RU" sz="1400" b="1" dirty="0">
                <a:solidFill>
                  <a:schemeClr val="tx2"/>
                </a:solidFill>
              </a:rPr>
              <a:t>- 17 лет с впервые в жизни </a:t>
            </a:r>
            <a:r>
              <a:rPr lang="ru-RU" sz="1400" b="1" dirty="0" smtClean="0">
                <a:solidFill>
                  <a:schemeClr val="tx2"/>
                </a:solidFill>
              </a:rPr>
              <a:t>установленными диагнозами </a:t>
            </a:r>
            <a:r>
              <a:rPr lang="ru-RU" sz="1400" b="1" dirty="0">
                <a:solidFill>
                  <a:schemeClr val="tx2"/>
                </a:solidFill>
              </a:rPr>
              <a:t>болезней эндокринной системы, </a:t>
            </a:r>
            <a:r>
              <a:rPr lang="ru-RU" sz="1400" b="1" dirty="0" smtClean="0">
                <a:solidFill>
                  <a:schemeClr val="tx2"/>
                </a:solidFill>
              </a:rPr>
              <a:t>расстройств питания </a:t>
            </a:r>
            <a:r>
              <a:rPr lang="ru-RU" sz="1400" b="1" dirty="0">
                <a:solidFill>
                  <a:schemeClr val="tx2"/>
                </a:solidFill>
              </a:rPr>
              <a:t>и нарушения обмена </a:t>
            </a:r>
            <a:r>
              <a:rPr lang="ru-RU" sz="1400" b="1" dirty="0" smtClean="0">
                <a:solidFill>
                  <a:schemeClr val="tx2"/>
                </a:solidFill>
              </a:rPr>
              <a:t>веществ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0258554" y="5262557"/>
            <a:ext cx="793320" cy="193745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7455474" y="4968564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- 98,8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8568706" y="5263209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8568706" y="5484902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8568706" y="571121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8568706" y="5948325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8568706" y="6194843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8568706" y="6442736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9393458" y="5263209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98,8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9393458" y="5495917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98,8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9393458" y="570992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98,8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9393456" y="594759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98,8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9393456" y="619309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98,8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9393456" y="6446200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98,8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10258554" y="5494726"/>
            <a:ext cx="793320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10258553" y="5709923"/>
            <a:ext cx="793321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10258554" y="5957019"/>
            <a:ext cx="793321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10258553" y="6216176"/>
            <a:ext cx="793321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10258552" y="6451043"/>
            <a:ext cx="793322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3468546" y="2594841"/>
            <a:ext cx="698814" cy="193745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743275" y="2229842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- 62,6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778698" y="2595493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778698" y="2817186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778698" y="304350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1778698" y="3280609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1778698" y="3527127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1778698" y="3775020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603450" y="2595493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75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603450" y="2828201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603450" y="304220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2603448" y="327987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2603448" y="352537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2603448" y="3778484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8" name="Прямоугольник 107"/>
          <p:cNvSpPr/>
          <p:nvPr/>
        </p:nvSpPr>
        <p:spPr>
          <a:xfrm>
            <a:off x="3468545" y="2827010"/>
            <a:ext cx="745841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468546" y="3042207"/>
            <a:ext cx="782416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3" name="Прямоугольник 132"/>
          <p:cNvSpPr/>
          <p:nvPr/>
        </p:nvSpPr>
        <p:spPr>
          <a:xfrm>
            <a:off x="3468546" y="3289303"/>
            <a:ext cx="824750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4" name="Прямоугольник 133"/>
          <p:cNvSpPr/>
          <p:nvPr/>
        </p:nvSpPr>
        <p:spPr>
          <a:xfrm>
            <a:off x="3468546" y="3548460"/>
            <a:ext cx="824750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Прямоугольник 134"/>
          <p:cNvSpPr/>
          <p:nvPr/>
        </p:nvSpPr>
        <p:spPr>
          <a:xfrm>
            <a:off x="3468544" y="3783327"/>
            <a:ext cx="824752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63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72232" y="1296164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6" y="709122"/>
            <a:ext cx="5325035" cy="2977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7555" y="1355587"/>
            <a:ext cx="5861374" cy="6573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39. Обеспеченность </a:t>
            </a:r>
            <a:r>
              <a:rPr lang="ru-RU" sz="1400" b="1" dirty="0">
                <a:solidFill>
                  <a:schemeClr val="tx2"/>
                </a:solidFill>
              </a:rPr>
              <a:t>врачами, работающими в государственных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и муниципальных медицинских организациях, </a:t>
            </a:r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(</a:t>
            </a:r>
            <a:r>
              <a:rPr lang="ru-RU" sz="1400" b="1" dirty="0">
                <a:solidFill>
                  <a:schemeClr val="tx2"/>
                </a:solidFill>
              </a:rPr>
              <a:t>чел. на </a:t>
            </a:r>
            <a:r>
              <a:rPr lang="ru-RU" sz="1400" b="1" dirty="0" smtClean="0">
                <a:solidFill>
                  <a:schemeClr val="tx2"/>
                </a:solidFill>
              </a:rPr>
              <a:t>10 тыс</a:t>
            </a:r>
            <a:r>
              <a:rPr lang="ru-RU" sz="1400" b="1" dirty="0">
                <a:solidFill>
                  <a:schemeClr val="tx2"/>
                </a:solidFill>
              </a:rPr>
              <a:t>. населения</a:t>
            </a:r>
            <a:r>
              <a:rPr lang="ru-RU" sz="1400" b="1" dirty="0" smtClean="0">
                <a:solidFill>
                  <a:schemeClr val="tx2"/>
                </a:solidFill>
              </a:rPr>
              <a:t>) (человек)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219655" y="2393207"/>
            <a:ext cx="474631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528036" y="2038925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44,8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529807" y="2393860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529807" y="2615553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529807" y="284186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529807" y="3078976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529807" y="3325494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529807" y="3573387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354559" y="2393860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45,4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354559" y="2626568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46,0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354559" y="284057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46,8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354558" y="31045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47,7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354557" y="333728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48,7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354557" y="3576851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49,6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219654" y="2625377"/>
            <a:ext cx="537999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219653" y="2840574"/>
            <a:ext cx="570327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219654" y="3087670"/>
            <a:ext cx="639599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219654" y="3346827"/>
            <a:ext cx="695018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219652" y="3581694"/>
            <a:ext cx="759673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8" name="object 33"/>
          <p:cNvSpPr/>
          <p:nvPr/>
        </p:nvSpPr>
        <p:spPr>
          <a:xfrm>
            <a:off x="10394731" y="77810"/>
            <a:ext cx="1540989" cy="9493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Прямоугольник 130"/>
          <p:cNvSpPr/>
          <p:nvPr/>
        </p:nvSpPr>
        <p:spPr>
          <a:xfrm>
            <a:off x="5432611" y="37862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29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283466" y="410368"/>
            <a:ext cx="49347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«Обеспечение медицинских организаций системы здравоохранения квалифицированными кадрами»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9430624" y="2482989"/>
            <a:ext cx="474631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7740776" y="248364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740776" y="270533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740776" y="293165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740776" y="316875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740776" y="341527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740776" y="366316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8565528" y="248364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87,9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565528" y="271635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89,2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565528" y="293035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565527" y="319435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92,3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565526" y="342706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93,9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565526" y="366663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95,5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9430623" y="2715159"/>
            <a:ext cx="579729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9430622" y="2930356"/>
            <a:ext cx="641643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9430623" y="3177452"/>
            <a:ext cx="720279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430623" y="3436609"/>
            <a:ext cx="775698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430621" y="3671476"/>
            <a:ext cx="864360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6494682" y="2050222"/>
            <a:ext cx="3225296" cy="3310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87,3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6143348" y="1343079"/>
            <a:ext cx="5631806" cy="7113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40. Обеспеченность </a:t>
            </a:r>
            <a:r>
              <a:rPr lang="ru-RU" sz="1400" b="1" dirty="0">
                <a:solidFill>
                  <a:schemeClr val="tx2"/>
                </a:solidFill>
              </a:rPr>
              <a:t>средними медицинскими работниками,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работающими в государственных и муниципальных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медицинских организациях, (чел. на 10 тыс. населения</a:t>
            </a:r>
            <a:r>
              <a:rPr lang="ru-RU" sz="1400" b="1" dirty="0" smtClean="0">
                <a:solidFill>
                  <a:schemeClr val="tx2"/>
                </a:solidFill>
              </a:rPr>
              <a:t>) (человек)</a:t>
            </a:r>
          </a:p>
        </p:txBody>
      </p:sp>
      <p:sp>
        <p:nvSpPr>
          <p:cNvPr id="110" name="Прямоугольник 109"/>
          <p:cNvSpPr/>
          <p:nvPr/>
        </p:nvSpPr>
        <p:spPr>
          <a:xfrm>
            <a:off x="3256518" y="5174162"/>
            <a:ext cx="474631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564899" y="4819880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24,4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1566670" y="517481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1566670" y="539650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1566670" y="562282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1566670" y="585993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1566670" y="610644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1566670" y="635434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2391422" y="517481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24,1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2391422" y="540752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24,1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2391422" y="562152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24,3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2391421" y="588553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24,5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2391420" y="611823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24,7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2391420" y="635780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25,5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3256518" y="5406332"/>
            <a:ext cx="474632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5" name="Прямоугольник 124"/>
          <p:cNvSpPr/>
          <p:nvPr/>
        </p:nvSpPr>
        <p:spPr>
          <a:xfrm>
            <a:off x="3256516" y="5621529"/>
            <a:ext cx="570327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Прямоугольник 125"/>
          <p:cNvSpPr/>
          <p:nvPr/>
        </p:nvSpPr>
        <p:spPr>
          <a:xfrm>
            <a:off x="3256517" y="5868625"/>
            <a:ext cx="639599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Прямоугольник 126"/>
          <p:cNvSpPr/>
          <p:nvPr/>
        </p:nvSpPr>
        <p:spPr>
          <a:xfrm>
            <a:off x="3256517" y="6127782"/>
            <a:ext cx="695018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3256515" y="6362649"/>
            <a:ext cx="759673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65017" y="3934691"/>
            <a:ext cx="5366327" cy="8579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41. Обеспеченность </a:t>
            </a:r>
            <a:r>
              <a:rPr lang="ru-RU" sz="1400" b="1" dirty="0">
                <a:solidFill>
                  <a:schemeClr val="tx2"/>
                </a:solidFill>
              </a:rPr>
              <a:t>населения врачами, оказывающими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медицинскую помощь в амбулаторных условиях</a:t>
            </a:r>
            <a:r>
              <a:rPr lang="ru-RU" sz="1400" b="1" dirty="0" smtClean="0">
                <a:solidFill>
                  <a:schemeClr val="tx2"/>
                </a:solidFill>
              </a:rPr>
              <a:t>,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 </a:t>
            </a:r>
            <a:r>
              <a:rPr lang="ru-RU" sz="1400" b="1" dirty="0">
                <a:solidFill>
                  <a:schemeClr val="tx2"/>
                </a:solidFill>
              </a:rPr>
              <a:t>(чел. </a:t>
            </a:r>
            <a:r>
              <a:rPr lang="ru-RU" sz="1400" b="1" dirty="0" smtClean="0">
                <a:solidFill>
                  <a:schemeClr val="tx2"/>
                </a:solidFill>
              </a:rPr>
              <a:t>на 10 </a:t>
            </a:r>
            <a:r>
              <a:rPr lang="ru-RU" sz="1400" b="1" dirty="0">
                <a:solidFill>
                  <a:schemeClr val="tx2"/>
                </a:solidFill>
              </a:rPr>
              <a:t>тыс. населения</a:t>
            </a:r>
            <a:r>
              <a:rPr lang="ru-RU" sz="1400" b="1" dirty="0" smtClean="0">
                <a:solidFill>
                  <a:schemeClr val="tx2"/>
                </a:solidFill>
              </a:rPr>
              <a:t>) (человек)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0" name="Прямоугольник 129"/>
          <p:cNvSpPr/>
          <p:nvPr/>
        </p:nvSpPr>
        <p:spPr>
          <a:xfrm>
            <a:off x="7901809" y="52873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7901809" y="55090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4" name="Прямоугольник 133"/>
          <p:cNvSpPr/>
          <p:nvPr/>
        </p:nvSpPr>
        <p:spPr>
          <a:xfrm>
            <a:off x="7901809" y="57353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5" name="Прямоугольник 134"/>
          <p:cNvSpPr/>
          <p:nvPr/>
        </p:nvSpPr>
        <p:spPr>
          <a:xfrm>
            <a:off x="7901809" y="59724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7901809" y="62189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7901809" y="64668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8726561" y="52873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139" name="Прямоугольник 138"/>
          <p:cNvSpPr/>
          <p:nvPr/>
        </p:nvSpPr>
        <p:spPr>
          <a:xfrm>
            <a:off x="8726561" y="55200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40" name="Прямоугольник 139"/>
          <p:cNvSpPr/>
          <p:nvPr/>
        </p:nvSpPr>
        <p:spPr>
          <a:xfrm>
            <a:off x="8726561" y="57340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8726560" y="59980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41,8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8726559" y="62307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61,4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8726559" y="64703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80,7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9591656" y="5750093"/>
            <a:ext cx="344562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Прямоугольник 145"/>
          <p:cNvSpPr/>
          <p:nvPr/>
        </p:nvSpPr>
        <p:spPr>
          <a:xfrm>
            <a:off x="9591656" y="5981134"/>
            <a:ext cx="480609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Прямоугольник 146"/>
          <p:cNvSpPr/>
          <p:nvPr/>
        </p:nvSpPr>
        <p:spPr>
          <a:xfrm>
            <a:off x="9591656" y="6218958"/>
            <a:ext cx="759672" cy="21293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Прямоугольник 147"/>
          <p:cNvSpPr/>
          <p:nvPr/>
        </p:nvSpPr>
        <p:spPr>
          <a:xfrm>
            <a:off x="9591653" y="6475158"/>
            <a:ext cx="1099645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6655715" y="4853904"/>
            <a:ext cx="3225296" cy="3310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0,4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50" name="Прямоугольник 149"/>
          <p:cNvSpPr/>
          <p:nvPr/>
        </p:nvSpPr>
        <p:spPr>
          <a:xfrm>
            <a:off x="6143348" y="3968338"/>
            <a:ext cx="5366327" cy="8579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42. </a:t>
            </a:r>
            <a:r>
              <a:rPr lang="ru-RU" sz="1400" b="1" dirty="0">
                <a:solidFill>
                  <a:schemeClr val="tx2"/>
                </a:solidFill>
              </a:rPr>
              <a:t>Доля специалистов, допущенных к профессиональной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деятельности через процедуру аккредитации, от общего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количества работающих специалистов,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  <a:endParaRPr lang="ru-RU" sz="1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5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72232" y="1296164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6" y="709122"/>
            <a:ext cx="5325035" cy="2977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2232" y="1355587"/>
            <a:ext cx="5668731" cy="6573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43. Укомплектованность </a:t>
            </a:r>
            <a:r>
              <a:rPr lang="ru-RU" sz="1400" b="1" dirty="0">
                <a:solidFill>
                  <a:schemeClr val="tx2"/>
                </a:solidFill>
              </a:rPr>
              <a:t>врачебных должностей </a:t>
            </a:r>
            <a:r>
              <a:rPr lang="ru-RU" sz="1400" b="1" dirty="0" smtClean="0">
                <a:solidFill>
                  <a:schemeClr val="tx2"/>
                </a:solidFill>
              </a:rPr>
              <a:t>в подразделениях</a:t>
            </a:r>
            <a:r>
              <a:rPr lang="ru-RU" sz="1400" b="1" dirty="0">
                <a:solidFill>
                  <a:schemeClr val="tx2"/>
                </a:solidFill>
              </a:rPr>
              <a:t>, оказывающих медицинскую помощь </a:t>
            </a:r>
            <a:r>
              <a:rPr lang="ru-RU" sz="1400" b="1" dirty="0" smtClean="0">
                <a:solidFill>
                  <a:schemeClr val="tx2"/>
                </a:solidFill>
              </a:rPr>
              <a:t>в амбулаторных </a:t>
            </a:r>
            <a:r>
              <a:rPr lang="ru-RU" sz="1400" b="1" dirty="0">
                <a:solidFill>
                  <a:schemeClr val="tx2"/>
                </a:solidFill>
              </a:rPr>
              <a:t>условиях (физическими лицами </a:t>
            </a:r>
            <a:r>
              <a:rPr lang="ru-RU" sz="1400" b="1" dirty="0" smtClean="0">
                <a:solidFill>
                  <a:schemeClr val="tx2"/>
                </a:solidFill>
              </a:rPr>
              <a:t>при коэффициенте </a:t>
            </a:r>
            <a:r>
              <a:rPr lang="ru-RU" sz="1400" b="1" dirty="0">
                <a:solidFill>
                  <a:schemeClr val="tx2"/>
                </a:solidFill>
              </a:rPr>
              <a:t>совместительства 1,2),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219655" y="2393207"/>
            <a:ext cx="824752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528036" y="2038925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86,6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529807" y="2393860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529807" y="2615553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529807" y="284186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529807" y="3078976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529807" y="3325494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529807" y="3573387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354559" y="2393860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87,8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354559" y="2626568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89,0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354559" y="284057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91,2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354558" y="31045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93,5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354557" y="333728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97,1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354557" y="3576851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219654" y="2625377"/>
            <a:ext cx="895146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219653" y="2840574"/>
            <a:ext cx="939392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219654" y="3087670"/>
            <a:ext cx="978720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219654" y="3346827"/>
            <a:ext cx="1106540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219652" y="3581694"/>
            <a:ext cx="1308103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8" name="object 33"/>
          <p:cNvSpPr/>
          <p:nvPr/>
        </p:nvSpPr>
        <p:spPr>
          <a:xfrm>
            <a:off x="10394731" y="77810"/>
            <a:ext cx="1540989" cy="9493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Прямоугольник 130"/>
          <p:cNvSpPr/>
          <p:nvPr/>
        </p:nvSpPr>
        <p:spPr>
          <a:xfrm>
            <a:off x="5432611" y="37862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30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283466" y="410368"/>
            <a:ext cx="49347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«Обеспечение медицинских организаций системы здравоохранения квалифицированными кадрами»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9430624" y="2482989"/>
            <a:ext cx="1623139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7740776" y="248364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740776" y="270533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740776" y="293165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740776" y="316875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740776" y="341527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740776" y="366316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8565528" y="248364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91,8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565528" y="271635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93,4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565528" y="293035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96,3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565527" y="319435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565526" y="342706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565526" y="366663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9430622" y="2715159"/>
            <a:ext cx="1689815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9430622" y="2930356"/>
            <a:ext cx="1808878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9430623" y="3177452"/>
            <a:ext cx="1918415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430622" y="3436609"/>
            <a:ext cx="1918415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430620" y="3671476"/>
            <a:ext cx="1918417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6494682" y="2050222"/>
            <a:ext cx="3225296" cy="3310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90,0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5840963" y="1343079"/>
            <a:ext cx="6281222" cy="7113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44. Укомплектованность </a:t>
            </a:r>
            <a:r>
              <a:rPr lang="ru-RU" sz="1400" b="1" dirty="0">
                <a:solidFill>
                  <a:schemeClr val="tx2"/>
                </a:solidFill>
              </a:rPr>
              <a:t>должностей среднего </a:t>
            </a:r>
            <a:r>
              <a:rPr lang="ru-RU" sz="1400" b="1" dirty="0" smtClean="0">
                <a:solidFill>
                  <a:schemeClr val="tx2"/>
                </a:solidFill>
              </a:rPr>
              <a:t>медицинского персонала </a:t>
            </a:r>
            <a:r>
              <a:rPr lang="ru-RU" sz="1400" b="1" dirty="0">
                <a:solidFill>
                  <a:schemeClr val="tx2"/>
                </a:solidFill>
              </a:rPr>
              <a:t>в подразделениях, оказывающих </a:t>
            </a:r>
            <a:r>
              <a:rPr lang="ru-RU" sz="1400" b="1" dirty="0" smtClean="0">
                <a:solidFill>
                  <a:schemeClr val="tx2"/>
                </a:solidFill>
              </a:rPr>
              <a:t>медицинскую помощь </a:t>
            </a:r>
            <a:r>
              <a:rPr lang="ru-RU" sz="1400" b="1" dirty="0">
                <a:solidFill>
                  <a:schemeClr val="tx2"/>
                </a:solidFill>
              </a:rPr>
              <a:t>в амбулаторных условиях (физическими </a:t>
            </a:r>
            <a:r>
              <a:rPr lang="ru-RU" sz="1400" b="1" dirty="0" smtClean="0">
                <a:solidFill>
                  <a:schemeClr val="tx2"/>
                </a:solidFill>
              </a:rPr>
              <a:t>лицами при </a:t>
            </a:r>
            <a:r>
              <a:rPr lang="ru-RU" sz="1400" b="1" dirty="0">
                <a:solidFill>
                  <a:schemeClr val="tx2"/>
                </a:solidFill>
              </a:rPr>
              <a:t>коэффициенте совместительства 1,2),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</a:p>
        </p:txBody>
      </p:sp>
      <p:sp>
        <p:nvSpPr>
          <p:cNvPr id="110" name="Прямоугольник 109"/>
          <p:cNvSpPr/>
          <p:nvPr/>
        </p:nvSpPr>
        <p:spPr>
          <a:xfrm>
            <a:off x="3256518" y="5174162"/>
            <a:ext cx="787889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564899" y="4819880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209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1566670" y="517481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1566670" y="539650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1566670" y="562282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1566670" y="585993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1566670" y="610644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1566670" y="635434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2391422" y="517481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2998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2391422" y="540752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3644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2391422" y="562152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4047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2391421" y="588553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4253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2391420" y="611823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5238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2391420" y="635780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6745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3256518" y="5406332"/>
            <a:ext cx="941856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5" name="Прямоугольник 124"/>
          <p:cNvSpPr/>
          <p:nvPr/>
        </p:nvSpPr>
        <p:spPr>
          <a:xfrm>
            <a:off x="3256516" y="5621529"/>
            <a:ext cx="1271239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Прямоугольник 125"/>
          <p:cNvSpPr/>
          <p:nvPr/>
        </p:nvSpPr>
        <p:spPr>
          <a:xfrm>
            <a:off x="3256517" y="5868625"/>
            <a:ext cx="1487913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Прямоугольник 126"/>
          <p:cNvSpPr/>
          <p:nvPr/>
        </p:nvSpPr>
        <p:spPr>
          <a:xfrm>
            <a:off x="3256517" y="6127782"/>
            <a:ext cx="1869348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3256515" y="6362649"/>
            <a:ext cx="2485917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65017" y="3934691"/>
            <a:ext cx="5366327" cy="8579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45. Число </a:t>
            </a:r>
            <a:r>
              <a:rPr lang="ru-RU" sz="1400" b="1" dirty="0">
                <a:solidFill>
                  <a:schemeClr val="tx2"/>
                </a:solidFill>
              </a:rPr>
              <a:t>специалистов, вовлеченных в систему непрерывного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образования медицинских работников, в том числе с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использованием дистанционных образовательных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технологий </a:t>
            </a:r>
            <a:r>
              <a:rPr lang="ru-RU" sz="1400" b="1" dirty="0" smtClean="0">
                <a:solidFill>
                  <a:schemeClr val="tx2"/>
                </a:solidFill>
              </a:rPr>
              <a:t>(чел</a:t>
            </a:r>
            <a:r>
              <a:rPr lang="ru-RU" sz="1400" b="1" dirty="0">
                <a:solidFill>
                  <a:schemeClr val="tx2"/>
                </a:solidFill>
              </a:rPr>
              <a:t>.)</a:t>
            </a:r>
          </a:p>
        </p:txBody>
      </p:sp>
      <p:sp>
        <p:nvSpPr>
          <p:cNvPr id="129" name="Прямоугольник 128"/>
          <p:cNvSpPr/>
          <p:nvPr/>
        </p:nvSpPr>
        <p:spPr>
          <a:xfrm>
            <a:off x="9591657" y="5286671"/>
            <a:ext cx="803074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Прямоугольник 129"/>
          <p:cNvSpPr/>
          <p:nvPr/>
        </p:nvSpPr>
        <p:spPr>
          <a:xfrm>
            <a:off x="7901809" y="52873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7901809" y="55090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4" name="Прямоугольник 133"/>
          <p:cNvSpPr/>
          <p:nvPr/>
        </p:nvSpPr>
        <p:spPr>
          <a:xfrm>
            <a:off x="7901809" y="57353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5" name="Прямоугольник 134"/>
          <p:cNvSpPr/>
          <p:nvPr/>
        </p:nvSpPr>
        <p:spPr>
          <a:xfrm>
            <a:off x="7901809" y="59724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7901809" y="62189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7901809" y="64668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8726561" y="52873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6544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8726561" y="55200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6673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8726561" y="57340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6769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8726560" y="59980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6939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8726559" y="62307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7078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8726559" y="64703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7210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9591656" y="5518841"/>
            <a:ext cx="929731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Прямоугольник 144"/>
          <p:cNvSpPr/>
          <p:nvPr/>
        </p:nvSpPr>
        <p:spPr>
          <a:xfrm>
            <a:off x="9591655" y="5734038"/>
            <a:ext cx="1076345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Прямоугольник 145"/>
          <p:cNvSpPr/>
          <p:nvPr/>
        </p:nvSpPr>
        <p:spPr>
          <a:xfrm>
            <a:off x="9591656" y="5981134"/>
            <a:ext cx="1219098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Прямоугольник 146"/>
          <p:cNvSpPr/>
          <p:nvPr/>
        </p:nvSpPr>
        <p:spPr>
          <a:xfrm>
            <a:off x="9591656" y="6240291"/>
            <a:ext cx="1363774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Прямоугольник 147"/>
          <p:cNvSpPr/>
          <p:nvPr/>
        </p:nvSpPr>
        <p:spPr>
          <a:xfrm>
            <a:off x="9591654" y="6475158"/>
            <a:ext cx="1558624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6655715" y="4853904"/>
            <a:ext cx="3225296" cy="3310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</a:t>
            </a:r>
            <a:r>
              <a:rPr lang="ru-RU" sz="1600" dirty="0">
                <a:solidFill>
                  <a:schemeClr val="tx2"/>
                </a:solidFill>
              </a:rPr>
              <a:t>-</a:t>
            </a:r>
            <a:r>
              <a:rPr lang="ru-RU" sz="1600" dirty="0" smtClean="0">
                <a:solidFill>
                  <a:schemeClr val="tx2"/>
                </a:solidFill>
              </a:rPr>
              <a:t>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50" name="Прямоугольник 149"/>
          <p:cNvSpPr/>
          <p:nvPr/>
        </p:nvSpPr>
        <p:spPr>
          <a:xfrm>
            <a:off x="6143348" y="3968338"/>
            <a:ext cx="5366327" cy="8579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46. Численность </a:t>
            </a:r>
            <a:r>
              <a:rPr lang="ru-RU" sz="1400" b="1" dirty="0">
                <a:solidFill>
                  <a:schemeClr val="tx2"/>
                </a:solidFill>
              </a:rPr>
              <a:t>врачей и средних медицинских работников в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медицинских организациях, находящихся в ведении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Минздрава России, органов исполнительной власти 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республики </a:t>
            </a:r>
            <a:r>
              <a:rPr lang="ru-RU" sz="1400" b="1" dirty="0">
                <a:solidFill>
                  <a:schemeClr val="tx2"/>
                </a:solidFill>
              </a:rPr>
              <a:t>в сфере охраны </a:t>
            </a:r>
            <a:r>
              <a:rPr lang="ru-RU" sz="1400" b="1" dirty="0" smtClean="0">
                <a:solidFill>
                  <a:schemeClr val="tx2"/>
                </a:solidFill>
              </a:rPr>
              <a:t>здоровья (чел.)</a:t>
            </a:r>
            <a:endParaRPr lang="ru-RU" sz="1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95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72232" y="1296164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6" y="709122"/>
            <a:ext cx="5325035" cy="2977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2232" y="1851313"/>
            <a:ext cx="5658647" cy="6573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47. Допущено </a:t>
            </a:r>
            <a:r>
              <a:rPr lang="ru-RU" sz="1400" b="1" dirty="0">
                <a:solidFill>
                  <a:schemeClr val="tx2"/>
                </a:solidFill>
              </a:rPr>
              <a:t>к профессиональной деятельности через процедуру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аккредитации </a:t>
            </a:r>
            <a:r>
              <a:rPr lang="ru-RU" sz="1400" b="1" dirty="0" smtClean="0">
                <a:solidFill>
                  <a:schemeClr val="tx2"/>
                </a:solidFill>
              </a:rPr>
              <a:t>специалистов с нарастающим итогом (чел.)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510619" y="3015774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</a:t>
            </a:r>
            <a:r>
              <a:rPr lang="ru-RU" sz="1600" dirty="0">
                <a:solidFill>
                  <a:schemeClr val="tx2"/>
                </a:solidFill>
              </a:rPr>
              <a:t>-</a:t>
            </a:r>
            <a:r>
              <a:rPr lang="ru-RU" sz="1600" dirty="0" smtClean="0">
                <a:solidFill>
                  <a:schemeClr val="tx2"/>
                </a:solidFill>
              </a:rPr>
              <a:t>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512390" y="3370709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512390" y="3592402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512390" y="381871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512390" y="4055825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512390" y="4302343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512390" y="4550236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337142" y="3370709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2337142" y="3603417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2337142" y="381742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3019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337141" y="408142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4709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337140" y="431413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6436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337140" y="4553700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8109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3202236" y="3817423"/>
            <a:ext cx="939392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202237" y="4064519"/>
            <a:ext cx="1106540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202236" y="4323676"/>
            <a:ext cx="1308101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202235" y="4558543"/>
            <a:ext cx="1588322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8" name="object 33"/>
          <p:cNvSpPr/>
          <p:nvPr/>
        </p:nvSpPr>
        <p:spPr>
          <a:xfrm>
            <a:off x="10414504" y="207685"/>
            <a:ext cx="1540989" cy="9493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Прямоугольник 130"/>
          <p:cNvSpPr/>
          <p:nvPr/>
        </p:nvSpPr>
        <p:spPr>
          <a:xfrm>
            <a:off x="5432611" y="37862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31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283466" y="410368"/>
            <a:ext cx="49347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«Обеспечение медицинских организаций системы здравоохранения квалифицированными кадрами»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9482875" y="3351677"/>
            <a:ext cx="889561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7793027" y="3352330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793027" y="3574023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793027" y="38003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793027" y="4037446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793027" y="4283964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793027" y="4531857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8617779" y="3352330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2998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617779" y="3585038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3644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617779" y="379904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4047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617778" y="406304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4253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617777" y="429575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5238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617777" y="4535321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6745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9482874" y="3583847"/>
            <a:ext cx="1152800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9482873" y="3799044"/>
            <a:ext cx="1517636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9482874" y="4046140"/>
            <a:ext cx="1716217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482873" y="4305297"/>
            <a:ext cx="2030254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482871" y="4540164"/>
            <a:ext cx="2339674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6552414" y="3015774"/>
            <a:ext cx="3225296" cy="3310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-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5830879" y="1915055"/>
            <a:ext cx="6281222" cy="8960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48. Число </a:t>
            </a:r>
            <a:r>
              <a:rPr lang="ru-RU" sz="1400" b="1" dirty="0">
                <a:solidFill>
                  <a:schemeClr val="tx2"/>
                </a:solidFill>
              </a:rPr>
              <a:t>специалистов, </a:t>
            </a:r>
            <a:r>
              <a:rPr lang="ru-RU" sz="1400" b="1" dirty="0" smtClean="0">
                <a:solidFill>
                  <a:schemeClr val="tx2"/>
                </a:solidFill>
              </a:rPr>
              <a:t>совершенствующих свои знания в рамках системы непрерывного медицинского образования</a:t>
            </a:r>
            <a:r>
              <a:rPr lang="ru-RU" sz="1400" b="1" dirty="0">
                <a:solidFill>
                  <a:schemeClr val="tx2"/>
                </a:solidFill>
              </a:rPr>
              <a:t>, </a:t>
            </a:r>
            <a:r>
              <a:rPr lang="ru-RU" sz="1400" b="1" dirty="0" smtClean="0">
                <a:solidFill>
                  <a:schemeClr val="tx2"/>
                </a:solidFill>
              </a:rPr>
              <a:t>в том </a:t>
            </a:r>
            <a:r>
              <a:rPr lang="ru-RU" sz="1400" b="1" dirty="0">
                <a:solidFill>
                  <a:schemeClr val="tx2"/>
                </a:solidFill>
              </a:rPr>
              <a:t>числе с использованием дистанционных </a:t>
            </a:r>
            <a:r>
              <a:rPr lang="ru-RU" sz="1400" b="1" dirty="0" smtClean="0">
                <a:solidFill>
                  <a:schemeClr val="tx2"/>
                </a:solidFill>
              </a:rPr>
              <a:t>образовательных технологий</a:t>
            </a:r>
            <a:r>
              <a:rPr lang="ru-RU" sz="1400" b="1" dirty="0">
                <a:solidFill>
                  <a:schemeClr val="tx2"/>
                </a:solidFill>
              </a:rPr>
              <a:t>, путем </a:t>
            </a:r>
            <a:r>
              <a:rPr lang="ru-RU" sz="1400" b="1" dirty="0" smtClean="0">
                <a:solidFill>
                  <a:schemeClr val="tx2"/>
                </a:solidFill>
              </a:rPr>
              <a:t>освоения дополнительных образовательных программ</a:t>
            </a:r>
          </a:p>
        </p:txBody>
      </p:sp>
    </p:spTree>
    <p:extLst>
      <p:ext uri="{BB962C8B-B14F-4D97-AF65-F5344CB8AC3E}">
        <p14:creationId xmlns:p14="http://schemas.microsoft.com/office/powerpoint/2010/main" val="188217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72232" y="1296164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6" y="709122"/>
            <a:ext cx="5325035" cy="2977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887" y="1388503"/>
            <a:ext cx="5658647" cy="10921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49. Не </a:t>
            </a:r>
            <a:r>
              <a:rPr lang="ru-RU" sz="1400" b="1" dirty="0">
                <a:solidFill>
                  <a:schemeClr val="tx2"/>
                </a:solidFill>
              </a:rPr>
              <a:t>менее 80% медицинских организаций </a:t>
            </a:r>
            <a:r>
              <a:rPr lang="ru-RU" sz="1400" b="1" dirty="0" smtClean="0">
                <a:solidFill>
                  <a:schemeClr val="tx2"/>
                </a:solidFill>
              </a:rPr>
              <a:t>системы здравоохранения Республики Ингушетия используют медицинские информационные системы, соответствующие требованиям Минздрава России и обеспечивают информационное взаимодействие </a:t>
            </a:r>
            <a:r>
              <a:rPr lang="ru-RU" sz="1400" b="1" dirty="0">
                <a:solidFill>
                  <a:schemeClr val="tx2"/>
                </a:solidFill>
              </a:rPr>
              <a:t>с подсистемами </a:t>
            </a:r>
            <a:r>
              <a:rPr lang="ru-RU" sz="1400" b="1" dirty="0" smtClean="0">
                <a:solidFill>
                  <a:schemeClr val="tx2"/>
                </a:solidFill>
              </a:rPr>
              <a:t>ЕГИСЗ до конца 2019 года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784413" y="4549574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</a:t>
            </a:r>
            <a:r>
              <a:rPr lang="ru-RU" sz="1600" dirty="0">
                <a:solidFill>
                  <a:schemeClr val="tx2"/>
                </a:solidFill>
              </a:rPr>
              <a:t>-</a:t>
            </a:r>
            <a:r>
              <a:rPr lang="ru-RU" sz="1600" dirty="0" smtClean="0">
                <a:solidFill>
                  <a:schemeClr val="tx2"/>
                </a:solidFill>
              </a:rPr>
              <a:t>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2030506" y="4930866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2030506" y="5152559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2030506" y="537887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2030506" y="5615982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2030506" y="5862500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030506" y="6110393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855258" y="4930866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855258" y="5163574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855258" y="537758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3720352" y="5377580"/>
            <a:ext cx="1515036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8" name="object 33"/>
          <p:cNvSpPr/>
          <p:nvPr/>
        </p:nvSpPr>
        <p:spPr>
          <a:xfrm>
            <a:off x="10414504" y="207685"/>
            <a:ext cx="1540989" cy="9493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Прямоугольник 130"/>
          <p:cNvSpPr/>
          <p:nvPr/>
        </p:nvSpPr>
        <p:spPr>
          <a:xfrm>
            <a:off x="5432611" y="37862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32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283466" y="410368"/>
            <a:ext cx="49347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</a:t>
            </a:r>
            <a:r>
              <a:rPr lang="ru-RU" sz="1600" b="1" dirty="0">
                <a:solidFill>
                  <a:schemeClr val="tx2"/>
                </a:solidFill>
              </a:rPr>
              <a:t>«Создание единого цифрового контура в здравоохранении на основе ЕГИСЗ»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8952106" y="4925150"/>
            <a:ext cx="889561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7262258" y="4925803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262258" y="5147496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262258" y="537381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262258" y="5610919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262258" y="5857437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262258" y="6105330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8087010" y="4925803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3054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087010" y="5158511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3111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087010" y="537251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3144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952105" y="5157320"/>
            <a:ext cx="1152800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8952104" y="5372517"/>
            <a:ext cx="1517636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6021645" y="4488491"/>
            <a:ext cx="3225296" cy="3310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-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5830879" y="1388503"/>
            <a:ext cx="6147433" cy="14834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50. Обеспечена </a:t>
            </a:r>
            <a:r>
              <a:rPr lang="ru-RU" sz="1400" b="1" dirty="0">
                <a:solidFill>
                  <a:schemeClr val="tx2"/>
                </a:solidFill>
              </a:rPr>
              <a:t>защищенная сеть передачи данных, к </a:t>
            </a:r>
            <a:r>
              <a:rPr lang="ru-RU" sz="1400" b="1" dirty="0" smtClean="0">
                <a:solidFill>
                  <a:schemeClr val="tx2"/>
                </a:solidFill>
              </a:rPr>
              <a:t>которой подключены </a:t>
            </a:r>
            <a:r>
              <a:rPr lang="ru-RU" sz="1400" b="1" dirty="0">
                <a:solidFill>
                  <a:schemeClr val="tx2"/>
                </a:solidFill>
              </a:rPr>
              <a:t>не менее 80% </a:t>
            </a:r>
            <a:r>
              <a:rPr lang="ru-RU" sz="1400" b="1" dirty="0" smtClean="0">
                <a:solidFill>
                  <a:schemeClr val="tx2"/>
                </a:solidFill>
              </a:rPr>
              <a:t>территориально-выделенных структурных </a:t>
            </a:r>
            <a:r>
              <a:rPr lang="ru-RU" sz="1400" b="1" dirty="0">
                <a:solidFill>
                  <a:schemeClr val="tx2"/>
                </a:solidFill>
              </a:rPr>
              <a:t>подразделений медицинских </a:t>
            </a:r>
            <a:r>
              <a:rPr lang="ru-RU" sz="1400" b="1" dirty="0" smtClean="0">
                <a:solidFill>
                  <a:schemeClr val="tx2"/>
                </a:solidFill>
              </a:rPr>
              <a:t>организаций государственной системы здравоохранения республики (в </a:t>
            </a:r>
            <a:r>
              <a:rPr lang="ru-RU" sz="1400" b="1" dirty="0">
                <a:solidFill>
                  <a:schemeClr val="tx2"/>
                </a:solidFill>
              </a:rPr>
              <a:t>том числе </a:t>
            </a:r>
            <a:r>
              <a:rPr lang="ru-RU" sz="1400" b="1" dirty="0" smtClean="0">
                <a:solidFill>
                  <a:schemeClr val="tx2"/>
                </a:solidFill>
              </a:rPr>
              <a:t>фельдшерские и </a:t>
            </a:r>
            <a:r>
              <a:rPr lang="ru-RU" sz="1400" b="1" dirty="0">
                <a:solidFill>
                  <a:schemeClr val="tx2"/>
                </a:solidFill>
              </a:rPr>
              <a:t>фельдшерско-акушерские пункты, подключенные к </a:t>
            </a:r>
            <a:r>
              <a:rPr lang="ru-RU" sz="1400" b="1" dirty="0" smtClean="0">
                <a:solidFill>
                  <a:schemeClr val="tx2"/>
                </a:solidFill>
              </a:rPr>
              <a:t>сети Интернет) до конца 2021 года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06026" y="3210059"/>
            <a:ext cx="5575177" cy="13826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51. Не </a:t>
            </a:r>
            <a:r>
              <a:rPr lang="ru-RU" sz="1400" b="1" dirty="0">
                <a:solidFill>
                  <a:schemeClr val="tx2"/>
                </a:solidFill>
              </a:rPr>
              <a:t>менее 90% медицинских </a:t>
            </a:r>
            <a:r>
              <a:rPr lang="ru-RU" sz="1400" b="1" dirty="0" smtClean="0">
                <a:solidFill>
                  <a:schemeClr val="tx2"/>
                </a:solidFill>
              </a:rPr>
              <a:t>организаций  системы </a:t>
            </a:r>
            <a:r>
              <a:rPr lang="ru-RU" sz="1400" b="1" dirty="0">
                <a:solidFill>
                  <a:schemeClr val="tx2"/>
                </a:solidFill>
              </a:rPr>
              <a:t>здравоохранения </a:t>
            </a:r>
            <a:r>
              <a:rPr lang="ru-RU" sz="1400" b="1" dirty="0" smtClean="0">
                <a:solidFill>
                  <a:schemeClr val="tx2"/>
                </a:solidFill>
              </a:rPr>
              <a:t>обеспечивают межведомственное электронное </a:t>
            </a:r>
            <a:r>
              <a:rPr lang="ru-RU" sz="1400" b="1" dirty="0">
                <a:solidFill>
                  <a:schemeClr val="tx2"/>
                </a:solidFill>
              </a:rPr>
              <a:t>взаимодействие, в том числе с </a:t>
            </a:r>
            <a:r>
              <a:rPr lang="ru-RU" sz="1400" b="1" dirty="0" smtClean="0">
                <a:solidFill>
                  <a:schemeClr val="tx2"/>
                </a:solidFill>
              </a:rPr>
              <a:t>учреждениями медико-социальной </a:t>
            </a:r>
            <a:r>
              <a:rPr lang="ru-RU" sz="1400" b="1" dirty="0">
                <a:solidFill>
                  <a:schemeClr val="tx2"/>
                </a:solidFill>
              </a:rPr>
              <a:t>экспертизы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720352" y="4935903"/>
            <a:ext cx="443754" cy="183561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720352" y="5155042"/>
            <a:ext cx="999566" cy="19240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214369" y="3477024"/>
            <a:ext cx="5763943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52. Организовано  автоматизированных рабочих </a:t>
            </a:r>
            <a:r>
              <a:rPr lang="ru-RU" sz="1400" b="1" dirty="0">
                <a:solidFill>
                  <a:schemeClr val="tx2"/>
                </a:solidFill>
              </a:rPr>
              <a:t>мест медицинских работников при внедрении </a:t>
            </a:r>
            <a:r>
              <a:rPr lang="ru-RU" sz="1400" b="1" dirty="0" smtClean="0">
                <a:solidFill>
                  <a:schemeClr val="tx2"/>
                </a:solidFill>
              </a:rPr>
              <a:t>и эксплуатации </a:t>
            </a:r>
            <a:r>
              <a:rPr lang="ru-RU" sz="1400" b="1" dirty="0">
                <a:solidFill>
                  <a:schemeClr val="tx2"/>
                </a:solidFill>
              </a:rPr>
              <a:t>медицинских информационных </a:t>
            </a:r>
            <a:r>
              <a:rPr lang="ru-RU" sz="1400" b="1" dirty="0" smtClean="0">
                <a:solidFill>
                  <a:schemeClr val="tx2"/>
                </a:solidFill>
              </a:rPr>
              <a:t>систем, соответствующих </a:t>
            </a:r>
            <a:r>
              <a:rPr lang="ru-RU" sz="1400" b="1" dirty="0">
                <a:solidFill>
                  <a:schemeClr val="tx2"/>
                </a:solidFill>
              </a:rPr>
              <a:t>требованиям Минздрава России </a:t>
            </a:r>
            <a:r>
              <a:rPr lang="ru-RU" sz="1400" b="1" dirty="0" smtClean="0">
                <a:solidFill>
                  <a:schemeClr val="tx2"/>
                </a:solidFill>
              </a:rPr>
              <a:t>в медицинских </a:t>
            </a:r>
            <a:r>
              <a:rPr lang="ru-RU" sz="1400" b="1" dirty="0">
                <a:solidFill>
                  <a:schemeClr val="tx2"/>
                </a:solidFill>
              </a:rPr>
              <a:t>организациях </a:t>
            </a:r>
            <a:r>
              <a:rPr lang="ru-RU" sz="1400" b="1" dirty="0" smtClean="0">
                <a:solidFill>
                  <a:schemeClr val="tx2"/>
                </a:solidFill>
              </a:rPr>
              <a:t>республики</a:t>
            </a:r>
            <a:endParaRPr lang="ru-RU" sz="1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72231" y="1150300"/>
            <a:ext cx="11949953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6" y="709122"/>
            <a:ext cx="5325035" cy="2977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2232" y="1355586"/>
            <a:ext cx="6064666" cy="9684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53. Реализованы государственные </a:t>
            </a:r>
            <a:r>
              <a:rPr lang="ru-RU" sz="1400" b="1" dirty="0">
                <a:solidFill>
                  <a:schemeClr val="tx2"/>
                </a:solidFill>
              </a:rPr>
              <a:t>информационные системы в сфере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здравоохранения, соответствующие требованиям Минздрава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России, </a:t>
            </a:r>
            <a:r>
              <a:rPr lang="ru-RU" sz="1400" b="1" dirty="0" smtClean="0">
                <a:solidFill>
                  <a:schemeClr val="tx2"/>
                </a:solidFill>
              </a:rPr>
              <a:t>подключенные </a:t>
            </a:r>
            <a:r>
              <a:rPr lang="ru-RU" sz="1400" b="1" dirty="0">
                <a:solidFill>
                  <a:schemeClr val="tx2"/>
                </a:solidFill>
              </a:rPr>
              <a:t>к </a:t>
            </a:r>
            <a:r>
              <a:rPr lang="ru-RU" sz="1400" b="1" dirty="0" smtClean="0">
                <a:solidFill>
                  <a:schemeClr val="tx2"/>
                </a:solidFill>
              </a:rPr>
              <a:t>ЕГИСЗ</a:t>
            </a:r>
            <a:r>
              <a:rPr lang="ru-RU" sz="1400" b="1" dirty="0">
                <a:solidFill>
                  <a:schemeClr val="tx2"/>
                </a:solidFill>
              </a:rPr>
              <a:t> </a:t>
            </a:r>
            <a:r>
              <a:rPr lang="ru-RU" sz="1400" b="1" dirty="0" smtClean="0">
                <a:solidFill>
                  <a:schemeClr val="tx2"/>
                </a:solidFill>
              </a:rPr>
              <a:t>(ИТ-система) до конца 2022 года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8" name="object 33"/>
          <p:cNvSpPr/>
          <p:nvPr/>
        </p:nvSpPr>
        <p:spPr>
          <a:xfrm>
            <a:off x="10394731" y="77810"/>
            <a:ext cx="1540989" cy="9493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Прямоугольник 130"/>
          <p:cNvSpPr/>
          <p:nvPr/>
        </p:nvSpPr>
        <p:spPr>
          <a:xfrm>
            <a:off x="5432611" y="37862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33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283466" y="410368"/>
            <a:ext cx="49347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«Создание единого цифрового контура в здравоохранении на основе ЕГИСЗ»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6133381" y="1222723"/>
            <a:ext cx="5917721" cy="14128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54. Функционирует централизованная </a:t>
            </a:r>
            <a:r>
              <a:rPr lang="ru-RU" sz="1400" b="1" dirty="0">
                <a:solidFill>
                  <a:schemeClr val="tx2"/>
                </a:solidFill>
              </a:rPr>
              <a:t>подсистема государственной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информационной системы в сфере </a:t>
            </a:r>
            <a:r>
              <a:rPr lang="ru-RU" sz="1400" b="1" dirty="0" smtClean="0">
                <a:solidFill>
                  <a:schemeClr val="tx2"/>
                </a:solidFill>
              </a:rPr>
              <a:t>здравоохранения «Телемедицинские </a:t>
            </a:r>
            <a:r>
              <a:rPr lang="ru-RU" sz="1400" b="1" dirty="0">
                <a:solidFill>
                  <a:schemeClr val="tx2"/>
                </a:solidFill>
              </a:rPr>
              <a:t>консультации», к которой подключены </a:t>
            </a:r>
            <a:r>
              <a:rPr lang="ru-RU" sz="1400" b="1" dirty="0" smtClean="0">
                <a:solidFill>
                  <a:schemeClr val="tx2"/>
                </a:solidFill>
              </a:rPr>
              <a:t>все медицинские </a:t>
            </a:r>
            <a:r>
              <a:rPr lang="ru-RU" sz="1400" b="1" dirty="0">
                <a:solidFill>
                  <a:schemeClr val="tx2"/>
                </a:solidFill>
              </a:rPr>
              <a:t>организации государственной и </a:t>
            </a:r>
            <a:r>
              <a:rPr lang="ru-RU" sz="1400" b="1" dirty="0" smtClean="0">
                <a:solidFill>
                  <a:schemeClr val="tx2"/>
                </a:solidFill>
              </a:rPr>
              <a:t>муниципальной систем </a:t>
            </a:r>
            <a:r>
              <a:rPr lang="ru-RU" sz="1400" b="1" dirty="0">
                <a:solidFill>
                  <a:schemeClr val="tx2"/>
                </a:solidFill>
              </a:rPr>
              <a:t>здравоохранения субъектов Российской </a:t>
            </a:r>
            <a:r>
              <a:rPr lang="ru-RU" sz="1400" b="1" dirty="0" smtClean="0">
                <a:solidFill>
                  <a:schemeClr val="tx2"/>
                </a:solidFill>
              </a:rPr>
              <a:t>Федерации второго </a:t>
            </a:r>
            <a:r>
              <a:rPr lang="ru-RU" sz="1400" b="1" dirty="0">
                <a:solidFill>
                  <a:schemeClr val="tx2"/>
                </a:solidFill>
              </a:rPr>
              <a:t>и третьего </a:t>
            </a:r>
            <a:r>
              <a:rPr lang="ru-RU" sz="1400" b="1" dirty="0" smtClean="0">
                <a:solidFill>
                  <a:schemeClr val="tx2"/>
                </a:solidFill>
              </a:rPr>
              <a:t>уровней до конца 2022 года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2231" y="2937981"/>
            <a:ext cx="5771369" cy="1580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55. Реализовали систему электронных рецептов до конца 2023 года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50" name="Прямоугольник 149"/>
          <p:cNvSpPr/>
          <p:nvPr/>
        </p:nvSpPr>
        <p:spPr>
          <a:xfrm>
            <a:off x="5943601" y="3245524"/>
            <a:ext cx="6034712" cy="29396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56. Реализовали </a:t>
            </a:r>
            <a:r>
              <a:rPr lang="ru-RU" sz="1400" b="1" dirty="0">
                <a:solidFill>
                  <a:schemeClr val="tx2"/>
                </a:solidFill>
              </a:rPr>
              <a:t>региональные проекты «</a:t>
            </a:r>
            <a:r>
              <a:rPr lang="ru-RU" sz="1400" b="1" dirty="0" smtClean="0">
                <a:solidFill>
                  <a:schemeClr val="tx2"/>
                </a:solidFill>
              </a:rPr>
              <a:t>Создание единого </a:t>
            </a:r>
            <a:r>
              <a:rPr lang="ru-RU" sz="1400" b="1" dirty="0">
                <a:solidFill>
                  <a:schemeClr val="tx2"/>
                </a:solidFill>
              </a:rPr>
              <a:t>цифрового контура в здравоохранении на </a:t>
            </a:r>
            <a:r>
              <a:rPr lang="ru-RU" sz="1400" b="1" dirty="0" smtClean="0">
                <a:solidFill>
                  <a:schemeClr val="tx2"/>
                </a:solidFill>
              </a:rPr>
              <a:t>основе единой </a:t>
            </a:r>
            <a:r>
              <a:rPr lang="ru-RU" sz="1400" b="1" dirty="0">
                <a:solidFill>
                  <a:schemeClr val="tx2"/>
                </a:solidFill>
              </a:rPr>
              <a:t>государственной информационной </a:t>
            </a:r>
            <a:r>
              <a:rPr lang="ru-RU" sz="1400" b="1" dirty="0" smtClean="0">
                <a:solidFill>
                  <a:schemeClr val="tx2"/>
                </a:solidFill>
              </a:rPr>
              <a:t>системы здравоохранения </a:t>
            </a:r>
            <a:r>
              <a:rPr lang="ru-RU" sz="1400" b="1" dirty="0">
                <a:solidFill>
                  <a:schemeClr val="tx2"/>
                </a:solidFill>
              </a:rPr>
              <a:t>(ЕГИСЗ)» с целью внедрения в </a:t>
            </a:r>
            <a:r>
              <a:rPr lang="ru-RU" sz="1400" b="1" dirty="0" smtClean="0">
                <a:solidFill>
                  <a:schemeClr val="tx2"/>
                </a:solidFill>
              </a:rPr>
              <a:t>медицинских организациях </a:t>
            </a:r>
            <a:r>
              <a:rPr lang="ru-RU" sz="1400" b="1" dirty="0">
                <a:solidFill>
                  <a:schemeClr val="tx2"/>
                </a:solidFill>
              </a:rPr>
              <a:t>государственной и муниципальной систем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здравоохранения медицинских информационных </a:t>
            </a:r>
            <a:r>
              <a:rPr lang="ru-RU" sz="1400" b="1" dirty="0" smtClean="0">
                <a:solidFill>
                  <a:schemeClr val="tx2"/>
                </a:solidFill>
              </a:rPr>
              <a:t>систем, соответствующих </a:t>
            </a:r>
            <a:r>
              <a:rPr lang="ru-RU" sz="1400" b="1" dirty="0">
                <a:solidFill>
                  <a:schemeClr val="tx2"/>
                </a:solidFill>
              </a:rPr>
              <a:t>требованиям Минздрава России и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реализации государственных информационных систем в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сфере здравоохранения, соответствующих требованиям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Минздрава России, обеспечивающих информационное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взаимодействие с подсистемами </a:t>
            </a:r>
            <a:r>
              <a:rPr lang="ru-RU" sz="1400" b="1" dirty="0" smtClean="0">
                <a:solidFill>
                  <a:schemeClr val="tx2"/>
                </a:solidFill>
              </a:rPr>
              <a:t>ЕГИСЗ до конца 2024 года</a:t>
            </a:r>
            <a:endParaRPr lang="ru-RU" sz="1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9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6" y="2227370"/>
            <a:ext cx="5431075" cy="2989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6" y="709122"/>
            <a:ext cx="5325035" cy="4589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48236" y="1194337"/>
            <a:ext cx="4663695" cy="9491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2"/>
                </a:solidFill>
              </a:rPr>
              <a:t>Создание единого цифрового контура в здравоохранении на основе единой государственной информационной системы здравоохранения (ЕГИСЗ)</a:t>
            </a: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2" name="object 17"/>
          <p:cNvSpPr/>
          <p:nvPr/>
        </p:nvSpPr>
        <p:spPr>
          <a:xfrm>
            <a:off x="8453717" y="217715"/>
            <a:ext cx="3625071" cy="1849107"/>
          </a:xfrm>
          <a:prstGeom prst="rect">
            <a:avLst/>
          </a:prstGeom>
          <a:blipFill>
            <a:blip r:embed="rId2" cstate="print"/>
            <a:srcRect/>
            <a:stretch>
              <a:fillRect l="-1" r="-100199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226423" y="2304027"/>
            <a:ext cx="5312228" cy="11097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Создание механизмов взаимодействия медицинских организаций на основе единой государственной информационной системы в сфере здравоохранения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7555" y="3413761"/>
            <a:ext cx="11571896" cy="31525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	В </a:t>
            </a:r>
            <a:r>
              <a:rPr lang="ru-RU" sz="1400" dirty="0">
                <a:solidFill>
                  <a:schemeClr val="tx2"/>
                </a:solidFill>
              </a:rPr>
              <a:t>2019 году не менее 0,56 тыс. граждан, а к концу 2024 года не менее 161,86 тыс. граждан используют услуги Личного кабинета пациента «Мое здоровье» на Едином портале государственных услуг и функций, в котором доступны услуги и сервисы: </a:t>
            </a:r>
          </a:p>
          <a:p>
            <a:pPr algn="just"/>
            <a:r>
              <a:rPr lang="ru-RU" sz="1400" dirty="0">
                <a:solidFill>
                  <a:schemeClr val="tx2"/>
                </a:solidFill>
              </a:rPr>
              <a:t>Обеспечено функционирование Личного кабинета пациента «Моё здоровье» на Едином портале государственных услуг и функций, в котором гражданам доступны услуги и сервисы: </a:t>
            </a:r>
          </a:p>
          <a:p>
            <a:pPr algn="just"/>
            <a:r>
              <a:rPr lang="ru-RU" sz="1400" dirty="0">
                <a:solidFill>
                  <a:schemeClr val="tx2"/>
                </a:solidFill>
              </a:rPr>
              <a:t>	</a:t>
            </a:r>
            <a:r>
              <a:rPr lang="ru-RU" sz="1400" dirty="0" smtClean="0">
                <a:solidFill>
                  <a:schemeClr val="tx2"/>
                </a:solidFill>
              </a:rPr>
              <a:t>- запись </a:t>
            </a:r>
            <a:r>
              <a:rPr lang="ru-RU" sz="1400" dirty="0">
                <a:solidFill>
                  <a:schemeClr val="tx2"/>
                </a:solidFill>
              </a:rPr>
              <a:t>на прием к врачу (вызов врача на дом, по решению субъекта Российской Федерации);</a:t>
            </a:r>
          </a:p>
          <a:p>
            <a:pPr algn="just"/>
            <a:r>
              <a:rPr lang="ru-RU" sz="1400" dirty="0">
                <a:solidFill>
                  <a:schemeClr val="tx2"/>
                </a:solidFill>
              </a:rPr>
              <a:t>	</a:t>
            </a:r>
            <a:r>
              <a:rPr lang="ru-RU" sz="1400" dirty="0" smtClean="0">
                <a:solidFill>
                  <a:schemeClr val="tx2"/>
                </a:solidFill>
              </a:rPr>
              <a:t>- прохождение </a:t>
            </a:r>
            <a:r>
              <a:rPr lang="ru-RU" sz="1400" dirty="0">
                <a:solidFill>
                  <a:schemeClr val="tx2"/>
                </a:solidFill>
              </a:rPr>
              <a:t>профилактических медицинских осмотров и диспансеризации;</a:t>
            </a:r>
          </a:p>
          <a:p>
            <a:pPr algn="just"/>
            <a:r>
              <a:rPr lang="ru-RU" sz="1400" dirty="0">
                <a:solidFill>
                  <a:schemeClr val="tx2"/>
                </a:solidFill>
              </a:rPr>
              <a:t>	</a:t>
            </a:r>
            <a:r>
              <a:rPr lang="ru-RU" sz="1400" dirty="0" smtClean="0">
                <a:solidFill>
                  <a:schemeClr val="tx2"/>
                </a:solidFill>
              </a:rPr>
              <a:t>- получение </a:t>
            </a:r>
            <a:r>
              <a:rPr lang="ru-RU" sz="1400" dirty="0">
                <a:solidFill>
                  <a:schemeClr val="tx2"/>
                </a:solidFill>
              </a:rPr>
              <a:t>информации о прикреплении к медицинской организации;</a:t>
            </a:r>
          </a:p>
          <a:p>
            <a:pPr algn="just"/>
            <a:r>
              <a:rPr lang="ru-RU" sz="1400" dirty="0">
                <a:solidFill>
                  <a:schemeClr val="tx2"/>
                </a:solidFill>
              </a:rPr>
              <a:t>	</a:t>
            </a:r>
            <a:r>
              <a:rPr lang="ru-RU" sz="1400" dirty="0" smtClean="0">
                <a:solidFill>
                  <a:schemeClr val="tx2"/>
                </a:solidFill>
              </a:rPr>
              <a:t>- получение </a:t>
            </a:r>
            <a:r>
              <a:rPr lang="ru-RU" sz="1400" dirty="0">
                <a:solidFill>
                  <a:schemeClr val="tx2"/>
                </a:solidFill>
              </a:rPr>
              <a:t>сведений о полисе ОМС и страховой медицинской организации;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	- получение </a:t>
            </a:r>
            <a:r>
              <a:rPr lang="ru-RU" sz="1400" dirty="0">
                <a:solidFill>
                  <a:schemeClr val="tx2"/>
                </a:solidFill>
              </a:rPr>
              <a:t>сведений об оказанных медицинских услугах и их стоимости;</a:t>
            </a:r>
          </a:p>
          <a:p>
            <a:pPr algn="just"/>
            <a:r>
              <a:rPr lang="ru-RU" sz="1400" dirty="0">
                <a:solidFill>
                  <a:schemeClr val="tx2"/>
                </a:solidFill>
              </a:rPr>
              <a:t>	</a:t>
            </a:r>
            <a:r>
              <a:rPr lang="ru-RU" sz="1400" dirty="0" smtClean="0">
                <a:solidFill>
                  <a:schemeClr val="tx2"/>
                </a:solidFill>
              </a:rPr>
              <a:t>- доступ </a:t>
            </a:r>
            <a:r>
              <a:rPr lang="ru-RU" sz="1400" dirty="0">
                <a:solidFill>
                  <a:schemeClr val="tx2"/>
                </a:solidFill>
              </a:rPr>
              <a:t>к электронным медицинским документам;</a:t>
            </a:r>
          </a:p>
          <a:p>
            <a:pPr algn="just"/>
            <a:r>
              <a:rPr lang="ru-RU" sz="1400" dirty="0">
                <a:solidFill>
                  <a:schemeClr val="tx2"/>
                </a:solidFill>
              </a:rPr>
              <a:t>	</a:t>
            </a:r>
            <a:r>
              <a:rPr lang="ru-RU" sz="1400" dirty="0" smtClean="0">
                <a:solidFill>
                  <a:schemeClr val="tx2"/>
                </a:solidFill>
              </a:rPr>
              <a:t>- оценка </a:t>
            </a:r>
            <a:r>
              <a:rPr lang="ru-RU" sz="1400" dirty="0">
                <a:solidFill>
                  <a:schemeClr val="tx2"/>
                </a:solidFill>
              </a:rPr>
              <a:t>удовлетворённости граждан качеством работы медицинских организаций. </a:t>
            </a:r>
          </a:p>
          <a:p>
            <a:pPr algn="just"/>
            <a:r>
              <a:rPr lang="ru-RU" sz="1400" dirty="0">
                <a:solidFill>
                  <a:schemeClr val="tx2"/>
                </a:solidFill>
              </a:rPr>
              <a:t>	</a:t>
            </a:r>
            <a:r>
              <a:rPr lang="ru-RU" sz="1400" dirty="0" smtClean="0">
                <a:solidFill>
                  <a:schemeClr val="tx2"/>
                </a:solidFill>
              </a:rPr>
              <a:t>К </a:t>
            </a:r>
            <a:r>
              <a:rPr lang="ru-RU" sz="1400" dirty="0">
                <a:solidFill>
                  <a:schemeClr val="tx2"/>
                </a:solidFill>
              </a:rPr>
              <a:t>концу 2024 года не менее 90% территориально выделенных структурных подразделений медицинских организаций Республики Ингушетия обеспечивают доступ для граждан к юридически значимым электронным медицинским документам посредством Личного кабинета пациента «Мое здоровье» на Едином портале государственных услуг и функций. 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3798539" y="342764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ЗДРАВООХРАНЕНИЕ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34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68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3105110" y="0"/>
            <a:ext cx="0" cy="6858000"/>
          </a:xfrm>
          <a:prstGeom prst="lin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Овал 7"/>
          <p:cNvSpPr/>
          <p:nvPr/>
        </p:nvSpPr>
        <p:spPr>
          <a:xfrm>
            <a:off x="2097576" y="765727"/>
            <a:ext cx="2015067" cy="2015067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2511109" y="1179260"/>
            <a:ext cx="1188000" cy="1188000"/>
            <a:chOff x="387356" y="422122"/>
            <a:chExt cx="432434" cy="434683"/>
          </a:xfrm>
          <a:solidFill>
            <a:sysClr val="window" lastClr="FFFFFF"/>
          </a:solidFill>
        </p:grpSpPr>
        <p:sp>
          <p:nvSpPr>
            <p:cNvPr id="11" name="object 79"/>
            <p:cNvSpPr/>
            <p:nvPr/>
          </p:nvSpPr>
          <p:spPr>
            <a:xfrm>
              <a:off x="387356" y="496760"/>
              <a:ext cx="432434" cy="360045"/>
            </a:xfrm>
            <a:custGeom>
              <a:avLst/>
              <a:gdLst/>
              <a:ahLst/>
              <a:cxnLst/>
              <a:rect l="l" t="t" r="r" b="b"/>
              <a:pathLst>
                <a:path w="432434" h="360044">
                  <a:moveTo>
                    <a:pt x="46456" y="0"/>
                  </a:moveTo>
                  <a:lnTo>
                    <a:pt x="25222" y="0"/>
                  </a:lnTo>
                  <a:lnTo>
                    <a:pt x="15403" y="1878"/>
                  </a:lnTo>
                  <a:lnTo>
                    <a:pt x="7386" y="6999"/>
                  </a:lnTo>
                  <a:lnTo>
                    <a:pt x="1981" y="14589"/>
                  </a:lnTo>
                  <a:lnTo>
                    <a:pt x="0" y="23876"/>
                  </a:lnTo>
                  <a:lnTo>
                    <a:pt x="0" y="310019"/>
                  </a:lnTo>
                  <a:lnTo>
                    <a:pt x="1981" y="319269"/>
                  </a:lnTo>
                  <a:lnTo>
                    <a:pt x="7386" y="326840"/>
                  </a:lnTo>
                  <a:lnTo>
                    <a:pt x="15403" y="331954"/>
                  </a:lnTo>
                  <a:lnTo>
                    <a:pt x="25222" y="333832"/>
                  </a:lnTo>
                  <a:lnTo>
                    <a:pt x="178092" y="333832"/>
                  </a:lnTo>
                  <a:lnTo>
                    <a:pt x="178092" y="352539"/>
                  </a:lnTo>
                  <a:lnTo>
                    <a:pt x="185674" y="359829"/>
                  </a:lnTo>
                  <a:lnTo>
                    <a:pt x="246253" y="359829"/>
                  </a:lnTo>
                  <a:lnTo>
                    <a:pt x="253847" y="352539"/>
                  </a:lnTo>
                  <a:lnTo>
                    <a:pt x="253847" y="348068"/>
                  </a:lnTo>
                  <a:lnTo>
                    <a:pt x="192201" y="348068"/>
                  </a:lnTo>
                  <a:lnTo>
                    <a:pt x="189852" y="346075"/>
                  </a:lnTo>
                  <a:lnTo>
                    <a:pt x="189852" y="324726"/>
                  </a:lnTo>
                  <a:lnTo>
                    <a:pt x="187210" y="322072"/>
                  </a:lnTo>
                  <a:lnTo>
                    <a:pt x="17818" y="322072"/>
                  </a:lnTo>
                  <a:lnTo>
                    <a:pt x="11760" y="316661"/>
                  </a:lnTo>
                  <a:lnTo>
                    <a:pt x="11760" y="17170"/>
                  </a:lnTo>
                  <a:lnTo>
                    <a:pt x="17818" y="11760"/>
                  </a:lnTo>
                  <a:lnTo>
                    <a:pt x="46456" y="11760"/>
                  </a:lnTo>
                  <a:lnTo>
                    <a:pt x="46456" y="0"/>
                  </a:lnTo>
                  <a:close/>
                </a:path>
                <a:path w="432434" h="360044">
                  <a:moveTo>
                    <a:pt x="406704" y="0"/>
                  </a:moveTo>
                  <a:lnTo>
                    <a:pt x="385470" y="0"/>
                  </a:lnTo>
                  <a:lnTo>
                    <a:pt x="385470" y="11760"/>
                  </a:lnTo>
                  <a:lnTo>
                    <a:pt x="414172" y="11760"/>
                  </a:lnTo>
                  <a:lnTo>
                    <a:pt x="420230" y="17170"/>
                  </a:lnTo>
                  <a:lnTo>
                    <a:pt x="420230" y="316661"/>
                  </a:lnTo>
                  <a:lnTo>
                    <a:pt x="414172" y="322072"/>
                  </a:lnTo>
                  <a:lnTo>
                    <a:pt x="244729" y="322072"/>
                  </a:lnTo>
                  <a:lnTo>
                    <a:pt x="242074" y="324726"/>
                  </a:lnTo>
                  <a:lnTo>
                    <a:pt x="242074" y="346075"/>
                  </a:lnTo>
                  <a:lnTo>
                    <a:pt x="239788" y="348068"/>
                  </a:lnTo>
                  <a:lnTo>
                    <a:pt x="253847" y="348068"/>
                  </a:lnTo>
                  <a:lnTo>
                    <a:pt x="253847" y="333832"/>
                  </a:lnTo>
                  <a:lnTo>
                    <a:pt x="406704" y="333832"/>
                  </a:lnTo>
                  <a:lnTo>
                    <a:pt x="416538" y="331954"/>
                  </a:lnTo>
                  <a:lnTo>
                    <a:pt x="424576" y="326840"/>
                  </a:lnTo>
                  <a:lnTo>
                    <a:pt x="430000" y="319269"/>
                  </a:lnTo>
                  <a:lnTo>
                    <a:pt x="431990" y="310019"/>
                  </a:lnTo>
                  <a:lnTo>
                    <a:pt x="431990" y="23875"/>
                  </a:lnTo>
                  <a:lnTo>
                    <a:pt x="430000" y="14589"/>
                  </a:lnTo>
                  <a:lnTo>
                    <a:pt x="424576" y="6999"/>
                  </a:lnTo>
                  <a:lnTo>
                    <a:pt x="416538" y="1878"/>
                  </a:lnTo>
                  <a:lnTo>
                    <a:pt x="406704" y="0"/>
                  </a:lnTo>
                  <a:close/>
                </a:path>
                <a:path w="432434" h="360044">
                  <a:moveTo>
                    <a:pt x="180263" y="5461"/>
                  </a:moveTo>
                  <a:lnTo>
                    <a:pt x="72047" y="5461"/>
                  </a:lnTo>
                  <a:lnTo>
                    <a:pt x="69392" y="8115"/>
                  </a:lnTo>
                  <a:lnTo>
                    <a:pt x="69392" y="11760"/>
                  </a:lnTo>
                  <a:lnTo>
                    <a:pt x="182854" y="11760"/>
                  </a:lnTo>
                  <a:lnTo>
                    <a:pt x="182854" y="8115"/>
                  </a:lnTo>
                  <a:lnTo>
                    <a:pt x="180263" y="5461"/>
                  </a:lnTo>
                  <a:close/>
                </a:path>
                <a:path w="432434" h="360044">
                  <a:moveTo>
                    <a:pt x="221843" y="0"/>
                  </a:moveTo>
                  <a:lnTo>
                    <a:pt x="210083" y="0"/>
                  </a:lnTo>
                  <a:lnTo>
                    <a:pt x="210083" y="11760"/>
                  </a:lnTo>
                  <a:lnTo>
                    <a:pt x="221843" y="11760"/>
                  </a:lnTo>
                  <a:lnTo>
                    <a:pt x="221843" y="0"/>
                  </a:lnTo>
                  <a:close/>
                </a:path>
                <a:path w="432434" h="360044">
                  <a:moveTo>
                    <a:pt x="327774" y="0"/>
                  </a:moveTo>
                  <a:lnTo>
                    <a:pt x="282194" y="0"/>
                  </a:lnTo>
                  <a:lnTo>
                    <a:pt x="282194" y="11760"/>
                  </a:lnTo>
                  <a:lnTo>
                    <a:pt x="327774" y="11760"/>
                  </a:lnTo>
                  <a:lnTo>
                    <a:pt x="32777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object 80"/>
            <p:cNvSpPr/>
            <p:nvPr/>
          </p:nvSpPr>
          <p:spPr>
            <a:xfrm>
              <a:off x="456760" y="728611"/>
              <a:ext cx="113664" cy="12065"/>
            </a:xfrm>
            <a:custGeom>
              <a:avLst/>
              <a:gdLst/>
              <a:ahLst/>
              <a:cxnLst/>
              <a:rect l="l" t="t" r="r" b="b"/>
              <a:pathLst>
                <a:path w="113665" h="12065">
                  <a:moveTo>
                    <a:pt x="110858" y="0"/>
                  </a:moveTo>
                  <a:lnTo>
                    <a:pt x="2641" y="0"/>
                  </a:lnTo>
                  <a:lnTo>
                    <a:pt x="0" y="2641"/>
                  </a:lnTo>
                  <a:lnTo>
                    <a:pt x="0" y="9169"/>
                  </a:lnTo>
                  <a:lnTo>
                    <a:pt x="2641" y="11760"/>
                  </a:lnTo>
                  <a:lnTo>
                    <a:pt x="110858" y="11760"/>
                  </a:lnTo>
                  <a:lnTo>
                    <a:pt x="113449" y="9169"/>
                  </a:lnTo>
                  <a:lnTo>
                    <a:pt x="113449" y="2641"/>
                  </a:lnTo>
                  <a:lnTo>
                    <a:pt x="1108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object 81"/>
            <p:cNvSpPr/>
            <p:nvPr/>
          </p:nvSpPr>
          <p:spPr>
            <a:xfrm>
              <a:off x="456760" y="688911"/>
              <a:ext cx="113664" cy="12065"/>
            </a:xfrm>
            <a:custGeom>
              <a:avLst/>
              <a:gdLst/>
              <a:ahLst/>
              <a:cxnLst/>
              <a:rect l="l" t="t" r="r" b="b"/>
              <a:pathLst>
                <a:path w="113665" h="12065">
                  <a:moveTo>
                    <a:pt x="110858" y="0"/>
                  </a:moveTo>
                  <a:lnTo>
                    <a:pt x="2641" y="0"/>
                  </a:lnTo>
                  <a:lnTo>
                    <a:pt x="0" y="2641"/>
                  </a:lnTo>
                  <a:lnTo>
                    <a:pt x="0" y="9105"/>
                  </a:lnTo>
                  <a:lnTo>
                    <a:pt x="2641" y="11760"/>
                  </a:lnTo>
                  <a:lnTo>
                    <a:pt x="110858" y="11760"/>
                  </a:lnTo>
                  <a:lnTo>
                    <a:pt x="113449" y="9105"/>
                  </a:lnTo>
                  <a:lnTo>
                    <a:pt x="113449" y="2641"/>
                  </a:lnTo>
                  <a:lnTo>
                    <a:pt x="1108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object 82"/>
            <p:cNvSpPr/>
            <p:nvPr/>
          </p:nvSpPr>
          <p:spPr>
            <a:xfrm>
              <a:off x="456760" y="624040"/>
              <a:ext cx="113664" cy="12065"/>
            </a:xfrm>
            <a:custGeom>
              <a:avLst/>
              <a:gdLst/>
              <a:ahLst/>
              <a:cxnLst/>
              <a:rect l="l" t="t" r="r" b="b"/>
              <a:pathLst>
                <a:path w="113665" h="12065">
                  <a:moveTo>
                    <a:pt x="110858" y="0"/>
                  </a:moveTo>
                  <a:lnTo>
                    <a:pt x="2641" y="0"/>
                  </a:lnTo>
                  <a:lnTo>
                    <a:pt x="0" y="2641"/>
                  </a:lnTo>
                  <a:lnTo>
                    <a:pt x="0" y="9118"/>
                  </a:lnTo>
                  <a:lnTo>
                    <a:pt x="2641" y="11760"/>
                  </a:lnTo>
                  <a:lnTo>
                    <a:pt x="110858" y="11760"/>
                  </a:lnTo>
                  <a:lnTo>
                    <a:pt x="113449" y="9118"/>
                  </a:lnTo>
                  <a:lnTo>
                    <a:pt x="113449" y="2641"/>
                  </a:lnTo>
                  <a:lnTo>
                    <a:pt x="1108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object 84"/>
            <p:cNvSpPr/>
            <p:nvPr/>
          </p:nvSpPr>
          <p:spPr>
            <a:xfrm>
              <a:off x="427931" y="471589"/>
              <a:ext cx="175895" cy="341630"/>
            </a:xfrm>
            <a:custGeom>
              <a:avLst/>
              <a:gdLst/>
              <a:ahLst/>
              <a:cxnLst/>
              <a:rect l="l" t="t" r="r" b="b"/>
              <a:pathLst>
                <a:path w="175895" h="341630">
                  <a:moveTo>
                    <a:pt x="160388" y="0"/>
                  </a:moveTo>
                  <a:lnTo>
                    <a:pt x="0" y="0"/>
                  </a:lnTo>
                  <a:lnTo>
                    <a:pt x="0" y="323367"/>
                  </a:lnTo>
                  <a:lnTo>
                    <a:pt x="158750" y="323367"/>
                  </a:lnTo>
                  <a:lnTo>
                    <a:pt x="165163" y="326478"/>
                  </a:lnTo>
                  <a:lnTo>
                    <a:pt x="173151" y="335661"/>
                  </a:lnTo>
                  <a:lnTo>
                    <a:pt x="175387" y="341122"/>
                  </a:lnTo>
                  <a:lnTo>
                    <a:pt x="175387" y="323481"/>
                  </a:lnTo>
                  <a:lnTo>
                    <a:pt x="169506" y="323481"/>
                  </a:lnTo>
                  <a:lnTo>
                    <a:pt x="164566" y="319722"/>
                  </a:lnTo>
                  <a:lnTo>
                    <a:pt x="158330" y="317487"/>
                  </a:lnTo>
                  <a:lnTo>
                    <a:pt x="5880" y="317487"/>
                  </a:lnTo>
                  <a:lnTo>
                    <a:pt x="5880" y="5880"/>
                  </a:lnTo>
                  <a:lnTo>
                    <a:pt x="168713" y="5880"/>
                  </a:lnTo>
                  <a:lnTo>
                    <a:pt x="168033" y="4699"/>
                  </a:lnTo>
                  <a:lnTo>
                    <a:pt x="160388" y="0"/>
                  </a:lnTo>
                  <a:close/>
                </a:path>
                <a:path w="175895" h="341630">
                  <a:moveTo>
                    <a:pt x="168713" y="5880"/>
                  </a:moveTo>
                  <a:lnTo>
                    <a:pt x="161505" y="5880"/>
                  </a:lnTo>
                  <a:lnTo>
                    <a:pt x="169506" y="13881"/>
                  </a:lnTo>
                  <a:lnTo>
                    <a:pt x="169506" y="323481"/>
                  </a:lnTo>
                  <a:lnTo>
                    <a:pt x="175387" y="323481"/>
                  </a:lnTo>
                  <a:lnTo>
                    <a:pt x="175387" y="19354"/>
                  </a:lnTo>
                  <a:lnTo>
                    <a:pt x="174218" y="15290"/>
                  </a:lnTo>
                  <a:lnTo>
                    <a:pt x="172097" y="11760"/>
                  </a:lnTo>
                  <a:lnTo>
                    <a:pt x="168713" y="588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object 85"/>
            <p:cNvSpPr/>
            <p:nvPr/>
          </p:nvSpPr>
          <p:spPr>
            <a:xfrm>
              <a:off x="422046" y="465709"/>
              <a:ext cx="187325" cy="359410"/>
            </a:xfrm>
            <a:custGeom>
              <a:avLst/>
              <a:gdLst/>
              <a:ahLst/>
              <a:cxnLst/>
              <a:rect l="l" t="t" r="r" b="b"/>
              <a:pathLst>
                <a:path w="187325" h="359409">
                  <a:moveTo>
                    <a:pt x="157518" y="0"/>
                  </a:moveTo>
                  <a:lnTo>
                    <a:pt x="2654" y="0"/>
                  </a:lnTo>
                  <a:lnTo>
                    <a:pt x="0" y="2641"/>
                  </a:lnTo>
                  <a:lnTo>
                    <a:pt x="0" y="332486"/>
                  </a:lnTo>
                  <a:lnTo>
                    <a:pt x="2654" y="335127"/>
                  </a:lnTo>
                  <a:lnTo>
                    <a:pt x="167398" y="335127"/>
                  </a:lnTo>
                  <a:lnTo>
                    <a:pt x="175399" y="343128"/>
                  </a:lnTo>
                  <a:lnTo>
                    <a:pt x="175399" y="356247"/>
                  </a:lnTo>
                  <a:lnTo>
                    <a:pt x="178041" y="358889"/>
                  </a:lnTo>
                  <a:lnTo>
                    <a:pt x="184505" y="358889"/>
                  </a:lnTo>
                  <a:lnTo>
                    <a:pt x="187159" y="356247"/>
                  </a:lnTo>
                  <a:lnTo>
                    <a:pt x="187159" y="329361"/>
                  </a:lnTo>
                  <a:lnTo>
                    <a:pt x="175399" y="329361"/>
                  </a:lnTo>
                  <a:lnTo>
                    <a:pt x="170459" y="325602"/>
                  </a:lnTo>
                  <a:lnTo>
                    <a:pt x="164223" y="323367"/>
                  </a:lnTo>
                  <a:lnTo>
                    <a:pt x="11772" y="323367"/>
                  </a:lnTo>
                  <a:lnTo>
                    <a:pt x="11772" y="11760"/>
                  </a:lnTo>
                  <a:lnTo>
                    <a:pt x="181055" y="11760"/>
                  </a:lnTo>
                  <a:lnTo>
                    <a:pt x="176677" y="7045"/>
                  </a:lnTo>
                  <a:lnTo>
                    <a:pt x="171046" y="3262"/>
                  </a:lnTo>
                  <a:lnTo>
                    <a:pt x="164592" y="848"/>
                  </a:lnTo>
                  <a:lnTo>
                    <a:pt x="157518" y="0"/>
                  </a:lnTo>
                  <a:close/>
                </a:path>
                <a:path w="187325" h="359409">
                  <a:moveTo>
                    <a:pt x="181055" y="11760"/>
                  </a:moveTo>
                  <a:lnTo>
                    <a:pt x="167398" y="11760"/>
                  </a:lnTo>
                  <a:lnTo>
                    <a:pt x="175399" y="19761"/>
                  </a:lnTo>
                  <a:lnTo>
                    <a:pt x="175399" y="329361"/>
                  </a:lnTo>
                  <a:lnTo>
                    <a:pt x="187159" y="329361"/>
                  </a:lnTo>
                  <a:lnTo>
                    <a:pt x="187159" y="25349"/>
                  </a:lnTo>
                  <a:lnTo>
                    <a:pt x="186270" y="21285"/>
                  </a:lnTo>
                  <a:lnTo>
                    <a:pt x="184569" y="17640"/>
                  </a:lnTo>
                  <a:lnTo>
                    <a:pt x="183743" y="15646"/>
                  </a:lnTo>
                  <a:lnTo>
                    <a:pt x="182626" y="13703"/>
                  </a:lnTo>
                  <a:lnTo>
                    <a:pt x="181279" y="12001"/>
                  </a:lnTo>
                  <a:lnTo>
                    <a:pt x="181055" y="1176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object 86"/>
            <p:cNvSpPr/>
            <p:nvPr/>
          </p:nvSpPr>
          <p:spPr>
            <a:xfrm>
              <a:off x="667898" y="702437"/>
              <a:ext cx="61594" cy="48895"/>
            </a:xfrm>
            <a:custGeom>
              <a:avLst/>
              <a:gdLst/>
              <a:ahLst/>
              <a:cxnLst/>
              <a:rect l="l" t="t" r="r" b="b"/>
              <a:pathLst>
                <a:path w="61595" h="48895">
                  <a:moveTo>
                    <a:pt x="4940" y="17119"/>
                  </a:moveTo>
                  <a:lnTo>
                    <a:pt x="177" y="21526"/>
                  </a:lnTo>
                  <a:lnTo>
                    <a:pt x="0" y="25234"/>
                  </a:lnTo>
                  <a:lnTo>
                    <a:pt x="2184" y="27647"/>
                  </a:lnTo>
                  <a:lnTo>
                    <a:pt x="21818" y="48056"/>
                  </a:lnTo>
                  <a:lnTo>
                    <a:pt x="22593" y="48399"/>
                  </a:lnTo>
                  <a:lnTo>
                    <a:pt x="23418" y="48577"/>
                  </a:lnTo>
                  <a:lnTo>
                    <a:pt x="25882" y="48577"/>
                  </a:lnTo>
                  <a:lnTo>
                    <a:pt x="27584" y="47815"/>
                  </a:lnTo>
                  <a:lnTo>
                    <a:pt x="39297" y="33870"/>
                  </a:lnTo>
                  <a:lnTo>
                    <a:pt x="23939" y="33870"/>
                  </a:lnTo>
                  <a:lnTo>
                    <a:pt x="8648" y="17284"/>
                  </a:lnTo>
                  <a:lnTo>
                    <a:pt x="4940" y="17119"/>
                  </a:lnTo>
                  <a:close/>
                </a:path>
                <a:path w="61595" h="48895">
                  <a:moveTo>
                    <a:pt x="55816" y="0"/>
                  </a:moveTo>
                  <a:lnTo>
                    <a:pt x="52120" y="292"/>
                  </a:lnTo>
                  <a:lnTo>
                    <a:pt x="50050" y="2819"/>
                  </a:lnTo>
                  <a:lnTo>
                    <a:pt x="23939" y="33870"/>
                  </a:lnTo>
                  <a:lnTo>
                    <a:pt x="39297" y="33870"/>
                  </a:lnTo>
                  <a:lnTo>
                    <a:pt x="59054" y="10350"/>
                  </a:lnTo>
                  <a:lnTo>
                    <a:pt x="61175" y="7874"/>
                  </a:lnTo>
                  <a:lnTo>
                    <a:pt x="60820" y="4178"/>
                  </a:lnTo>
                  <a:lnTo>
                    <a:pt x="58343" y="2057"/>
                  </a:lnTo>
                  <a:lnTo>
                    <a:pt x="558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object 87"/>
            <p:cNvSpPr/>
            <p:nvPr/>
          </p:nvSpPr>
          <p:spPr>
            <a:xfrm>
              <a:off x="603318" y="471576"/>
              <a:ext cx="175895" cy="341630"/>
            </a:xfrm>
            <a:custGeom>
              <a:avLst/>
              <a:gdLst/>
              <a:ahLst/>
              <a:cxnLst/>
              <a:rect l="l" t="t" r="r" b="b"/>
              <a:pathLst>
                <a:path w="175895" h="341630">
                  <a:moveTo>
                    <a:pt x="77990" y="0"/>
                  </a:moveTo>
                  <a:lnTo>
                    <a:pt x="14998" y="0"/>
                  </a:lnTo>
                  <a:lnTo>
                    <a:pt x="7353" y="4711"/>
                  </a:lnTo>
                  <a:lnTo>
                    <a:pt x="3302" y="11772"/>
                  </a:lnTo>
                  <a:lnTo>
                    <a:pt x="1181" y="15290"/>
                  </a:lnTo>
                  <a:lnTo>
                    <a:pt x="0" y="19354"/>
                  </a:lnTo>
                  <a:lnTo>
                    <a:pt x="0" y="341134"/>
                  </a:lnTo>
                  <a:lnTo>
                    <a:pt x="2235" y="335660"/>
                  </a:lnTo>
                  <a:lnTo>
                    <a:pt x="10236" y="326491"/>
                  </a:lnTo>
                  <a:lnTo>
                    <a:pt x="16388" y="323494"/>
                  </a:lnTo>
                  <a:lnTo>
                    <a:pt x="5880" y="323494"/>
                  </a:lnTo>
                  <a:lnTo>
                    <a:pt x="5880" y="13881"/>
                  </a:lnTo>
                  <a:lnTo>
                    <a:pt x="13881" y="5880"/>
                  </a:lnTo>
                  <a:lnTo>
                    <a:pt x="77990" y="5880"/>
                  </a:lnTo>
                  <a:lnTo>
                    <a:pt x="77990" y="0"/>
                  </a:lnTo>
                  <a:close/>
                </a:path>
                <a:path w="175895" h="341630">
                  <a:moveTo>
                    <a:pt x="175387" y="5880"/>
                  </a:moveTo>
                  <a:lnTo>
                    <a:pt x="169506" y="5880"/>
                  </a:lnTo>
                  <a:lnTo>
                    <a:pt x="169506" y="317487"/>
                  </a:lnTo>
                  <a:lnTo>
                    <a:pt x="17056" y="317487"/>
                  </a:lnTo>
                  <a:lnTo>
                    <a:pt x="10883" y="319722"/>
                  </a:lnTo>
                  <a:lnTo>
                    <a:pt x="5880" y="323494"/>
                  </a:lnTo>
                  <a:lnTo>
                    <a:pt x="16388" y="323494"/>
                  </a:lnTo>
                  <a:lnTo>
                    <a:pt x="16649" y="323367"/>
                  </a:lnTo>
                  <a:lnTo>
                    <a:pt x="175387" y="323367"/>
                  </a:lnTo>
                  <a:lnTo>
                    <a:pt x="175387" y="5880"/>
                  </a:lnTo>
                  <a:close/>
                </a:path>
                <a:path w="175895" h="341630">
                  <a:moveTo>
                    <a:pt x="66230" y="34302"/>
                  </a:moveTo>
                  <a:lnTo>
                    <a:pt x="66230" y="186448"/>
                  </a:lnTo>
                  <a:lnTo>
                    <a:pt x="66700" y="187693"/>
                  </a:lnTo>
                  <a:lnTo>
                    <a:pt x="67462" y="188747"/>
                  </a:lnTo>
                  <a:lnTo>
                    <a:pt x="83172" y="209041"/>
                  </a:lnTo>
                  <a:lnTo>
                    <a:pt x="83172" y="222681"/>
                  </a:lnTo>
                  <a:lnTo>
                    <a:pt x="85763" y="225272"/>
                  </a:lnTo>
                  <a:lnTo>
                    <a:pt x="92290" y="225272"/>
                  </a:lnTo>
                  <a:lnTo>
                    <a:pt x="94932" y="222681"/>
                  </a:lnTo>
                  <a:lnTo>
                    <a:pt x="94932" y="209041"/>
                  </a:lnTo>
                  <a:lnTo>
                    <a:pt x="103878" y="197446"/>
                  </a:lnTo>
                  <a:lnTo>
                    <a:pt x="89052" y="197446"/>
                  </a:lnTo>
                  <a:lnTo>
                    <a:pt x="77990" y="183159"/>
                  </a:lnTo>
                  <a:lnTo>
                    <a:pt x="77990" y="36944"/>
                  </a:lnTo>
                  <a:lnTo>
                    <a:pt x="68872" y="36944"/>
                  </a:lnTo>
                  <a:lnTo>
                    <a:pt x="66230" y="34302"/>
                  </a:lnTo>
                  <a:close/>
                </a:path>
                <a:path w="175895" h="341630">
                  <a:moveTo>
                    <a:pt x="111810" y="34302"/>
                  </a:moveTo>
                  <a:lnTo>
                    <a:pt x="109169" y="36944"/>
                  </a:lnTo>
                  <a:lnTo>
                    <a:pt x="100050" y="36944"/>
                  </a:lnTo>
                  <a:lnTo>
                    <a:pt x="100050" y="183159"/>
                  </a:lnTo>
                  <a:lnTo>
                    <a:pt x="89052" y="197446"/>
                  </a:lnTo>
                  <a:lnTo>
                    <a:pt x="103878" y="197446"/>
                  </a:lnTo>
                  <a:lnTo>
                    <a:pt x="111404" y="187693"/>
                  </a:lnTo>
                  <a:lnTo>
                    <a:pt x="111810" y="186448"/>
                  </a:lnTo>
                  <a:lnTo>
                    <a:pt x="111810" y="34302"/>
                  </a:lnTo>
                  <a:close/>
                </a:path>
                <a:path w="175895" h="341630">
                  <a:moveTo>
                    <a:pt x="77990" y="5880"/>
                  </a:moveTo>
                  <a:lnTo>
                    <a:pt x="66230" y="5880"/>
                  </a:lnTo>
                  <a:lnTo>
                    <a:pt x="66230" y="34302"/>
                  </a:lnTo>
                  <a:lnTo>
                    <a:pt x="68872" y="36944"/>
                  </a:lnTo>
                  <a:lnTo>
                    <a:pt x="109169" y="36944"/>
                  </a:lnTo>
                  <a:lnTo>
                    <a:pt x="111810" y="34302"/>
                  </a:lnTo>
                  <a:lnTo>
                    <a:pt x="111810" y="25184"/>
                  </a:lnTo>
                  <a:lnTo>
                    <a:pt x="77990" y="25184"/>
                  </a:lnTo>
                  <a:lnTo>
                    <a:pt x="77990" y="5880"/>
                  </a:lnTo>
                  <a:close/>
                </a:path>
                <a:path w="175895" h="341630">
                  <a:moveTo>
                    <a:pt x="175387" y="0"/>
                  </a:moveTo>
                  <a:lnTo>
                    <a:pt x="100050" y="0"/>
                  </a:lnTo>
                  <a:lnTo>
                    <a:pt x="100050" y="25184"/>
                  </a:lnTo>
                  <a:lnTo>
                    <a:pt x="111810" y="25184"/>
                  </a:lnTo>
                  <a:lnTo>
                    <a:pt x="111810" y="5880"/>
                  </a:lnTo>
                  <a:lnTo>
                    <a:pt x="175387" y="5880"/>
                  </a:lnTo>
                  <a:lnTo>
                    <a:pt x="1753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object 88"/>
            <p:cNvSpPr/>
            <p:nvPr/>
          </p:nvSpPr>
          <p:spPr>
            <a:xfrm>
              <a:off x="597443" y="465696"/>
              <a:ext cx="187325" cy="359410"/>
            </a:xfrm>
            <a:custGeom>
              <a:avLst/>
              <a:gdLst/>
              <a:ahLst/>
              <a:cxnLst/>
              <a:rect l="l" t="t" r="r" b="b"/>
              <a:pathLst>
                <a:path w="187325" h="359409">
                  <a:moveTo>
                    <a:pt x="83870" y="0"/>
                  </a:moveTo>
                  <a:lnTo>
                    <a:pt x="29641" y="0"/>
                  </a:lnTo>
                  <a:lnTo>
                    <a:pt x="22560" y="848"/>
                  </a:lnTo>
                  <a:lnTo>
                    <a:pt x="2590" y="17640"/>
                  </a:lnTo>
                  <a:lnTo>
                    <a:pt x="876" y="21297"/>
                  </a:lnTo>
                  <a:lnTo>
                    <a:pt x="0" y="25349"/>
                  </a:lnTo>
                  <a:lnTo>
                    <a:pt x="0" y="356247"/>
                  </a:lnTo>
                  <a:lnTo>
                    <a:pt x="2641" y="358889"/>
                  </a:lnTo>
                  <a:lnTo>
                    <a:pt x="9118" y="358889"/>
                  </a:lnTo>
                  <a:lnTo>
                    <a:pt x="11760" y="356247"/>
                  </a:lnTo>
                  <a:lnTo>
                    <a:pt x="11760" y="343128"/>
                  </a:lnTo>
                  <a:lnTo>
                    <a:pt x="19761" y="335127"/>
                  </a:lnTo>
                  <a:lnTo>
                    <a:pt x="184556" y="335127"/>
                  </a:lnTo>
                  <a:lnTo>
                    <a:pt x="187147" y="332486"/>
                  </a:lnTo>
                  <a:lnTo>
                    <a:pt x="187147" y="329374"/>
                  </a:lnTo>
                  <a:lnTo>
                    <a:pt x="11760" y="329374"/>
                  </a:lnTo>
                  <a:lnTo>
                    <a:pt x="11760" y="19761"/>
                  </a:lnTo>
                  <a:lnTo>
                    <a:pt x="19761" y="11760"/>
                  </a:lnTo>
                  <a:lnTo>
                    <a:pt x="83870" y="11760"/>
                  </a:lnTo>
                  <a:lnTo>
                    <a:pt x="83870" y="0"/>
                  </a:lnTo>
                  <a:close/>
                </a:path>
                <a:path w="187325" h="359409">
                  <a:moveTo>
                    <a:pt x="184556" y="0"/>
                  </a:moveTo>
                  <a:lnTo>
                    <a:pt x="105930" y="0"/>
                  </a:lnTo>
                  <a:lnTo>
                    <a:pt x="105930" y="11760"/>
                  </a:lnTo>
                  <a:lnTo>
                    <a:pt x="175387" y="11760"/>
                  </a:lnTo>
                  <a:lnTo>
                    <a:pt x="175387" y="323367"/>
                  </a:lnTo>
                  <a:lnTo>
                    <a:pt x="22936" y="323367"/>
                  </a:lnTo>
                  <a:lnTo>
                    <a:pt x="16764" y="325602"/>
                  </a:lnTo>
                  <a:lnTo>
                    <a:pt x="11760" y="329374"/>
                  </a:lnTo>
                  <a:lnTo>
                    <a:pt x="187147" y="329374"/>
                  </a:lnTo>
                  <a:lnTo>
                    <a:pt x="187147" y="2641"/>
                  </a:lnTo>
                  <a:lnTo>
                    <a:pt x="18455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object 89"/>
            <p:cNvSpPr/>
            <p:nvPr/>
          </p:nvSpPr>
          <p:spPr>
            <a:xfrm>
              <a:off x="456759" y="502234"/>
              <a:ext cx="113449" cy="92163"/>
            </a:xfrm>
            <a:prstGeom prst="rect">
              <a:avLst/>
            </a:prstGeom>
            <a:noFill/>
            <a:ln w="19050">
              <a:solidFill>
                <a:sysClr val="window" lastClr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object 90"/>
            <p:cNvSpPr/>
            <p:nvPr/>
          </p:nvSpPr>
          <p:spPr>
            <a:xfrm>
              <a:off x="456760" y="624040"/>
              <a:ext cx="113664" cy="12065"/>
            </a:xfrm>
            <a:custGeom>
              <a:avLst/>
              <a:gdLst/>
              <a:ahLst/>
              <a:cxnLst/>
              <a:rect l="l" t="t" r="r" b="b"/>
              <a:pathLst>
                <a:path w="113665" h="12065">
                  <a:moveTo>
                    <a:pt x="110858" y="0"/>
                  </a:moveTo>
                  <a:lnTo>
                    <a:pt x="2641" y="0"/>
                  </a:lnTo>
                  <a:lnTo>
                    <a:pt x="0" y="2641"/>
                  </a:lnTo>
                  <a:lnTo>
                    <a:pt x="0" y="9118"/>
                  </a:lnTo>
                  <a:lnTo>
                    <a:pt x="2641" y="11760"/>
                  </a:lnTo>
                  <a:lnTo>
                    <a:pt x="110858" y="11760"/>
                  </a:lnTo>
                  <a:lnTo>
                    <a:pt x="113449" y="9118"/>
                  </a:lnTo>
                  <a:lnTo>
                    <a:pt x="113449" y="2641"/>
                  </a:lnTo>
                  <a:lnTo>
                    <a:pt x="1108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object 91"/>
            <p:cNvSpPr/>
            <p:nvPr/>
          </p:nvSpPr>
          <p:spPr>
            <a:xfrm>
              <a:off x="456760" y="688911"/>
              <a:ext cx="113664" cy="12065"/>
            </a:xfrm>
            <a:custGeom>
              <a:avLst/>
              <a:gdLst/>
              <a:ahLst/>
              <a:cxnLst/>
              <a:rect l="l" t="t" r="r" b="b"/>
              <a:pathLst>
                <a:path w="113665" h="12065">
                  <a:moveTo>
                    <a:pt x="110858" y="0"/>
                  </a:moveTo>
                  <a:lnTo>
                    <a:pt x="2641" y="0"/>
                  </a:lnTo>
                  <a:lnTo>
                    <a:pt x="0" y="2641"/>
                  </a:lnTo>
                  <a:lnTo>
                    <a:pt x="0" y="9105"/>
                  </a:lnTo>
                  <a:lnTo>
                    <a:pt x="2641" y="11760"/>
                  </a:lnTo>
                  <a:lnTo>
                    <a:pt x="110858" y="11760"/>
                  </a:lnTo>
                  <a:lnTo>
                    <a:pt x="113449" y="9105"/>
                  </a:lnTo>
                  <a:lnTo>
                    <a:pt x="113449" y="2641"/>
                  </a:lnTo>
                  <a:lnTo>
                    <a:pt x="1108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object 92"/>
            <p:cNvSpPr/>
            <p:nvPr/>
          </p:nvSpPr>
          <p:spPr>
            <a:xfrm>
              <a:off x="456760" y="728611"/>
              <a:ext cx="113664" cy="12065"/>
            </a:xfrm>
            <a:custGeom>
              <a:avLst/>
              <a:gdLst/>
              <a:ahLst/>
              <a:cxnLst/>
              <a:rect l="l" t="t" r="r" b="b"/>
              <a:pathLst>
                <a:path w="113665" h="12065">
                  <a:moveTo>
                    <a:pt x="110858" y="0"/>
                  </a:moveTo>
                  <a:lnTo>
                    <a:pt x="2641" y="0"/>
                  </a:lnTo>
                  <a:lnTo>
                    <a:pt x="0" y="2641"/>
                  </a:lnTo>
                  <a:lnTo>
                    <a:pt x="0" y="9169"/>
                  </a:lnTo>
                  <a:lnTo>
                    <a:pt x="2641" y="11760"/>
                  </a:lnTo>
                  <a:lnTo>
                    <a:pt x="110858" y="11760"/>
                  </a:lnTo>
                  <a:lnTo>
                    <a:pt x="113449" y="9169"/>
                  </a:lnTo>
                  <a:lnTo>
                    <a:pt x="113449" y="2641"/>
                  </a:lnTo>
                  <a:lnTo>
                    <a:pt x="1108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object 93"/>
            <p:cNvSpPr/>
            <p:nvPr/>
          </p:nvSpPr>
          <p:spPr>
            <a:xfrm>
              <a:off x="675427" y="428002"/>
              <a:ext cx="34290" cy="250825"/>
            </a:xfrm>
            <a:custGeom>
              <a:avLst/>
              <a:gdLst/>
              <a:ahLst/>
              <a:cxnLst/>
              <a:rect l="l" t="t" r="r" b="b"/>
              <a:pathLst>
                <a:path w="34290" h="250825">
                  <a:moveTo>
                    <a:pt x="26238" y="0"/>
                  </a:moveTo>
                  <a:lnTo>
                    <a:pt x="7594" y="0"/>
                  </a:lnTo>
                  <a:lnTo>
                    <a:pt x="0" y="7581"/>
                  </a:lnTo>
                  <a:lnTo>
                    <a:pt x="0" y="228739"/>
                  </a:lnTo>
                  <a:lnTo>
                    <a:pt x="16941" y="250609"/>
                  </a:lnTo>
                  <a:lnTo>
                    <a:pt x="24332" y="241033"/>
                  </a:lnTo>
                  <a:lnTo>
                    <a:pt x="16941" y="241033"/>
                  </a:lnTo>
                  <a:lnTo>
                    <a:pt x="5880" y="226733"/>
                  </a:lnTo>
                  <a:lnTo>
                    <a:pt x="5880" y="80518"/>
                  </a:lnTo>
                  <a:lnTo>
                    <a:pt x="33820" y="80517"/>
                  </a:lnTo>
                  <a:lnTo>
                    <a:pt x="33820" y="68757"/>
                  </a:lnTo>
                  <a:lnTo>
                    <a:pt x="5880" y="68757"/>
                  </a:lnTo>
                  <a:lnTo>
                    <a:pt x="5880" y="10820"/>
                  </a:lnTo>
                  <a:lnTo>
                    <a:pt x="10820" y="5880"/>
                  </a:lnTo>
                  <a:lnTo>
                    <a:pt x="32118" y="5880"/>
                  </a:lnTo>
                  <a:lnTo>
                    <a:pt x="26238" y="0"/>
                  </a:lnTo>
                  <a:close/>
                </a:path>
                <a:path w="34290" h="250825">
                  <a:moveTo>
                    <a:pt x="33820" y="80517"/>
                  </a:moveTo>
                  <a:lnTo>
                    <a:pt x="27940" y="80518"/>
                  </a:lnTo>
                  <a:lnTo>
                    <a:pt x="27940" y="226733"/>
                  </a:lnTo>
                  <a:lnTo>
                    <a:pt x="16941" y="241033"/>
                  </a:lnTo>
                  <a:lnTo>
                    <a:pt x="24332" y="241033"/>
                  </a:lnTo>
                  <a:lnTo>
                    <a:pt x="33820" y="228739"/>
                  </a:lnTo>
                  <a:lnTo>
                    <a:pt x="33820" y="80517"/>
                  </a:lnTo>
                  <a:close/>
                </a:path>
                <a:path w="34290" h="250825">
                  <a:moveTo>
                    <a:pt x="32118" y="5880"/>
                  </a:moveTo>
                  <a:lnTo>
                    <a:pt x="22999" y="5880"/>
                  </a:lnTo>
                  <a:lnTo>
                    <a:pt x="27940" y="10820"/>
                  </a:lnTo>
                  <a:lnTo>
                    <a:pt x="27940" y="68757"/>
                  </a:lnTo>
                  <a:lnTo>
                    <a:pt x="33820" y="68757"/>
                  </a:lnTo>
                  <a:lnTo>
                    <a:pt x="33820" y="7581"/>
                  </a:lnTo>
                  <a:lnTo>
                    <a:pt x="32118" y="588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object 94"/>
            <p:cNvSpPr/>
            <p:nvPr/>
          </p:nvSpPr>
          <p:spPr>
            <a:xfrm>
              <a:off x="669547" y="422122"/>
              <a:ext cx="45720" cy="262890"/>
            </a:xfrm>
            <a:custGeom>
              <a:avLst/>
              <a:gdLst/>
              <a:ahLst/>
              <a:cxnLst/>
              <a:rect l="l" t="t" r="r" b="b"/>
              <a:pathLst>
                <a:path w="45720" h="262890">
                  <a:moveTo>
                    <a:pt x="22821" y="0"/>
                  </a:moveTo>
                  <a:lnTo>
                    <a:pt x="13946" y="1796"/>
                  </a:lnTo>
                  <a:lnTo>
                    <a:pt x="6691" y="6691"/>
                  </a:lnTo>
                  <a:lnTo>
                    <a:pt x="1796" y="13946"/>
                  </a:lnTo>
                  <a:lnTo>
                    <a:pt x="0" y="22821"/>
                  </a:lnTo>
                  <a:lnTo>
                    <a:pt x="0" y="235915"/>
                  </a:lnTo>
                  <a:lnTo>
                    <a:pt x="469" y="237147"/>
                  </a:lnTo>
                  <a:lnTo>
                    <a:pt x="1231" y="238201"/>
                  </a:lnTo>
                  <a:lnTo>
                    <a:pt x="18173" y="260083"/>
                  </a:lnTo>
                  <a:lnTo>
                    <a:pt x="19240" y="261556"/>
                  </a:lnTo>
                  <a:lnTo>
                    <a:pt x="20993" y="262382"/>
                  </a:lnTo>
                  <a:lnTo>
                    <a:pt x="24650" y="262382"/>
                  </a:lnTo>
                  <a:lnTo>
                    <a:pt x="26352" y="261556"/>
                  </a:lnTo>
                  <a:lnTo>
                    <a:pt x="37643" y="246913"/>
                  </a:lnTo>
                  <a:lnTo>
                    <a:pt x="22821" y="246913"/>
                  </a:lnTo>
                  <a:lnTo>
                    <a:pt x="11760" y="232613"/>
                  </a:lnTo>
                  <a:lnTo>
                    <a:pt x="11760" y="16700"/>
                  </a:lnTo>
                  <a:lnTo>
                    <a:pt x="16700" y="11760"/>
                  </a:lnTo>
                  <a:lnTo>
                    <a:pt x="42312" y="11760"/>
                  </a:lnTo>
                  <a:lnTo>
                    <a:pt x="38896" y="6691"/>
                  </a:lnTo>
                  <a:lnTo>
                    <a:pt x="31660" y="1796"/>
                  </a:lnTo>
                  <a:lnTo>
                    <a:pt x="22821" y="0"/>
                  </a:lnTo>
                  <a:close/>
                </a:path>
                <a:path w="45720" h="262890">
                  <a:moveTo>
                    <a:pt x="42312" y="11760"/>
                  </a:moveTo>
                  <a:lnTo>
                    <a:pt x="28879" y="11760"/>
                  </a:lnTo>
                  <a:lnTo>
                    <a:pt x="33820" y="16700"/>
                  </a:lnTo>
                  <a:lnTo>
                    <a:pt x="33820" y="232613"/>
                  </a:lnTo>
                  <a:lnTo>
                    <a:pt x="22821" y="246913"/>
                  </a:lnTo>
                  <a:lnTo>
                    <a:pt x="37643" y="246913"/>
                  </a:lnTo>
                  <a:lnTo>
                    <a:pt x="45173" y="237147"/>
                  </a:lnTo>
                  <a:lnTo>
                    <a:pt x="45580" y="235915"/>
                  </a:lnTo>
                  <a:lnTo>
                    <a:pt x="45580" y="22821"/>
                  </a:lnTo>
                  <a:lnTo>
                    <a:pt x="43785" y="13946"/>
                  </a:lnTo>
                  <a:lnTo>
                    <a:pt x="42312" y="1176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object 95"/>
            <p:cNvSpPr/>
            <p:nvPr/>
          </p:nvSpPr>
          <p:spPr>
            <a:xfrm>
              <a:off x="669550" y="496760"/>
              <a:ext cx="45720" cy="12065"/>
            </a:xfrm>
            <a:custGeom>
              <a:avLst/>
              <a:gdLst/>
              <a:ahLst/>
              <a:cxnLst/>
              <a:rect l="l" t="t" r="r" b="b"/>
              <a:pathLst>
                <a:path w="45720" h="12065">
                  <a:moveTo>
                    <a:pt x="42938" y="0"/>
                  </a:moveTo>
                  <a:lnTo>
                    <a:pt x="2641" y="0"/>
                  </a:lnTo>
                  <a:lnTo>
                    <a:pt x="0" y="2641"/>
                  </a:lnTo>
                  <a:lnTo>
                    <a:pt x="0" y="9118"/>
                  </a:lnTo>
                  <a:lnTo>
                    <a:pt x="2641" y="11760"/>
                  </a:lnTo>
                  <a:lnTo>
                    <a:pt x="42938" y="11760"/>
                  </a:lnTo>
                  <a:lnTo>
                    <a:pt x="45580" y="9118"/>
                  </a:lnTo>
                  <a:lnTo>
                    <a:pt x="45580" y="2641"/>
                  </a:lnTo>
                  <a:lnTo>
                    <a:pt x="4293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object 96"/>
            <p:cNvSpPr/>
            <p:nvPr/>
          </p:nvSpPr>
          <p:spPr>
            <a:xfrm>
              <a:off x="686490" y="672731"/>
              <a:ext cx="12065" cy="24130"/>
            </a:xfrm>
            <a:custGeom>
              <a:avLst/>
              <a:gdLst/>
              <a:ahLst/>
              <a:cxnLst/>
              <a:rect l="l" t="t" r="r" b="b"/>
              <a:pathLst>
                <a:path w="12065" h="24129">
                  <a:moveTo>
                    <a:pt x="7226" y="0"/>
                  </a:moveTo>
                  <a:lnTo>
                    <a:pt x="4521" y="0"/>
                  </a:lnTo>
                  <a:lnTo>
                    <a:pt x="3225" y="469"/>
                  </a:lnTo>
                  <a:lnTo>
                    <a:pt x="2286" y="1231"/>
                  </a:lnTo>
                  <a:lnTo>
                    <a:pt x="876" y="2298"/>
                  </a:lnTo>
                  <a:lnTo>
                    <a:pt x="0" y="4000"/>
                  </a:lnTo>
                  <a:lnTo>
                    <a:pt x="0" y="21526"/>
                  </a:lnTo>
                  <a:lnTo>
                    <a:pt x="2590" y="24117"/>
                  </a:lnTo>
                  <a:lnTo>
                    <a:pt x="9118" y="24117"/>
                  </a:lnTo>
                  <a:lnTo>
                    <a:pt x="11760" y="21526"/>
                  </a:lnTo>
                  <a:lnTo>
                    <a:pt x="11760" y="4000"/>
                  </a:lnTo>
                  <a:lnTo>
                    <a:pt x="10883" y="2298"/>
                  </a:lnTo>
                  <a:lnTo>
                    <a:pt x="8470" y="469"/>
                  </a:lnTo>
                  <a:lnTo>
                    <a:pt x="72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object 97"/>
            <p:cNvSpPr/>
            <p:nvPr/>
          </p:nvSpPr>
          <p:spPr>
            <a:xfrm>
              <a:off x="685551" y="702437"/>
              <a:ext cx="43815" cy="48895"/>
            </a:xfrm>
            <a:custGeom>
              <a:avLst/>
              <a:gdLst/>
              <a:ahLst/>
              <a:cxnLst/>
              <a:rect l="l" t="t" r="r" b="b"/>
              <a:pathLst>
                <a:path w="43815" h="48895">
                  <a:moveTo>
                    <a:pt x="38163" y="0"/>
                  </a:moveTo>
                  <a:lnTo>
                    <a:pt x="34467" y="292"/>
                  </a:lnTo>
                  <a:lnTo>
                    <a:pt x="32397" y="2819"/>
                  </a:lnTo>
                  <a:lnTo>
                    <a:pt x="2057" y="38874"/>
                  </a:lnTo>
                  <a:lnTo>
                    <a:pt x="0" y="41402"/>
                  </a:lnTo>
                  <a:lnTo>
                    <a:pt x="292" y="45110"/>
                  </a:lnTo>
                  <a:lnTo>
                    <a:pt x="2755" y="47167"/>
                  </a:lnTo>
                  <a:lnTo>
                    <a:pt x="2997" y="47345"/>
                  </a:lnTo>
                  <a:lnTo>
                    <a:pt x="3225" y="47574"/>
                  </a:lnTo>
                  <a:lnTo>
                    <a:pt x="3936" y="47993"/>
                  </a:lnTo>
                  <a:lnTo>
                    <a:pt x="4165" y="48056"/>
                  </a:lnTo>
                  <a:lnTo>
                    <a:pt x="4940" y="48399"/>
                  </a:lnTo>
                  <a:lnTo>
                    <a:pt x="5765" y="48577"/>
                  </a:lnTo>
                  <a:lnTo>
                    <a:pt x="8229" y="48577"/>
                  </a:lnTo>
                  <a:lnTo>
                    <a:pt x="9931" y="47815"/>
                  </a:lnTo>
                  <a:lnTo>
                    <a:pt x="41401" y="10350"/>
                  </a:lnTo>
                  <a:lnTo>
                    <a:pt x="43522" y="7874"/>
                  </a:lnTo>
                  <a:lnTo>
                    <a:pt x="43167" y="4178"/>
                  </a:lnTo>
                  <a:lnTo>
                    <a:pt x="40690" y="2057"/>
                  </a:lnTo>
                  <a:lnTo>
                    <a:pt x="3816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object 98"/>
            <p:cNvSpPr/>
            <p:nvPr/>
          </p:nvSpPr>
          <p:spPr>
            <a:xfrm>
              <a:off x="667908" y="719556"/>
              <a:ext cx="31115" cy="31750"/>
            </a:xfrm>
            <a:custGeom>
              <a:avLst/>
              <a:gdLst/>
              <a:ahLst/>
              <a:cxnLst/>
              <a:rect l="l" t="t" r="r" b="b"/>
              <a:pathLst>
                <a:path w="31115" h="31750">
                  <a:moveTo>
                    <a:pt x="4940" y="0"/>
                  </a:moveTo>
                  <a:lnTo>
                    <a:pt x="165" y="4406"/>
                  </a:lnTo>
                  <a:lnTo>
                    <a:pt x="0" y="8115"/>
                  </a:lnTo>
                  <a:lnTo>
                    <a:pt x="2171" y="10528"/>
                  </a:lnTo>
                  <a:lnTo>
                    <a:pt x="21818" y="30937"/>
                  </a:lnTo>
                  <a:lnTo>
                    <a:pt x="22517" y="31229"/>
                  </a:lnTo>
                  <a:lnTo>
                    <a:pt x="23279" y="31343"/>
                  </a:lnTo>
                  <a:lnTo>
                    <a:pt x="25400" y="31343"/>
                  </a:lnTo>
                  <a:lnTo>
                    <a:pt x="26873" y="30810"/>
                  </a:lnTo>
                  <a:lnTo>
                    <a:pt x="30340" y="27584"/>
                  </a:lnTo>
                  <a:lnTo>
                    <a:pt x="30518" y="23875"/>
                  </a:lnTo>
                  <a:lnTo>
                    <a:pt x="8636" y="165"/>
                  </a:lnTo>
                  <a:lnTo>
                    <a:pt x="494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2701776" y="4014392"/>
            <a:ext cx="6567772" cy="9401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ru-RU" sz="2309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ПРОЕКТ </a:t>
            </a:r>
          </a:p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ОБРАЗОВАНИЕ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48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1744" y="351923"/>
            <a:ext cx="5220120" cy="4421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«ОБРАЗОВАНИЕ» 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5" name="object 20"/>
          <p:cNvSpPr/>
          <p:nvPr/>
        </p:nvSpPr>
        <p:spPr>
          <a:xfrm>
            <a:off x="820993" y="80386"/>
            <a:ext cx="164196" cy="6060355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Блок-схема: узел 6"/>
          <p:cNvSpPr/>
          <p:nvPr/>
        </p:nvSpPr>
        <p:spPr>
          <a:xfrm>
            <a:off x="271306" y="157063"/>
            <a:ext cx="1045028" cy="624348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object 12"/>
          <p:cNvSpPr/>
          <p:nvPr/>
        </p:nvSpPr>
        <p:spPr>
          <a:xfrm flipV="1">
            <a:off x="1417365" y="645917"/>
            <a:ext cx="10661302" cy="102819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1" name="Овал 10"/>
          <p:cNvSpPr/>
          <p:nvPr/>
        </p:nvSpPr>
        <p:spPr>
          <a:xfrm>
            <a:off x="558996" y="858087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85972" y="1357665"/>
            <a:ext cx="460870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83953" y="2196733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55"/>
          <p:cNvSpPr/>
          <p:nvPr/>
        </p:nvSpPr>
        <p:spPr>
          <a:xfrm>
            <a:off x="685123" y="951821"/>
            <a:ext cx="241639" cy="27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Прямоугольник 16"/>
          <p:cNvSpPr/>
          <p:nvPr/>
        </p:nvSpPr>
        <p:spPr>
          <a:xfrm>
            <a:off x="1301762" y="913227"/>
            <a:ext cx="4702629" cy="352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СРОКИ РЕАЛИЗАЦИИ: 01.01.2019 – 31.12.2024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549716" y="3469204"/>
            <a:ext cx="540892" cy="4119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549715" y="4726636"/>
            <a:ext cx="543625" cy="4119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object 122"/>
          <p:cNvSpPr/>
          <p:nvPr/>
        </p:nvSpPr>
        <p:spPr>
          <a:xfrm>
            <a:off x="727889" y="1423270"/>
            <a:ext cx="229967" cy="2485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23"/>
          <p:cNvSpPr/>
          <p:nvPr/>
        </p:nvSpPr>
        <p:spPr>
          <a:xfrm>
            <a:off x="701211" y="2210609"/>
            <a:ext cx="244500" cy="2691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Прямоугольник 28"/>
          <p:cNvSpPr/>
          <p:nvPr/>
        </p:nvSpPr>
        <p:spPr>
          <a:xfrm>
            <a:off x="1239540" y="1370272"/>
            <a:ext cx="4322897" cy="2739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ЦЕЛИ И ЦЕЛЕВЫЕ ПОКАЗАТЕЛИ: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685429" y="1701191"/>
            <a:ext cx="5091954" cy="4426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1. Вхождение </a:t>
            </a:r>
            <a:r>
              <a:rPr lang="ru-RU" sz="1400" dirty="0">
                <a:solidFill>
                  <a:schemeClr val="tx2"/>
                </a:solidFill>
              </a:rPr>
              <a:t>Российской Федерации в число 10 ведущих стран мира по качеству общего образования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1268265" y="1681016"/>
            <a:ext cx="398237" cy="46839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41" name="Стрелка вправо 40"/>
          <p:cNvSpPr/>
          <p:nvPr/>
        </p:nvSpPr>
        <p:spPr>
          <a:xfrm rot="16200000">
            <a:off x="1329056" y="1863020"/>
            <a:ext cx="295582" cy="118964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7085367" y="1423270"/>
            <a:ext cx="398237" cy="102106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43" name="Стрелка вправо 42"/>
          <p:cNvSpPr/>
          <p:nvPr/>
        </p:nvSpPr>
        <p:spPr>
          <a:xfrm rot="16200000">
            <a:off x="6992177" y="1854516"/>
            <a:ext cx="533297" cy="112749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7483604" y="1423270"/>
            <a:ext cx="4628773" cy="10185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</a:rPr>
              <a:t> </a:t>
            </a:r>
            <a:r>
              <a:rPr lang="ru-RU" sz="1400" dirty="0" smtClean="0">
                <a:solidFill>
                  <a:schemeClr val="tx2"/>
                </a:solidFill>
              </a:rPr>
              <a:t>2. Воспитание гармонично развитой и социально ответственной личности на основе духовно-нравственных ценностей народов Российской Федерации, исторических и национально-культурно традиции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175019" y="2283507"/>
            <a:ext cx="5549154" cy="4834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Федеральные проекты в которых участвует Республики Ингушетия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226418" y="2964619"/>
            <a:ext cx="3165233" cy="316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chemeClr val="tx2"/>
                </a:solidFill>
              </a:rPr>
              <a:t>Современная школа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1210389" y="3543838"/>
            <a:ext cx="3854824" cy="3373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chemeClr val="tx2"/>
                </a:solidFill>
              </a:rPr>
              <a:t>Успех каждого ребенка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1121059" y="4116671"/>
            <a:ext cx="5419406" cy="3548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</a:rPr>
              <a:t> </a:t>
            </a:r>
            <a:r>
              <a:rPr lang="ru-RU" sz="1400" dirty="0" smtClean="0">
                <a:solidFill>
                  <a:schemeClr val="tx2"/>
                </a:solidFill>
              </a:rPr>
              <a:t>Поддержка </a:t>
            </a:r>
            <a:r>
              <a:rPr lang="ru-RU" sz="1400" dirty="0">
                <a:solidFill>
                  <a:schemeClr val="tx2"/>
                </a:solidFill>
              </a:rPr>
              <a:t>семей, имеющих детей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6831160" y="2987891"/>
            <a:ext cx="1304887" cy="38288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1 318 696,7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6827911" y="3541025"/>
            <a:ext cx="1298147" cy="37331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35 750,4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6827911" y="4230028"/>
            <a:ext cx="1298977" cy="4040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-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6827911" y="4804307"/>
            <a:ext cx="1298147" cy="42984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-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8337176" y="2441864"/>
            <a:ext cx="3594848" cy="11330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БЮДЖЕТ НАЦИОНАЛЬНОГО ПРОЕКТА 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                                 1 354 447,1 тыс. руб. 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ИСТОЧНИКИ ФБ - 1 325 </a:t>
            </a:r>
            <a:r>
              <a:rPr lang="ru-RU" sz="1400" b="1" dirty="0" smtClean="0">
                <a:solidFill>
                  <a:schemeClr val="tx2"/>
                </a:solidFill>
              </a:rPr>
              <a:t>353,0 тыс. руб.</a:t>
            </a:r>
            <a:endParaRPr lang="ru-RU" sz="1400" b="1" dirty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                     РБ - 29 094,1  тыс. руб.</a:t>
            </a:r>
            <a:endParaRPr lang="ru-RU" sz="1400" b="1" dirty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 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049" name="AutoShape 8" descr="https://apf.mail.ru/cgi-bin/readmsg/IMG_1207-19-03-19-11-39.JPG?id=15529848010000000041%3B0%3B2&amp;x-email=proektofis_06%40mail.ru&amp;exif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50" name="AutoShape 10" descr="https://apf.mail.ru/cgi-bin/readmsg/IMG_1207-19-03-19-11-39.JPG?id=15529848010000000041%3B0%3B2&amp;x-email=proektofis_06%40mail.ru&amp;exif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" name="Рисунок 60"/>
          <p:cNvPicPr/>
          <p:nvPr/>
        </p:nvPicPr>
        <p:blipFill rotWithShape="1">
          <a:blip r:embed="rId5"/>
          <a:srcRect l="53777" t="12707" r="43853" b="81008"/>
          <a:stretch/>
        </p:blipFill>
        <p:spPr bwMode="auto">
          <a:xfrm>
            <a:off x="558996" y="278972"/>
            <a:ext cx="521688" cy="4464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4" name="Овал 63"/>
          <p:cNvSpPr/>
          <p:nvPr/>
        </p:nvSpPr>
        <p:spPr>
          <a:xfrm>
            <a:off x="549715" y="2868962"/>
            <a:ext cx="540893" cy="411982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Овал 64"/>
          <p:cNvSpPr/>
          <p:nvPr/>
        </p:nvSpPr>
        <p:spPr>
          <a:xfrm>
            <a:off x="549716" y="4024037"/>
            <a:ext cx="540892" cy="4119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1121059" y="4804308"/>
            <a:ext cx="5044204" cy="3548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chemeClr val="tx2"/>
                </a:solidFill>
              </a:rPr>
              <a:t>Цифровая образовательная среда</a:t>
            </a: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3532741440"/>
              </p:ext>
            </p:extLst>
          </p:nvPr>
        </p:nvGraphicFramePr>
        <p:xfrm>
          <a:off x="8470338" y="3598062"/>
          <a:ext cx="3328523" cy="2257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9529307" y="4496531"/>
            <a:ext cx="12105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solidFill>
                  <a:schemeClr val="tx2"/>
                </a:solidFill>
              </a:rPr>
              <a:t>1 354 </a:t>
            </a:r>
            <a:r>
              <a:rPr lang="ru-RU" sz="1600" b="1" dirty="0" smtClean="0">
                <a:solidFill>
                  <a:schemeClr val="tx2"/>
                </a:solidFill>
              </a:rPr>
              <a:t>447,1 </a:t>
            </a:r>
          </a:p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тыс. руб.</a:t>
            </a:r>
            <a:endParaRPr lang="ru-RU" sz="1600" b="1" dirty="0">
              <a:solidFill>
                <a:schemeClr val="tx2"/>
              </a:solidFill>
            </a:endParaRPr>
          </a:p>
        </p:txBody>
      </p:sp>
      <p:pic>
        <p:nvPicPr>
          <p:cNvPr id="11266" name="Picture 2" descr="https://storage.needpix.com/rsynced_images/school-design-1727572_128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9903" y="2987890"/>
            <a:ext cx="325739" cy="24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s://findicons.com/files/icons/977/rrze/720/user_phd_group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38" y="3529768"/>
            <a:ext cx="368604" cy="32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s://png.pngtree.com/element_origin_min_pic/17/08/26/68a5062cd3869b334074e0d2c546ade5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654783" y="4078636"/>
            <a:ext cx="302317" cy="302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https://static9.depositphotos.com/1526816/1116/v/950/depositphotos_11163253-stock-illustration-man-and-laptop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82" y="4804308"/>
            <a:ext cx="378458" cy="25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Скругленный прямоугольник 84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36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59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1744" y="351923"/>
            <a:ext cx="5220120" cy="4421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«ОБРАЗОВАНИЕ» 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5" name="object 20"/>
          <p:cNvSpPr/>
          <p:nvPr/>
        </p:nvSpPr>
        <p:spPr>
          <a:xfrm>
            <a:off x="820993" y="80386"/>
            <a:ext cx="164196" cy="5682851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Блок-схема: узел 6"/>
          <p:cNvSpPr/>
          <p:nvPr/>
        </p:nvSpPr>
        <p:spPr>
          <a:xfrm>
            <a:off x="271306" y="157063"/>
            <a:ext cx="1045028" cy="624348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object 12"/>
          <p:cNvSpPr/>
          <p:nvPr/>
        </p:nvSpPr>
        <p:spPr>
          <a:xfrm flipV="1">
            <a:off x="1417365" y="645917"/>
            <a:ext cx="10661302" cy="102819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1" name="Овал 10"/>
          <p:cNvSpPr/>
          <p:nvPr/>
        </p:nvSpPr>
        <p:spPr>
          <a:xfrm>
            <a:off x="558996" y="858087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58996" y="1507646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55"/>
          <p:cNvSpPr/>
          <p:nvPr/>
        </p:nvSpPr>
        <p:spPr>
          <a:xfrm>
            <a:off x="685123" y="951821"/>
            <a:ext cx="241639" cy="27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Прямоугольник 16"/>
          <p:cNvSpPr/>
          <p:nvPr/>
        </p:nvSpPr>
        <p:spPr>
          <a:xfrm>
            <a:off x="1301762" y="913227"/>
            <a:ext cx="4702629" cy="352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СРОКИ РЕАЛИЗАЦИИ: 01.01.2019 – 31.12.2024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538516" y="2896422"/>
            <a:ext cx="524398" cy="4119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538516" y="3992471"/>
            <a:ext cx="524398" cy="4119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object 123"/>
          <p:cNvSpPr/>
          <p:nvPr/>
        </p:nvSpPr>
        <p:spPr>
          <a:xfrm>
            <a:off x="691070" y="1578675"/>
            <a:ext cx="244500" cy="2691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Прямоугольник 51"/>
          <p:cNvSpPr/>
          <p:nvPr/>
        </p:nvSpPr>
        <p:spPr>
          <a:xfrm>
            <a:off x="1209686" y="1565298"/>
            <a:ext cx="6315063" cy="3839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Федеральные проекты в которых участвует Республики Ингушетия 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1247186" y="5321808"/>
            <a:ext cx="3452830" cy="13540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2"/>
                </a:solidFill>
              </a:rPr>
              <a:t>КУРАТОРОМ ПРОЕКТА ЯВЛЯЕТСЯ 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Заместитель Председателя Правительства РИ 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(ПО СОЦИАЛЬНОМУ БЛОКУ)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4856466" y="5321808"/>
            <a:ext cx="2925077" cy="13343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2"/>
                </a:solidFill>
              </a:rPr>
              <a:t>РУКОВОДИТЕЛЬ ПРОЕКТА ЯВЛЯЕТСЯ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Министр образования и науки РИ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7857168" y="5670057"/>
            <a:ext cx="3636840" cy="9861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2"/>
                </a:solidFill>
              </a:rPr>
              <a:t>АДМИНИСТРАТОРОМ ПРОЕКТА ЯВЛЯЕТСЯ 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Заместитель министра образования и науки РИ (ПО НАПРАВЛЕНИЯМ)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6314811" y="2473330"/>
            <a:ext cx="1315777" cy="24534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-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6333357" y="3019216"/>
            <a:ext cx="1297232" cy="3313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-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6333355" y="3574911"/>
            <a:ext cx="1297233" cy="24534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-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6325301" y="4004310"/>
            <a:ext cx="1305287" cy="28409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-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13912747" y="11525595"/>
            <a:ext cx="572960" cy="3765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object 131"/>
          <p:cNvSpPr/>
          <p:nvPr/>
        </p:nvSpPr>
        <p:spPr>
          <a:xfrm>
            <a:off x="541226" y="5912484"/>
            <a:ext cx="549510" cy="5012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" name="AutoShape 8" descr="https://apf.mail.ru/cgi-bin/readmsg/IMG_1207-19-03-19-11-39.JPG?id=15529848010000000041%3B0%3B2&amp;x-email=proektofis_06%40mail.ru&amp;exif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50" name="AutoShape 10" descr="https://apf.mail.ru/cgi-bin/readmsg/IMG_1207-19-03-19-11-39.JPG?id=15529848010000000041%3B0%3B2&amp;x-email=proektofis_06%40mail.ru&amp;exif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" name="Рисунок 60"/>
          <p:cNvPicPr/>
          <p:nvPr/>
        </p:nvPicPr>
        <p:blipFill rotWithShape="1">
          <a:blip r:embed="rId5"/>
          <a:srcRect l="53777" t="12707" r="43853" b="81008"/>
          <a:stretch/>
        </p:blipFill>
        <p:spPr bwMode="auto">
          <a:xfrm>
            <a:off x="558996" y="278972"/>
            <a:ext cx="521688" cy="4464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4" name="Овал 63"/>
          <p:cNvSpPr/>
          <p:nvPr/>
        </p:nvSpPr>
        <p:spPr>
          <a:xfrm>
            <a:off x="540300" y="2335193"/>
            <a:ext cx="522614" cy="4119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Овал 64"/>
          <p:cNvSpPr/>
          <p:nvPr/>
        </p:nvSpPr>
        <p:spPr>
          <a:xfrm>
            <a:off x="538516" y="3431242"/>
            <a:ext cx="524398" cy="4119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1109910" y="2335193"/>
            <a:ext cx="2004765" cy="4119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</a:rPr>
              <a:t> </a:t>
            </a:r>
            <a:r>
              <a:rPr lang="ru-RU" sz="1400" dirty="0" smtClean="0">
                <a:solidFill>
                  <a:schemeClr val="tx2"/>
                </a:solidFill>
              </a:rPr>
              <a:t>Учитель </a:t>
            </a:r>
            <a:r>
              <a:rPr lang="ru-RU" sz="1400" dirty="0">
                <a:solidFill>
                  <a:schemeClr val="tx2"/>
                </a:solidFill>
              </a:rPr>
              <a:t>будущего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1121059" y="2954964"/>
            <a:ext cx="5063143" cy="4762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2"/>
                </a:solidFill>
              </a:rPr>
              <a:t> </a:t>
            </a:r>
            <a:r>
              <a:rPr lang="ru-RU" sz="1400" dirty="0" smtClean="0">
                <a:solidFill>
                  <a:schemeClr val="tx2"/>
                </a:solidFill>
              </a:rPr>
              <a:t>Молодые </a:t>
            </a:r>
            <a:r>
              <a:rPr lang="ru-RU" sz="1400" dirty="0">
                <a:solidFill>
                  <a:schemeClr val="tx2"/>
                </a:solidFill>
              </a:rPr>
              <a:t>профессионалы (Повышение </a:t>
            </a:r>
            <a:r>
              <a:rPr lang="ru-RU" sz="1400" dirty="0" smtClean="0">
                <a:solidFill>
                  <a:schemeClr val="tx2"/>
                </a:solidFill>
              </a:rPr>
              <a:t>конкурентоспособности</a:t>
            </a:r>
          </a:p>
          <a:p>
            <a:r>
              <a:rPr lang="ru-RU" sz="1400" dirty="0" smtClean="0">
                <a:solidFill>
                  <a:schemeClr val="tx2"/>
                </a:solidFill>
              </a:rPr>
              <a:t> профессионального </a:t>
            </a:r>
            <a:r>
              <a:rPr lang="ru-RU" sz="1400" dirty="0">
                <a:solidFill>
                  <a:schemeClr val="tx2"/>
                </a:solidFill>
              </a:rPr>
              <a:t>образования)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1109910" y="3574910"/>
            <a:ext cx="3500190" cy="2683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2"/>
                </a:solidFill>
              </a:rPr>
              <a:t> </a:t>
            </a:r>
            <a:r>
              <a:rPr lang="ru-RU" sz="1400" dirty="0" smtClean="0">
                <a:solidFill>
                  <a:schemeClr val="tx2"/>
                </a:solidFill>
              </a:rPr>
              <a:t>Новые </a:t>
            </a:r>
            <a:r>
              <a:rPr lang="ru-RU" sz="1400" dirty="0">
                <a:solidFill>
                  <a:schemeClr val="tx2"/>
                </a:solidFill>
              </a:rPr>
              <a:t>возможности для каждого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1133609" y="4004310"/>
            <a:ext cx="21429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2"/>
                </a:solidFill>
              </a:rPr>
              <a:t> Социальная </a:t>
            </a:r>
            <a:r>
              <a:rPr lang="ru-RU" sz="1400" dirty="0">
                <a:solidFill>
                  <a:schemeClr val="tx2"/>
                </a:solidFill>
              </a:rPr>
              <a:t>активность</a:t>
            </a:r>
          </a:p>
        </p:txBody>
      </p:sp>
      <p:pic>
        <p:nvPicPr>
          <p:cNvPr id="9220" name="Picture 4" descr="http://ufa-info.ru/s_images/1414547898980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58" y="2417415"/>
            <a:ext cx="293146" cy="30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springfieldunitedway.org/wp-content/uploads/2015/11/middle_school_education_icon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09" y="2983946"/>
            <a:ext cx="322795" cy="27669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224" name="Picture 8" descr="https://ozr-dou37.edumsko.ru/uploads/1900/1894/section/776147/at2.png?153675636116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97" y="4034639"/>
            <a:ext cx="348845" cy="348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http://posvita.com.ua/wp-content/uploads/icon_step_2-0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16" y="3472610"/>
            <a:ext cx="542167" cy="370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Скругленный прямоугольник 68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37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85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25852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3963306"/>
            <a:ext cx="5703718" cy="806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2. Численность </a:t>
            </a:r>
            <a:r>
              <a:rPr lang="ru-RU" sz="1350" b="1" dirty="0">
                <a:solidFill>
                  <a:schemeClr val="tx2"/>
                </a:solidFill>
              </a:rPr>
              <a:t>обучающихся, охваченных основными и дополнительными общеобразовательным и программами цифрового, естественнонаучного и гуманитарного профилей, (</a:t>
            </a:r>
            <a:r>
              <a:rPr lang="ru-RU" sz="1350" b="1" dirty="0" smtClean="0">
                <a:solidFill>
                  <a:schemeClr val="tx2"/>
                </a:solidFill>
              </a:rPr>
              <a:t>человек </a:t>
            </a:r>
            <a:r>
              <a:rPr lang="ru-RU" sz="1350" b="1" dirty="0">
                <a:solidFill>
                  <a:schemeClr val="tx2"/>
                </a:solidFill>
              </a:rPr>
              <a:t>нарастающим </a:t>
            </a:r>
            <a:r>
              <a:rPr lang="ru-RU" sz="1350" b="1" dirty="0" smtClean="0">
                <a:solidFill>
                  <a:schemeClr val="tx2"/>
                </a:solidFill>
              </a:rPr>
              <a:t>итогом) </a:t>
            </a:r>
            <a:endParaRPr lang="ru-RU" sz="135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927834" y="3967033"/>
            <a:ext cx="6050478" cy="8676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4. Число </a:t>
            </a:r>
            <a:r>
              <a:rPr lang="ru-RU" sz="1400" b="1" dirty="0">
                <a:solidFill>
                  <a:schemeClr val="tx2"/>
                </a:solidFill>
              </a:rPr>
              <a:t>созданных новых мест в общеобразовательных организациях, расположенных в сельской местности и поселках городского типа, </a:t>
            </a:r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(тыс. мест)  (показатель подлежит ежегодной корректировке)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115236" y="5121371"/>
            <a:ext cx="474631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67555" y="474301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800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1600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2800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3600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4400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50138" y="63050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5200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5" y="5353541"/>
            <a:ext cx="900953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4" y="5568738"/>
            <a:ext cx="1118099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5" y="5815834"/>
            <a:ext cx="1343876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115234" y="6074991"/>
            <a:ext cx="1680883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115233" y="6309858"/>
            <a:ext cx="1982003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74122" y="482766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17024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39193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61825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85536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10187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34977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17024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40295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1690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61695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5290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588096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5290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11366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5290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35323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5290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21802" y="5384567"/>
            <a:ext cx="554890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9221802" y="5616958"/>
            <a:ext cx="1599840" cy="2157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21801" y="5864055"/>
            <a:ext cx="1599842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3" y="6115828"/>
            <a:ext cx="1599840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21801" y="6358080"/>
            <a:ext cx="1599841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48236" y="1143763"/>
            <a:ext cx="5341333" cy="9912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1. Обновлено </a:t>
            </a:r>
            <a:r>
              <a:rPr lang="ru-RU" sz="1400" b="1" dirty="0">
                <a:solidFill>
                  <a:schemeClr val="tx2"/>
                </a:solidFill>
              </a:rPr>
              <a:t>содержание и методы обучения предметной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области "Технология" и других предметных </a:t>
            </a:r>
            <a:r>
              <a:rPr lang="ru-RU" sz="1400" b="1" dirty="0" smtClean="0">
                <a:solidFill>
                  <a:schemeClr val="tx2"/>
                </a:solidFill>
              </a:rPr>
              <a:t>областей,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425388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425388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425388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25388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425388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425388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50140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100" name="Прямоугольник 99"/>
          <p:cNvSpPr/>
          <p:nvPr/>
        </p:nvSpPr>
        <p:spPr>
          <a:xfrm>
            <a:off x="2250140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50140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50139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50138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50138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1,1765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3115234" y="3673896"/>
            <a:ext cx="331695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5789570" y="1135071"/>
            <a:ext cx="6163618" cy="10084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3. Число </a:t>
            </a:r>
            <a:r>
              <a:rPr lang="ru-RU" sz="1350" b="1" dirty="0">
                <a:solidFill>
                  <a:schemeClr val="tx2"/>
                </a:solidFill>
              </a:rPr>
              <a:t>общеобразовательных организаций, расположенных в сельской местности и малых городах, обновивших материально-техническую базу для реализации основных и дополнительных общеобразовательных программ цифрового, естественнонаучного и гуманитарного профилей, </a:t>
            </a:r>
            <a:r>
              <a:rPr lang="ru-RU" sz="1350" b="1" dirty="0" smtClean="0">
                <a:solidFill>
                  <a:schemeClr val="tx2"/>
                </a:solidFill>
              </a:rPr>
              <a:t>(единиц)  </a:t>
            </a:r>
            <a:endParaRPr lang="ru-RU" sz="1350" b="1" dirty="0">
              <a:solidFill>
                <a:schemeClr val="tx2"/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9221803" y="2485410"/>
            <a:ext cx="952052" cy="18607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6474122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0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7531955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531955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531955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531955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531955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531955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356707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17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356707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4</a:t>
            </a:r>
          </a:p>
        </p:txBody>
      </p:sp>
      <p:sp>
        <p:nvSpPr>
          <p:cNvPr id="121" name="Прямоугольник 120"/>
          <p:cNvSpPr/>
          <p:nvPr/>
        </p:nvSpPr>
        <p:spPr>
          <a:xfrm>
            <a:off x="8356707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8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8356706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8356705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8356705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9221802" y="2717579"/>
            <a:ext cx="309403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Прямоугольник 125"/>
          <p:cNvSpPr/>
          <p:nvPr/>
        </p:nvSpPr>
        <p:spPr>
          <a:xfrm>
            <a:off x="9221803" y="2932776"/>
            <a:ext cx="554888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Прямоугольник 126"/>
          <p:cNvSpPr/>
          <p:nvPr/>
        </p:nvSpPr>
        <p:spPr>
          <a:xfrm>
            <a:off x="9221803" y="3179872"/>
            <a:ext cx="111542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9221803" y="3439029"/>
            <a:ext cx="776561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Прямоугольник 128"/>
          <p:cNvSpPr/>
          <p:nvPr/>
        </p:nvSpPr>
        <p:spPr>
          <a:xfrm>
            <a:off x="9221800" y="3673896"/>
            <a:ext cx="887400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Прямоугольник 130"/>
          <p:cNvSpPr/>
          <p:nvPr/>
        </p:nvSpPr>
        <p:spPr>
          <a:xfrm>
            <a:off x="4050787" y="374278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ОБРАЗОВАНИЕ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2" name="object 69"/>
          <p:cNvSpPr/>
          <p:nvPr/>
        </p:nvSpPr>
        <p:spPr>
          <a:xfrm>
            <a:off x="10468304" y="82513"/>
            <a:ext cx="1589226" cy="9144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Прямоугольник 132"/>
          <p:cNvSpPr/>
          <p:nvPr/>
        </p:nvSpPr>
        <p:spPr>
          <a:xfrm>
            <a:off x="4273811" y="692749"/>
            <a:ext cx="4322350" cy="320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«Современная школа» 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38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59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25852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3963306"/>
            <a:ext cx="6250006" cy="8713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6. В рамках строительства 12 общеобразовательных организаций в 2019 году планируется начало строительств крупных объектов образования (школы на 720 мест в г. Назрань, г. Карабулак и с. п. Средние </a:t>
            </a:r>
            <a:r>
              <a:rPr lang="ru-RU" sz="1350" b="1" dirty="0" err="1" smtClean="0">
                <a:solidFill>
                  <a:schemeClr val="tx2"/>
                </a:solidFill>
              </a:rPr>
              <a:t>Ачалуки</a:t>
            </a:r>
            <a:r>
              <a:rPr lang="ru-RU" sz="1350" b="1" dirty="0" smtClean="0">
                <a:solidFill>
                  <a:schemeClr val="tx2"/>
                </a:solidFill>
              </a:rPr>
              <a:t>).</a:t>
            </a:r>
          </a:p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Срок ввода объектов  в эксплуатацию по соглашению 2019 г. </a:t>
            </a:r>
          </a:p>
          <a:p>
            <a:pPr algn="ctr"/>
            <a:r>
              <a:rPr lang="ru-RU" sz="1350" b="1" dirty="0">
                <a:solidFill>
                  <a:schemeClr val="tx2"/>
                </a:solidFill>
              </a:rPr>
              <a:t>Н</a:t>
            </a:r>
            <a:r>
              <a:rPr lang="ru-RU" sz="1350" b="1" dirty="0" smtClean="0">
                <a:solidFill>
                  <a:schemeClr val="tx2"/>
                </a:solidFill>
              </a:rPr>
              <a:t>еобходимо заключить доп. соглашение с переносом сроков ввода на 2020 год.</a:t>
            </a:r>
            <a:endParaRPr lang="ru-RU" sz="135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617560" y="3967033"/>
            <a:ext cx="5360751" cy="8676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8. Завершение </a:t>
            </a:r>
            <a:r>
              <a:rPr lang="ru-RU" sz="1400" b="1" dirty="0">
                <a:solidFill>
                  <a:schemeClr val="tx2"/>
                </a:solidFill>
              </a:rPr>
              <a:t>строительства школы на 720 мест в </a:t>
            </a:r>
            <a:r>
              <a:rPr lang="ru-RU" sz="1400" b="1" dirty="0" smtClean="0">
                <a:solidFill>
                  <a:schemeClr val="tx2"/>
                </a:solidFill>
              </a:rPr>
              <a:t>с. п. </a:t>
            </a:r>
            <a:r>
              <a:rPr lang="ru-RU" sz="1400" b="1" dirty="0" err="1" smtClean="0">
                <a:solidFill>
                  <a:schemeClr val="tx2"/>
                </a:solidFill>
              </a:rPr>
              <a:t>Плиево</a:t>
            </a:r>
            <a:r>
              <a:rPr lang="ru-RU" sz="1400" b="1" dirty="0" smtClean="0">
                <a:solidFill>
                  <a:schemeClr val="tx2"/>
                </a:solidFill>
              </a:rPr>
              <a:t> Объект </a:t>
            </a:r>
            <a:r>
              <a:rPr lang="ru-RU" sz="1400" b="1" dirty="0">
                <a:solidFill>
                  <a:schemeClr val="tx2"/>
                </a:solidFill>
              </a:rPr>
              <a:t>необходимо завершить </a:t>
            </a:r>
            <a:r>
              <a:rPr lang="ru-RU" sz="1400" b="1" dirty="0" smtClean="0">
                <a:solidFill>
                  <a:schemeClr val="tx2"/>
                </a:solidFill>
              </a:rPr>
              <a:t> до </a:t>
            </a:r>
            <a:r>
              <a:rPr lang="ru-RU" sz="1400" b="1" dirty="0">
                <a:solidFill>
                  <a:schemeClr val="tx2"/>
                </a:solidFill>
              </a:rPr>
              <a:t>конца </a:t>
            </a:r>
            <a:r>
              <a:rPr lang="ru-RU" sz="1400" b="1" dirty="0" smtClean="0">
                <a:solidFill>
                  <a:schemeClr val="tx2"/>
                </a:solidFill>
              </a:rPr>
              <a:t>2020 </a:t>
            </a:r>
            <a:r>
              <a:rPr lang="ru-RU" sz="1400" b="1" dirty="0">
                <a:solidFill>
                  <a:schemeClr val="tx2"/>
                </a:solidFill>
              </a:rPr>
              <a:t>года.</a:t>
            </a: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48236" y="1143762"/>
            <a:ext cx="5341333" cy="20274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5. Созданы </a:t>
            </a:r>
            <a:r>
              <a:rPr lang="ru-RU" sz="1400" b="1" dirty="0">
                <a:solidFill>
                  <a:schemeClr val="tx2"/>
                </a:solidFill>
              </a:rPr>
              <a:t>новые места </a:t>
            </a:r>
            <a:r>
              <a:rPr lang="ru-RU" sz="1400" b="1" dirty="0" smtClean="0">
                <a:solidFill>
                  <a:schemeClr val="tx2"/>
                </a:solidFill>
              </a:rPr>
              <a:t>в общеобразовательных</a:t>
            </a:r>
            <a:endParaRPr lang="ru-RU" sz="1400" b="1" dirty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организациях, расположенных </a:t>
            </a:r>
            <a:r>
              <a:rPr lang="ru-RU" sz="1400" b="1" dirty="0">
                <a:solidFill>
                  <a:schemeClr val="tx2"/>
                </a:solidFill>
              </a:rPr>
              <a:t>в </a:t>
            </a:r>
            <a:r>
              <a:rPr lang="ru-RU" sz="1400" b="1" dirty="0" smtClean="0">
                <a:solidFill>
                  <a:schemeClr val="tx2"/>
                </a:solidFill>
              </a:rPr>
              <a:t>сельской местности </a:t>
            </a:r>
            <a:r>
              <a:rPr lang="ru-RU" sz="1400" b="1" dirty="0">
                <a:solidFill>
                  <a:schemeClr val="tx2"/>
                </a:solidFill>
              </a:rPr>
              <a:t>и </a:t>
            </a:r>
            <a:r>
              <a:rPr lang="ru-RU" sz="1400" b="1" dirty="0" smtClean="0">
                <a:solidFill>
                  <a:schemeClr val="tx2"/>
                </a:solidFill>
              </a:rPr>
              <a:t>поселках городского типа. Строительство школы на 250 мест в с. п. </a:t>
            </a:r>
            <a:r>
              <a:rPr lang="ru-RU" sz="1400" b="1" dirty="0" err="1" smtClean="0">
                <a:solidFill>
                  <a:schemeClr val="tx2"/>
                </a:solidFill>
              </a:rPr>
              <a:t>Яндаре</a:t>
            </a:r>
            <a:r>
              <a:rPr lang="ru-RU" sz="1400" b="1" dirty="0" smtClean="0">
                <a:solidFill>
                  <a:schemeClr val="tx2"/>
                </a:solidFill>
              </a:rPr>
              <a:t>, на месте старой школы.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Средства на 2019 год 140 млн. 256 тыс. руб.</a:t>
            </a:r>
          </a:p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5789570" y="1374167"/>
            <a:ext cx="6163618" cy="9197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7. Завершение строительства школы на 720 мест в г. Назрань (район новостроек за </a:t>
            </a:r>
            <a:r>
              <a:rPr lang="ru-RU" sz="1350" b="1" dirty="0" err="1" smtClean="0">
                <a:solidFill>
                  <a:schemeClr val="tx2"/>
                </a:solidFill>
              </a:rPr>
              <a:t>Алханчурстким</a:t>
            </a:r>
            <a:r>
              <a:rPr lang="ru-RU" sz="1350" b="1" dirty="0" smtClean="0">
                <a:solidFill>
                  <a:schemeClr val="tx2"/>
                </a:solidFill>
              </a:rPr>
              <a:t> каналом). Объект необходимо завершить </a:t>
            </a:r>
          </a:p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до конца 2019 года.</a:t>
            </a:r>
            <a:endParaRPr lang="ru-RU" sz="1350" b="1" dirty="0">
              <a:solidFill>
                <a:schemeClr val="tx2"/>
              </a:solidFill>
            </a:endParaRPr>
          </a:p>
        </p:txBody>
      </p:sp>
      <p:sp>
        <p:nvSpPr>
          <p:cNvPr id="131" name="Прямоугольник 130"/>
          <p:cNvSpPr/>
          <p:nvPr/>
        </p:nvSpPr>
        <p:spPr>
          <a:xfrm>
            <a:off x="4050787" y="374278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ОБРАЗОВАНИЕ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2" name="object 69"/>
          <p:cNvSpPr/>
          <p:nvPr/>
        </p:nvSpPr>
        <p:spPr>
          <a:xfrm>
            <a:off x="10468304" y="82513"/>
            <a:ext cx="1589226" cy="9144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Прямоугольник 132"/>
          <p:cNvSpPr/>
          <p:nvPr/>
        </p:nvSpPr>
        <p:spPr>
          <a:xfrm>
            <a:off x="4273811" y="692749"/>
            <a:ext cx="4322350" cy="320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«Современная школа» 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39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72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25852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096991"/>
            <a:ext cx="4347881" cy="969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rgbClr val="00B05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3963306"/>
            <a:ext cx="5703718" cy="806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11. Число </a:t>
            </a:r>
            <a:r>
              <a:rPr lang="ru-RU" sz="1350" b="1" dirty="0">
                <a:solidFill>
                  <a:schemeClr val="tx2"/>
                </a:solidFill>
              </a:rPr>
              <a:t>участников открытых онлайн-уроков, реализуемых с учетом опыта цикла открытых уроков «</a:t>
            </a:r>
            <a:r>
              <a:rPr lang="ru-RU" sz="1350" b="1" dirty="0" err="1">
                <a:solidFill>
                  <a:schemeClr val="tx2"/>
                </a:solidFill>
              </a:rPr>
              <a:t>Проектория</a:t>
            </a:r>
            <a:r>
              <a:rPr lang="ru-RU" sz="1350" b="1" dirty="0">
                <a:solidFill>
                  <a:schemeClr val="tx2"/>
                </a:solidFill>
              </a:rPr>
              <a:t>», «Уроки настоящего» или иных аналогичных по возможностям, функциям и результатам проектах, направленных на раннюю профориентацию, </a:t>
            </a:r>
            <a:r>
              <a:rPr lang="ru-RU" sz="1350" b="1" dirty="0" smtClean="0">
                <a:solidFill>
                  <a:schemeClr val="tx2"/>
                </a:solidFill>
              </a:rPr>
              <a:t> (человек)</a:t>
            </a:r>
            <a:endParaRPr lang="ru-RU" sz="135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927834" y="3967033"/>
            <a:ext cx="6050478" cy="8676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12. Число </a:t>
            </a:r>
            <a:r>
              <a:rPr lang="ru-RU" sz="1400" b="1" dirty="0">
                <a:solidFill>
                  <a:schemeClr val="tx2"/>
                </a:solidFill>
              </a:rPr>
              <a:t>детей, получивших рекомендации по построению индивидуального учебного плана в соответствии с выбранными профессиональными компетенциями </a:t>
            </a:r>
            <a:r>
              <a:rPr lang="ru-RU" sz="1400" b="1" dirty="0" smtClean="0">
                <a:solidFill>
                  <a:schemeClr val="tx2"/>
                </a:solidFill>
              </a:rPr>
              <a:t>(человек)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115236" y="5121371"/>
            <a:ext cx="474631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67555" y="474301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10621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11590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13450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15500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16200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50138" y="63050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18000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5" y="5353541"/>
            <a:ext cx="900953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4" y="5568738"/>
            <a:ext cx="1118099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5" y="5815834"/>
            <a:ext cx="1343876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115234" y="6074991"/>
            <a:ext cx="1680883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115233" y="6309858"/>
            <a:ext cx="1982003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74122" y="482766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17024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39193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61825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85536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10187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34977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17024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40295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61695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588096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2500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11366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3000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35323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3500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21801" y="5384567"/>
            <a:ext cx="856829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9221802" y="5616958"/>
            <a:ext cx="1111727" cy="2157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21801" y="5864055"/>
            <a:ext cx="1424558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3" y="6115828"/>
            <a:ext cx="1790062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21801" y="6358080"/>
            <a:ext cx="2161162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48236" y="1283032"/>
            <a:ext cx="4249889" cy="756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9</a:t>
            </a:r>
            <a:r>
              <a:rPr lang="ru-RU" sz="1400" b="1" dirty="0" smtClean="0">
                <a:solidFill>
                  <a:schemeClr val="tx2"/>
                </a:solidFill>
              </a:rPr>
              <a:t>. Доля </a:t>
            </a:r>
            <a:r>
              <a:rPr lang="ru-RU" sz="1400" b="1" dirty="0">
                <a:solidFill>
                  <a:schemeClr val="tx2"/>
                </a:solidFill>
              </a:rPr>
              <a:t>детей в возрасте от 5 до 18 лет, охваченных </a:t>
            </a:r>
            <a:r>
              <a:rPr lang="ru-RU" sz="1400" b="1" dirty="0" smtClean="0">
                <a:solidFill>
                  <a:schemeClr val="tx2"/>
                </a:solidFill>
              </a:rPr>
              <a:t>    дополнительным </a:t>
            </a:r>
            <a:r>
              <a:rPr lang="ru-RU" sz="1400" b="1" dirty="0">
                <a:solidFill>
                  <a:schemeClr val="tx2"/>
                </a:solidFill>
              </a:rPr>
              <a:t>образованием,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23,8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425388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425388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425388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25388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425388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425388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50140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72,9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50140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75,0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50140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76,2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50139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77,2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50138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78,9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50138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80,0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115235" y="2717579"/>
            <a:ext cx="606911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115235" y="2932776"/>
            <a:ext cx="796963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115235" y="3179872"/>
            <a:ext cx="1065904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115235" y="3439029"/>
            <a:ext cx="1295400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115234" y="3673896"/>
            <a:ext cx="1680883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4698125" y="1113097"/>
            <a:ext cx="7255064" cy="10303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10. Число </a:t>
            </a:r>
            <a:r>
              <a:rPr lang="ru-RU" sz="1350" b="1" dirty="0">
                <a:solidFill>
                  <a:schemeClr val="tx2"/>
                </a:solidFill>
              </a:rPr>
              <a:t>детей, охваченных деятельностью детских технопарков «</a:t>
            </a:r>
            <a:r>
              <a:rPr lang="ru-RU" sz="1350" b="1" dirty="0" err="1">
                <a:solidFill>
                  <a:schemeClr val="tx2"/>
                </a:solidFill>
              </a:rPr>
              <a:t>Кванториум</a:t>
            </a:r>
            <a:r>
              <a:rPr lang="ru-RU" sz="1350" b="1" dirty="0">
                <a:solidFill>
                  <a:schemeClr val="tx2"/>
                </a:solidFill>
              </a:rPr>
              <a:t>» </a:t>
            </a:r>
            <a:r>
              <a:rPr lang="ru-RU" sz="1350" b="1" dirty="0" smtClean="0">
                <a:solidFill>
                  <a:schemeClr val="tx2"/>
                </a:solidFill>
              </a:rPr>
              <a:t>и </a:t>
            </a:r>
            <a:r>
              <a:rPr lang="ru-RU" sz="1350" b="1" dirty="0">
                <a:solidFill>
                  <a:schemeClr val="tx2"/>
                </a:solidFill>
              </a:rPr>
              <a:t>других проектов, направленных на обеспечение доступности дополнительных общеобразовательных программ естественнонаучной и технической направленностей, соответствующих приоритетным направлениям технологического развития Российской Федерации, </a:t>
            </a:r>
            <a:r>
              <a:rPr lang="ru-RU" sz="1350" b="1" dirty="0" smtClean="0">
                <a:solidFill>
                  <a:schemeClr val="tx2"/>
                </a:solidFill>
              </a:rPr>
              <a:t>(человек) </a:t>
            </a:r>
            <a:r>
              <a:rPr lang="ru-RU" sz="1350" b="1" dirty="0">
                <a:solidFill>
                  <a:schemeClr val="tx2"/>
                </a:solidFill>
              </a:rPr>
              <a:t>нарастающим итогом</a:t>
            </a:r>
          </a:p>
        </p:txBody>
      </p:sp>
      <p:sp>
        <p:nvSpPr>
          <p:cNvPr id="111" name="Прямоугольник 110"/>
          <p:cNvSpPr/>
          <p:nvPr/>
        </p:nvSpPr>
        <p:spPr>
          <a:xfrm>
            <a:off x="9221803" y="2485410"/>
            <a:ext cx="433700" cy="18607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6474122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1600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7531955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531955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531955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531955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531955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531955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356707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3100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356707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5800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8356707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7980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8356706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10500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8356705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12400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8356705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14000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9221802" y="2717579"/>
            <a:ext cx="526835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Прямоугольник 125"/>
          <p:cNvSpPr/>
          <p:nvPr/>
        </p:nvSpPr>
        <p:spPr>
          <a:xfrm>
            <a:off x="9221803" y="2932776"/>
            <a:ext cx="642994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Прямоугольник 126"/>
          <p:cNvSpPr/>
          <p:nvPr/>
        </p:nvSpPr>
        <p:spPr>
          <a:xfrm>
            <a:off x="9221802" y="3179872"/>
            <a:ext cx="798059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9221802" y="3439029"/>
            <a:ext cx="1001259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Прямоугольник 128"/>
          <p:cNvSpPr/>
          <p:nvPr/>
        </p:nvSpPr>
        <p:spPr>
          <a:xfrm>
            <a:off x="9221800" y="3673896"/>
            <a:ext cx="1221979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Прямоугольник 130"/>
          <p:cNvSpPr/>
          <p:nvPr/>
        </p:nvSpPr>
        <p:spPr>
          <a:xfrm>
            <a:off x="4050787" y="374278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ОБРАЗОВАНИЕ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406390" y="673828"/>
            <a:ext cx="4815410" cy="2743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«Успех каждого ребенка» 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40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3115236" y="2493231"/>
            <a:ext cx="474632" cy="176773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object 66"/>
          <p:cNvSpPr/>
          <p:nvPr/>
        </p:nvSpPr>
        <p:spPr>
          <a:xfrm>
            <a:off x="10389170" y="111426"/>
            <a:ext cx="1616743" cy="8886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246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25852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096991"/>
            <a:ext cx="4347881" cy="969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rgbClr val="00B05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4361759"/>
            <a:ext cx="5703718" cy="11068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15. В общеобразовательных организациях, </a:t>
            </a:r>
            <a:r>
              <a:rPr lang="ru-RU" sz="1350" b="1" dirty="0">
                <a:solidFill>
                  <a:schemeClr val="tx2"/>
                </a:solidFill>
              </a:rPr>
              <a:t>расположенных в</a:t>
            </a:r>
          </a:p>
          <a:p>
            <a:pPr algn="ctr"/>
            <a:r>
              <a:rPr lang="ru-RU" sz="1350" b="1" dirty="0">
                <a:solidFill>
                  <a:schemeClr val="tx2"/>
                </a:solidFill>
              </a:rPr>
              <a:t>сельской местности, обновлена материально-техническая</a:t>
            </a:r>
          </a:p>
          <a:p>
            <a:pPr algn="ctr"/>
            <a:r>
              <a:rPr lang="ru-RU" sz="1350" b="1" dirty="0">
                <a:solidFill>
                  <a:schemeClr val="tx2"/>
                </a:solidFill>
              </a:rPr>
              <a:t>база для занятий физической культурой и </a:t>
            </a:r>
            <a:r>
              <a:rPr lang="ru-RU" sz="1350" b="1" dirty="0" smtClean="0">
                <a:solidFill>
                  <a:schemeClr val="tx2"/>
                </a:solidFill>
              </a:rPr>
              <a:t>спортом (ремонт спортивных залов, создание плоскостных спортивных площадок и создание спортклубов для игры в шахматы в 33 школах республики) </a:t>
            </a:r>
            <a:endParaRPr lang="ru-RU" sz="135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927834" y="3967033"/>
            <a:ext cx="6050478" cy="8676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16.  Количество детей </a:t>
            </a:r>
            <a:r>
              <a:rPr lang="ru-RU" sz="1400" b="1" dirty="0">
                <a:solidFill>
                  <a:schemeClr val="tx2"/>
                </a:solidFill>
              </a:rPr>
              <a:t>с ограниченными </a:t>
            </a:r>
            <a:r>
              <a:rPr lang="ru-RU" sz="1400" b="1" dirty="0" smtClean="0">
                <a:solidFill>
                  <a:schemeClr val="tx2"/>
                </a:solidFill>
              </a:rPr>
              <a:t>возможностями здоровья </a:t>
            </a:r>
            <a:r>
              <a:rPr lang="ru-RU" sz="1400" b="1" dirty="0">
                <a:solidFill>
                  <a:schemeClr val="tx2"/>
                </a:solidFill>
              </a:rPr>
              <a:t>осваивают дополнительные </a:t>
            </a:r>
            <a:r>
              <a:rPr lang="ru-RU" sz="1400" b="1" dirty="0" smtClean="0">
                <a:solidFill>
                  <a:schemeClr val="tx2"/>
                </a:solidFill>
              </a:rPr>
              <a:t>общеобразовательные программы</a:t>
            </a:r>
            <a:r>
              <a:rPr lang="ru-RU" sz="1400" b="1" dirty="0">
                <a:solidFill>
                  <a:schemeClr val="tx2"/>
                </a:solidFill>
              </a:rPr>
              <a:t>, в том числе с использованием </a:t>
            </a:r>
            <a:r>
              <a:rPr lang="ru-RU" sz="1400" b="1" dirty="0" smtClean="0">
                <a:solidFill>
                  <a:schemeClr val="tx2"/>
                </a:solidFill>
              </a:rPr>
              <a:t>дистанционных технологий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6474122" y="482766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17024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39193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61825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85536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10187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34977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17024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34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40295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61695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588096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11366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35323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21801" y="5384567"/>
            <a:ext cx="856829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9221802" y="5616958"/>
            <a:ext cx="1111727" cy="2157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21801" y="5864055"/>
            <a:ext cx="1424558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3" y="6115828"/>
            <a:ext cx="1790062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21801" y="6358080"/>
            <a:ext cx="2161162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67556" y="1125246"/>
            <a:ext cx="5003434" cy="9141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13.  Приняли </a:t>
            </a:r>
            <a:r>
              <a:rPr lang="ru-RU" sz="1400" b="1" dirty="0">
                <a:solidFill>
                  <a:schemeClr val="tx2"/>
                </a:solidFill>
              </a:rPr>
              <a:t>участие в </a:t>
            </a:r>
            <a:r>
              <a:rPr lang="ru-RU" sz="1400" b="1" dirty="0" smtClean="0">
                <a:solidFill>
                  <a:schemeClr val="tx2"/>
                </a:solidFill>
              </a:rPr>
              <a:t>открытых онлайн-уроках</a:t>
            </a:r>
            <a:r>
              <a:rPr lang="ru-RU" sz="1400" b="1" dirty="0">
                <a:solidFill>
                  <a:schemeClr val="tx2"/>
                </a:solidFill>
              </a:rPr>
              <a:t>, реализуемых с учетом опыта цикла </a:t>
            </a:r>
            <a:r>
              <a:rPr lang="ru-RU" sz="1400" b="1" dirty="0" smtClean="0">
                <a:solidFill>
                  <a:schemeClr val="tx2"/>
                </a:solidFill>
              </a:rPr>
              <a:t>открытых уроков «</a:t>
            </a:r>
            <a:r>
              <a:rPr lang="ru-RU" sz="1400" b="1" dirty="0" err="1" smtClean="0">
                <a:solidFill>
                  <a:schemeClr val="tx2"/>
                </a:solidFill>
              </a:rPr>
              <a:t>Проектория</a:t>
            </a:r>
            <a:r>
              <a:rPr lang="ru-RU" sz="1400" b="1" dirty="0" smtClean="0">
                <a:solidFill>
                  <a:schemeClr val="tx2"/>
                </a:solidFill>
              </a:rPr>
              <a:t>», </a:t>
            </a:r>
            <a:r>
              <a:rPr lang="ru-RU" sz="1400" b="1" dirty="0">
                <a:solidFill>
                  <a:schemeClr val="tx2"/>
                </a:solidFill>
              </a:rPr>
              <a:t>направленных на </a:t>
            </a:r>
            <a:r>
              <a:rPr lang="ru-RU" sz="1400" b="1" dirty="0" smtClean="0">
                <a:solidFill>
                  <a:schemeClr val="tx2"/>
                </a:solidFill>
              </a:rPr>
              <a:t>раннюю профориентацию (чел.)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425388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425388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425388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25388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425388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425388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50140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106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50140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116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50140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135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50139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50138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162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50138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115235" y="2717579"/>
            <a:ext cx="606911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115235" y="2932776"/>
            <a:ext cx="796963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115235" y="3179872"/>
            <a:ext cx="1065904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115235" y="3439029"/>
            <a:ext cx="1295400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115235" y="3673896"/>
            <a:ext cx="135966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5540733" y="1113097"/>
            <a:ext cx="6412456" cy="10303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14. Количество детей </a:t>
            </a:r>
            <a:r>
              <a:rPr lang="ru-RU" sz="1400" b="1" dirty="0">
                <a:solidFill>
                  <a:schemeClr val="tx2"/>
                </a:solidFill>
              </a:rPr>
              <a:t>получили рекомендации </a:t>
            </a:r>
            <a:r>
              <a:rPr lang="ru-RU" sz="1400" b="1" dirty="0" smtClean="0">
                <a:solidFill>
                  <a:schemeClr val="tx2"/>
                </a:solidFill>
              </a:rPr>
              <a:t>по построению </a:t>
            </a:r>
            <a:r>
              <a:rPr lang="ru-RU" sz="1400" b="1" dirty="0">
                <a:solidFill>
                  <a:schemeClr val="tx2"/>
                </a:solidFill>
              </a:rPr>
              <a:t>индивидуального учебного плана в </a:t>
            </a:r>
            <a:r>
              <a:rPr lang="ru-RU" sz="1400" b="1" dirty="0" smtClean="0">
                <a:solidFill>
                  <a:schemeClr val="tx2"/>
                </a:solidFill>
              </a:rPr>
              <a:t>соответствии с </a:t>
            </a:r>
            <a:r>
              <a:rPr lang="ru-RU" sz="1400" b="1" dirty="0">
                <a:solidFill>
                  <a:schemeClr val="tx2"/>
                </a:solidFill>
              </a:rPr>
              <a:t>выбранными профессиональными </a:t>
            </a:r>
            <a:r>
              <a:rPr lang="ru-RU" sz="1400" b="1" dirty="0" smtClean="0">
                <a:solidFill>
                  <a:schemeClr val="tx2"/>
                </a:solidFill>
              </a:rPr>
              <a:t>компетенциями (профессиональными </a:t>
            </a:r>
            <a:r>
              <a:rPr lang="ru-RU" sz="1400" b="1" dirty="0">
                <a:solidFill>
                  <a:schemeClr val="tx2"/>
                </a:solidFill>
              </a:rPr>
              <a:t>областями деятельности), с </a:t>
            </a:r>
            <a:r>
              <a:rPr lang="ru-RU" sz="1400" b="1" dirty="0" smtClean="0">
                <a:solidFill>
                  <a:schemeClr val="tx2"/>
                </a:solidFill>
              </a:rPr>
              <a:t>учетом реализации </a:t>
            </a:r>
            <a:r>
              <a:rPr lang="ru-RU" sz="1400" b="1" dirty="0">
                <a:solidFill>
                  <a:schemeClr val="tx2"/>
                </a:solidFill>
              </a:rPr>
              <a:t>проекта </a:t>
            </a:r>
            <a:r>
              <a:rPr lang="ru-RU" sz="1400" b="1" dirty="0" smtClean="0">
                <a:solidFill>
                  <a:schemeClr val="tx2"/>
                </a:solidFill>
              </a:rPr>
              <a:t>«Билет </a:t>
            </a:r>
            <a:r>
              <a:rPr lang="ru-RU" sz="1400" b="1" dirty="0">
                <a:solidFill>
                  <a:schemeClr val="tx2"/>
                </a:solidFill>
              </a:rPr>
              <a:t>в </a:t>
            </a:r>
            <a:r>
              <a:rPr lang="ru-RU" sz="1400" b="1" dirty="0" smtClean="0">
                <a:solidFill>
                  <a:schemeClr val="tx2"/>
                </a:solidFill>
              </a:rPr>
              <a:t>будущее» (чел.)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6474122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</a:t>
            </a:r>
            <a:r>
              <a:rPr lang="ru-RU" sz="1600" dirty="0">
                <a:solidFill>
                  <a:schemeClr val="tx2"/>
                </a:solidFill>
              </a:rPr>
              <a:t>-</a:t>
            </a:r>
            <a:r>
              <a:rPr lang="ru-RU" sz="1600" dirty="0" smtClean="0">
                <a:solidFill>
                  <a:schemeClr val="tx2"/>
                </a:solidFill>
              </a:rPr>
              <a:t>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7531955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531955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531955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531955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531955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531955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356707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356707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8356707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8356706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2500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8356705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3000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8356705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3500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9221802" y="2717579"/>
            <a:ext cx="526835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Прямоугольник 125"/>
          <p:cNvSpPr/>
          <p:nvPr/>
        </p:nvSpPr>
        <p:spPr>
          <a:xfrm>
            <a:off x="9221803" y="2932776"/>
            <a:ext cx="798058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Прямоугольник 126"/>
          <p:cNvSpPr/>
          <p:nvPr/>
        </p:nvSpPr>
        <p:spPr>
          <a:xfrm>
            <a:off x="9221802" y="3179872"/>
            <a:ext cx="1044878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9221802" y="3439029"/>
            <a:ext cx="1263318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Прямоугольник 128"/>
          <p:cNvSpPr/>
          <p:nvPr/>
        </p:nvSpPr>
        <p:spPr>
          <a:xfrm>
            <a:off x="9221800" y="3673896"/>
            <a:ext cx="1512240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Прямоугольник 130"/>
          <p:cNvSpPr/>
          <p:nvPr/>
        </p:nvSpPr>
        <p:spPr>
          <a:xfrm>
            <a:off x="4050787" y="374278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ОБРАЗОВАНИЕ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406390" y="673828"/>
            <a:ext cx="4815410" cy="2743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«Успех каждого ребенка» 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41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3115236" y="2493231"/>
            <a:ext cx="474632" cy="176773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object 66"/>
          <p:cNvSpPr/>
          <p:nvPr/>
        </p:nvSpPr>
        <p:spPr>
          <a:xfrm>
            <a:off x="10389170" y="111426"/>
            <a:ext cx="1616743" cy="8886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6536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43047" y="1418083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1725439"/>
            <a:ext cx="5703718" cy="18859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17. Количество </a:t>
            </a:r>
            <a:r>
              <a:rPr lang="ru-RU" sz="1400" b="1" dirty="0">
                <a:solidFill>
                  <a:schemeClr val="tx2"/>
                </a:solidFill>
              </a:rPr>
              <a:t>услуг психолого-педагогической, методической и консультативной помощи родителям (законным представителям) детей, а также гражданам, желающим принять на воспитание в свои семьи детей, оставшихся без попечения родителей, в том числе с привлечением некоммерческих организаций (далее – НКО), нарастающим итогом с 2019 года, </a:t>
            </a:r>
            <a:r>
              <a:rPr lang="ru-RU" sz="1400" b="1" dirty="0" smtClean="0">
                <a:solidFill>
                  <a:schemeClr val="tx2"/>
                </a:solidFill>
              </a:rPr>
              <a:t>(тыс</a:t>
            </a:r>
            <a:r>
              <a:rPr lang="ru-RU" sz="1400" b="1" dirty="0">
                <a:solidFill>
                  <a:schemeClr val="tx2"/>
                </a:solidFill>
              </a:rPr>
              <a:t>. </a:t>
            </a:r>
            <a:r>
              <a:rPr lang="ru-RU" sz="1400" b="1" dirty="0" smtClean="0">
                <a:solidFill>
                  <a:schemeClr val="tx2"/>
                </a:solidFill>
              </a:rPr>
              <a:t>единиц)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927834" y="1725439"/>
            <a:ext cx="6050478" cy="16389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18. Доля </a:t>
            </a:r>
            <a:r>
              <a:rPr lang="ru-RU" sz="1400" b="1" dirty="0">
                <a:solidFill>
                  <a:schemeClr val="tx2"/>
                </a:solidFill>
              </a:rPr>
              <a:t>граждан, положительно оценивших качество услуг психолого-педагогической, методической и консультативной помощи, от общего числа обратившихся за получением услуги, </a:t>
            </a:r>
            <a:r>
              <a:rPr lang="ru-RU" sz="1400" b="1" dirty="0" smtClean="0">
                <a:solidFill>
                  <a:schemeClr val="tx2"/>
                </a:solidFill>
              </a:rPr>
              <a:t>(%)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144774" y="3955126"/>
            <a:ext cx="474631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97093" y="3576766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0,8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54926" y="3955779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54926" y="4177472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54926" y="440378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54926" y="4640895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54926" y="4887413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54926" y="5135306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79678" y="3955779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1,0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79678" y="4188487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79678" y="440249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79677" y="466649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79676" y="489920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79676" y="5138770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44773" y="4187296"/>
            <a:ext cx="900953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44772" y="4402493"/>
            <a:ext cx="1118099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44773" y="4649589"/>
            <a:ext cx="1343876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144772" y="4908746"/>
            <a:ext cx="1680883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144771" y="5143613"/>
            <a:ext cx="1982003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868571" y="3576766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10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8" y="398211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8" y="420380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8" y="443012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8" y="466723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8" y="491374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8" y="516164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10" y="398211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15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56710" y="421482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56710" y="442882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356709" y="469283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8" y="49255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8" y="516510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21804" y="4196436"/>
            <a:ext cx="856829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9221805" y="4428827"/>
            <a:ext cx="1111727" cy="2157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21804" y="4675924"/>
            <a:ext cx="1424558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6" y="4927697"/>
            <a:ext cx="1790062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21804" y="5169949"/>
            <a:ext cx="2161162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1" name="Прямоугольник 130"/>
          <p:cNvSpPr/>
          <p:nvPr/>
        </p:nvSpPr>
        <p:spPr>
          <a:xfrm>
            <a:off x="4050787" y="374278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ОБРАЗОВАНИЕ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2" name="object 69"/>
          <p:cNvSpPr/>
          <p:nvPr/>
        </p:nvSpPr>
        <p:spPr>
          <a:xfrm>
            <a:off x="10019860" y="111403"/>
            <a:ext cx="2037669" cy="11925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Прямоугольник 132"/>
          <p:cNvSpPr/>
          <p:nvPr/>
        </p:nvSpPr>
        <p:spPr>
          <a:xfrm>
            <a:off x="4262871" y="908893"/>
            <a:ext cx="5756989" cy="3777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«Поддержка семей имеющих детей» 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42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30" name="Прямоугольник 129"/>
          <p:cNvSpPr/>
          <p:nvPr/>
        </p:nvSpPr>
        <p:spPr>
          <a:xfrm>
            <a:off x="9208856" y="3955779"/>
            <a:ext cx="474631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09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25852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3816598"/>
            <a:ext cx="5354563" cy="10482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21. Доля </a:t>
            </a:r>
            <a:r>
              <a:rPr lang="ru-RU" sz="1350" b="1" dirty="0">
                <a:solidFill>
                  <a:schemeClr val="tx2"/>
                </a:solidFill>
              </a:rPr>
              <a:t>образовательных организаций, </a:t>
            </a:r>
            <a:r>
              <a:rPr lang="ru-RU" sz="1350" b="1" dirty="0" smtClean="0">
                <a:solidFill>
                  <a:schemeClr val="tx2"/>
                </a:solidFill>
              </a:rPr>
              <a:t>реализующих программы общего, дополнительного и СПО, </a:t>
            </a:r>
            <a:r>
              <a:rPr lang="ru-RU" sz="1350" b="1" dirty="0">
                <a:solidFill>
                  <a:schemeClr val="tx2"/>
                </a:solidFill>
              </a:rPr>
              <a:t>осуществляющих </a:t>
            </a:r>
            <a:r>
              <a:rPr lang="ru-RU" sz="1350" b="1" dirty="0" smtClean="0">
                <a:solidFill>
                  <a:schemeClr val="tx2"/>
                </a:solidFill>
              </a:rPr>
              <a:t>образовательную деятельность </a:t>
            </a:r>
            <a:r>
              <a:rPr lang="ru-RU" sz="1350" b="1" dirty="0">
                <a:solidFill>
                  <a:schemeClr val="tx2"/>
                </a:solidFill>
              </a:rPr>
              <a:t>с использованием </a:t>
            </a:r>
            <a:r>
              <a:rPr lang="ru-RU" sz="1350" b="1" dirty="0" smtClean="0">
                <a:solidFill>
                  <a:schemeClr val="tx2"/>
                </a:solidFill>
              </a:rPr>
              <a:t>федеральной информационно сервисной </a:t>
            </a:r>
            <a:r>
              <a:rPr lang="ru-RU" sz="1350" b="1" dirty="0">
                <a:solidFill>
                  <a:schemeClr val="tx2"/>
                </a:solidFill>
              </a:rPr>
              <a:t>платформы </a:t>
            </a:r>
            <a:r>
              <a:rPr lang="ru-RU" sz="1350" b="1" dirty="0" smtClean="0">
                <a:solidFill>
                  <a:schemeClr val="tx2"/>
                </a:solidFill>
              </a:rPr>
              <a:t>цифровой образовательной </a:t>
            </a:r>
            <a:r>
              <a:rPr lang="ru-RU" sz="1350" b="1" dirty="0">
                <a:solidFill>
                  <a:schemeClr val="tx2"/>
                </a:solidFill>
              </a:rPr>
              <a:t>среды, в общем числе </a:t>
            </a:r>
            <a:r>
              <a:rPr lang="ru-RU" sz="1350" b="1" dirty="0" smtClean="0">
                <a:solidFill>
                  <a:schemeClr val="tx2"/>
                </a:solidFill>
              </a:rPr>
              <a:t>образовательных организаций (%)</a:t>
            </a:r>
            <a:endParaRPr lang="ru-RU" sz="135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722118" y="3967033"/>
            <a:ext cx="6256194" cy="10076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22. </a:t>
            </a:r>
            <a:r>
              <a:rPr lang="ru-RU" sz="1350" b="1" dirty="0" smtClean="0">
                <a:solidFill>
                  <a:schemeClr val="tx2"/>
                </a:solidFill>
              </a:rPr>
              <a:t>Доля </a:t>
            </a:r>
            <a:r>
              <a:rPr lang="ru-RU" sz="1350" b="1" dirty="0">
                <a:solidFill>
                  <a:schemeClr val="tx2"/>
                </a:solidFill>
              </a:rPr>
              <a:t>обучающихся по программам общего образования </a:t>
            </a:r>
            <a:r>
              <a:rPr lang="ru-RU" sz="1350" b="1" dirty="0" smtClean="0">
                <a:solidFill>
                  <a:schemeClr val="tx2"/>
                </a:solidFill>
              </a:rPr>
              <a:t>и СПО, использующих федеральную </a:t>
            </a:r>
            <a:r>
              <a:rPr lang="ru-RU" sz="1350" b="1" dirty="0">
                <a:solidFill>
                  <a:schemeClr val="tx2"/>
                </a:solidFill>
              </a:rPr>
              <a:t>информационно-сервисную </a:t>
            </a:r>
            <a:r>
              <a:rPr lang="ru-RU" sz="1350" b="1" dirty="0" smtClean="0">
                <a:solidFill>
                  <a:schemeClr val="tx2"/>
                </a:solidFill>
              </a:rPr>
              <a:t>платформу цифровой </a:t>
            </a:r>
            <a:r>
              <a:rPr lang="ru-RU" sz="1350" b="1" dirty="0">
                <a:solidFill>
                  <a:schemeClr val="tx2"/>
                </a:solidFill>
              </a:rPr>
              <a:t>образовательной среды для "</a:t>
            </a:r>
            <a:r>
              <a:rPr lang="ru-RU" sz="1350" b="1" dirty="0" smtClean="0">
                <a:solidFill>
                  <a:schemeClr val="tx2"/>
                </a:solidFill>
              </a:rPr>
              <a:t>горизонтального« обучения </a:t>
            </a:r>
            <a:r>
              <a:rPr lang="ru-RU" sz="1350" b="1" dirty="0">
                <a:solidFill>
                  <a:schemeClr val="tx2"/>
                </a:solidFill>
              </a:rPr>
              <a:t>и неформального образования, в общем </a:t>
            </a:r>
            <a:r>
              <a:rPr lang="ru-RU" sz="1350" b="1" dirty="0" smtClean="0">
                <a:solidFill>
                  <a:schemeClr val="tx2"/>
                </a:solidFill>
              </a:rPr>
              <a:t>числе обучающихся </a:t>
            </a:r>
            <a:r>
              <a:rPr lang="ru-RU" sz="1350" b="1" dirty="0">
                <a:solidFill>
                  <a:schemeClr val="tx2"/>
                </a:solidFill>
              </a:rPr>
              <a:t>по указанным </a:t>
            </a:r>
            <a:r>
              <a:rPr lang="ru-RU" sz="1350" b="1" dirty="0" smtClean="0">
                <a:solidFill>
                  <a:schemeClr val="tx2"/>
                </a:solidFill>
              </a:rPr>
              <a:t>программам (%) </a:t>
            </a:r>
            <a:endParaRPr lang="ru-RU" sz="1350" b="1" dirty="0">
              <a:solidFill>
                <a:schemeClr val="tx2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115236" y="5121371"/>
            <a:ext cx="147915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67555" y="483854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5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50138" y="63050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6" y="5353541"/>
            <a:ext cx="606910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4" y="5568738"/>
            <a:ext cx="1118099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4" y="5815834"/>
            <a:ext cx="1610589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115234" y="6074991"/>
            <a:ext cx="1772960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115233" y="6309858"/>
            <a:ext cx="1982003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94985" y="4914074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17024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39193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61825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85536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10187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34977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17024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40295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5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61695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7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588096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11366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1</a:t>
            </a:r>
            <a:r>
              <a:rPr lang="ru-RU" sz="1400" dirty="0" smtClean="0">
                <a:solidFill>
                  <a:srgbClr val="00B050"/>
                </a:solidFill>
              </a:rPr>
              <a:t>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35323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21801" y="5384567"/>
            <a:ext cx="537165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9221802" y="5616958"/>
            <a:ext cx="642995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21801" y="5864055"/>
            <a:ext cx="1001260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3" y="6115828"/>
            <a:ext cx="1246500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21801" y="6358080"/>
            <a:ext cx="1451565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24116" y="1107022"/>
            <a:ext cx="5703718" cy="932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19. Внедрена </a:t>
            </a:r>
            <a:r>
              <a:rPr lang="ru-RU" sz="1400" b="1" dirty="0">
                <a:solidFill>
                  <a:schemeClr val="tx2"/>
                </a:solidFill>
              </a:rPr>
              <a:t>целевая модель цифровой образовательной </a:t>
            </a:r>
            <a:r>
              <a:rPr lang="ru-RU" sz="1400" b="1" dirty="0" smtClean="0">
                <a:solidFill>
                  <a:schemeClr val="tx2"/>
                </a:solidFill>
              </a:rPr>
              <a:t>среды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в образовательных организациях, реализующих образовательные </a:t>
            </a:r>
            <a:r>
              <a:rPr lang="ru-RU" sz="1400" b="1" dirty="0">
                <a:solidFill>
                  <a:schemeClr val="tx2"/>
                </a:solidFill>
              </a:rPr>
              <a:t>программы общего образования </a:t>
            </a:r>
            <a:r>
              <a:rPr lang="ru-RU" sz="1400" b="1" dirty="0" smtClean="0">
                <a:solidFill>
                  <a:schemeClr val="tx2"/>
                </a:solidFill>
              </a:rPr>
              <a:t>и среднего </a:t>
            </a:r>
            <a:r>
              <a:rPr lang="ru-RU" sz="1400" b="1" dirty="0">
                <a:solidFill>
                  <a:schemeClr val="tx2"/>
                </a:solidFill>
              </a:rPr>
              <a:t>профессионального </a:t>
            </a:r>
            <a:r>
              <a:rPr lang="ru-RU" sz="1400" b="1" dirty="0" smtClean="0">
                <a:solidFill>
                  <a:schemeClr val="tx2"/>
                </a:solidFill>
              </a:rPr>
              <a:t>образования (ед.)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056470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425388" y="2320708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425388" y="2542401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425388" y="276871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25388" y="3005824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425388" y="3252342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425388" y="3500235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50140" y="2320708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100" name="Прямоугольник 99"/>
          <p:cNvSpPr/>
          <p:nvPr/>
        </p:nvSpPr>
        <p:spPr>
          <a:xfrm>
            <a:off x="2250140" y="2553416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01" name="Прямоугольник 100"/>
          <p:cNvSpPr/>
          <p:nvPr/>
        </p:nvSpPr>
        <p:spPr>
          <a:xfrm>
            <a:off x="2250140" y="276742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02" name="Прямоугольник 101"/>
          <p:cNvSpPr/>
          <p:nvPr/>
        </p:nvSpPr>
        <p:spPr>
          <a:xfrm>
            <a:off x="2250139" y="303142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2250138" y="32641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04" name="Прямоугольник 103"/>
          <p:cNvSpPr/>
          <p:nvPr/>
        </p:nvSpPr>
        <p:spPr>
          <a:xfrm>
            <a:off x="2250138" y="3503699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115235" y="2552225"/>
            <a:ext cx="261011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115235" y="2767422"/>
            <a:ext cx="261011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115235" y="3014518"/>
            <a:ext cx="261011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115235" y="3273675"/>
            <a:ext cx="261011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115235" y="3508542"/>
            <a:ext cx="261012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5822301" y="1091719"/>
            <a:ext cx="6130887" cy="10973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20. Доля </a:t>
            </a:r>
            <a:r>
              <a:rPr lang="ru-RU" sz="1400" b="1" dirty="0">
                <a:solidFill>
                  <a:schemeClr val="tx2"/>
                </a:solidFill>
              </a:rPr>
              <a:t>обучающихся по программам общего </a:t>
            </a:r>
            <a:r>
              <a:rPr lang="ru-RU" sz="1400" b="1" dirty="0" smtClean="0">
                <a:solidFill>
                  <a:schemeClr val="tx2"/>
                </a:solidFill>
              </a:rPr>
              <a:t>образования, дополнительного образования для </a:t>
            </a:r>
            <a:r>
              <a:rPr lang="ru-RU" sz="1400" b="1" dirty="0">
                <a:solidFill>
                  <a:schemeClr val="tx2"/>
                </a:solidFill>
              </a:rPr>
              <a:t>которых </a:t>
            </a:r>
            <a:r>
              <a:rPr lang="ru-RU" sz="1400" b="1" dirty="0" smtClean="0">
                <a:solidFill>
                  <a:schemeClr val="tx2"/>
                </a:solidFill>
              </a:rPr>
              <a:t>формируется цифровой </a:t>
            </a:r>
            <a:r>
              <a:rPr lang="ru-RU" sz="1400" b="1" dirty="0">
                <a:solidFill>
                  <a:schemeClr val="tx2"/>
                </a:solidFill>
              </a:rPr>
              <a:t>образовательный профиль и </a:t>
            </a:r>
            <a:r>
              <a:rPr lang="ru-RU" sz="1400" b="1" dirty="0" smtClean="0">
                <a:solidFill>
                  <a:schemeClr val="tx2"/>
                </a:solidFill>
              </a:rPr>
              <a:t>индивидуальный план </a:t>
            </a:r>
            <a:r>
              <a:rPr lang="ru-RU" sz="1400" b="1" dirty="0">
                <a:solidFill>
                  <a:schemeClr val="tx2"/>
                </a:solidFill>
              </a:rPr>
              <a:t>обучения с использованием </a:t>
            </a:r>
            <a:r>
              <a:rPr lang="ru-RU" sz="1400" b="1" dirty="0" smtClean="0">
                <a:solidFill>
                  <a:schemeClr val="tx2"/>
                </a:solidFill>
              </a:rPr>
              <a:t>федеральной информационно-сервисной </a:t>
            </a:r>
            <a:r>
              <a:rPr lang="ru-RU" sz="1400" b="1" dirty="0">
                <a:solidFill>
                  <a:schemeClr val="tx2"/>
                </a:solidFill>
              </a:rPr>
              <a:t>платформы </a:t>
            </a:r>
            <a:r>
              <a:rPr lang="ru-RU" sz="1400" b="1" dirty="0" smtClean="0">
                <a:solidFill>
                  <a:schemeClr val="tx2"/>
                </a:solidFill>
              </a:rPr>
              <a:t>цифровой образовательной среды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6452929" y="2195264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0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7531955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531955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531955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531955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531955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531955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356707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5</a:t>
            </a:r>
          </a:p>
        </p:txBody>
      </p:sp>
      <p:sp>
        <p:nvSpPr>
          <p:cNvPr id="120" name="Прямоугольник 119"/>
          <p:cNvSpPr/>
          <p:nvPr/>
        </p:nvSpPr>
        <p:spPr>
          <a:xfrm>
            <a:off x="8356707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8356707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8356706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8356705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8356705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9221803" y="2717579"/>
            <a:ext cx="359652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Прямоугольник 125"/>
          <p:cNvSpPr/>
          <p:nvPr/>
        </p:nvSpPr>
        <p:spPr>
          <a:xfrm>
            <a:off x="9221803" y="2932776"/>
            <a:ext cx="642994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Прямоугольник 126"/>
          <p:cNvSpPr/>
          <p:nvPr/>
        </p:nvSpPr>
        <p:spPr>
          <a:xfrm>
            <a:off x="9221802" y="3179872"/>
            <a:ext cx="1001259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9221802" y="3439029"/>
            <a:ext cx="1246501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Прямоугольник 128"/>
          <p:cNvSpPr/>
          <p:nvPr/>
        </p:nvSpPr>
        <p:spPr>
          <a:xfrm>
            <a:off x="9221800" y="3673896"/>
            <a:ext cx="1535311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Прямоугольник 130"/>
          <p:cNvSpPr/>
          <p:nvPr/>
        </p:nvSpPr>
        <p:spPr>
          <a:xfrm>
            <a:off x="4050787" y="374278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ОБРАЗОВАНИЕ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2" name="object 69"/>
          <p:cNvSpPr/>
          <p:nvPr/>
        </p:nvSpPr>
        <p:spPr>
          <a:xfrm>
            <a:off x="10468303" y="111403"/>
            <a:ext cx="1589226" cy="8896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Прямоугольник 132"/>
          <p:cNvSpPr/>
          <p:nvPr/>
        </p:nvSpPr>
        <p:spPr>
          <a:xfrm>
            <a:off x="4301412" y="717780"/>
            <a:ext cx="5635689" cy="2766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 Региональный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«Цифровая образовательная среда» 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43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30" name="Прямоугольник 129"/>
          <p:cNvSpPr/>
          <p:nvPr/>
        </p:nvSpPr>
        <p:spPr>
          <a:xfrm>
            <a:off x="9225086" y="5179784"/>
            <a:ext cx="172913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9221803" y="2523580"/>
            <a:ext cx="176197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065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43047" y="1418083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1521229"/>
            <a:ext cx="5703718" cy="12820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23.  Образовательные </a:t>
            </a:r>
            <a:r>
              <a:rPr lang="ru-RU" sz="1400" b="1" dirty="0">
                <a:solidFill>
                  <a:schemeClr val="tx2"/>
                </a:solidFill>
              </a:rPr>
              <a:t>организаций, </a:t>
            </a:r>
            <a:r>
              <a:rPr lang="ru-RU" sz="1400" b="1" dirty="0" smtClean="0">
                <a:solidFill>
                  <a:schemeClr val="tx2"/>
                </a:solidFill>
              </a:rPr>
              <a:t>реализующие </a:t>
            </a:r>
            <a:r>
              <a:rPr lang="ru-RU" sz="1400" b="1" dirty="0">
                <a:solidFill>
                  <a:schemeClr val="tx2"/>
                </a:solidFill>
              </a:rPr>
              <a:t>основные и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(или) дополнительные общеобразовательные программы,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обновившие </a:t>
            </a:r>
            <a:r>
              <a:rPr lang="ru-RU" sz="1400" b="1" dirty="0">
                <a:solidFill>
                  <a:schemeClr val="tx2"/>
                </a:solidFill>
              </a:rPr>
              <a:t>информационное наполнение и функциональные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возможности открытых и общедоступных информационных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ресурсов (официальных сайтов в сети "Интернет"),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927834" y="1503687"/>
            <a:ext cx="6050478" cy="11607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24. Доля </a:t>
            </a:r>
            <a:r>
              <a:rPr lang="ru-RU" sz="1400" b="1" dirty="0">
                <a:solidFill>
                  <a:schemeClr val="tx2"/>
                </a:solidFill>
              </a:rPr>
              <a:t>педагогических работников общего образования, прошедших повышение квалификации в рамках периодической аттестации в цифровой форме с использованием информационного ресурса «одного окна» («Современная цифровая образовательная среда в </a:t>
            </a:r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Российской </a:t>
            </a:r>
            <a:r>
              <a:rPr lang="ru-RU" sz="1400" b="1" dirty="0">
                <a:solidFill>
                  <a:schemeClr val="tx2"/>
                </a:solidFill>
              </a:rPr>
              <a:t>Федерации</a:t>
            </a:r>
            <a:r>
              <a:rPr lang="ru-RU" sz="1400" b="1" dirty="0" smtClean="0">
                <a:solidFill>
                  <a:schemeClr val="tx2"/>
                </a:solidFill>
              </a:rPr>
              <a:t>»),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195917" y="3024327"/>
            <a:ext cx="269346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470646" y="271985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506068" y="3024980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506068" y="3246673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506068" y="347298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506068" y="3710096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330820" y="3024980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330820" y="3257688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330820" y="347169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330819" y="373569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330818" y="396840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330819" y="4407808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95915" y="3256497"/>
            <a:ext cx="523648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95914" y="3471694"/>
            <a:ext cx="824751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95915" y="3718790"/>
            <a:ext cx="1475923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7661185" y="2648333"/>
            <a:ext cx="214353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8348657" y="297902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8348657" y="3200720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8348657" y="342703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8348657" y="3664143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8348657" y="3910661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8348657" y="4158554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9173409" y="2979027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9173409" y="3211735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5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9173409" y="342574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9173408" y="368974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9173407" y="392245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9173407" y="4162018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10038503" y="3193349"/>
            <a:ext cx="347865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10038504" y="3425740"/>
            <a:ext cx="584347" cy="2157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10038503" y="3672837"/>
            <a:ext cx="903599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10038505" y="3924610"/>
            <a:ext cx="1285911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10038503" y="4166862"/>
            <a:ext cx="1616989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1" name="Прямоугольник 130"/>
          <p:cNvSpPr/>
          <p:nvPr/>
        </p:nvSpPr>
        <p:spPr>
          <a:xfrm>
            <a:off x="4050787" y="374278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ОБРАЗОВАНИЕ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2" name="object 69"/>
          <p:cNvSpPr/>
          <p:nvPr/>
        </p:nvSpPr>
        <p:spPr>
          <a:xfrm>
            <a:off x="10019860" y="111403"/>
            <a:ext cx="2037669" cy="11925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Прямоугольник 132"/>
          <p:cNvSpPr/>
          <p:nvPr/>
        </p:nvSpPr>
        <p:spPr>
          <a:xfrm>
            <a:off x="4262871" y="908893"/>
            <a:ext cx="5756989" cy="3777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</a:t>
            </a:r>
            <a:r>
              <a:rPr lang="ru-RU" sz="1600" b="1" dirty="0">
                <a:solidFill>
                  <a:schemeClr val="tx2"/>
                </a:solidFill>
              </a:rPr>
              <a:t>«Цифровая образовательная среда» 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44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30" name="Прямоугольник 129"/>
          <p:cNvSpPr/>
          <p:nvPr/>
        </p:nvSpPr>
        <p:spPr>
          <a:xfrm>
            <a:off x="10025555" y="2952692"/>
            <a:ext cx="108565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299257" y="4094636"/>
            <a:ext cx="8049399" cy="7599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25. Доля </a:t>
            </a:r>
            <a:r>
              <a:rPr lang="ru-RU" sz="1400" b="1" dirty="0">
                <a:solidFill>
                  <a:schemeClr val="tx2"/>
                </a:solidFill>
              </a:rPr>
              <a:t>педагогических работников общего образования, прошедших повышение квалификации в рамках периодической аттестации в цифровой форме с использованием информационного ресурса «одного окна» («Современная цифровая образовательная среда в  </a:t>
            </a:r>
            <a:r>
              <a:rPr lang="ru-RU" sz="1400" b="1" dirty="0" smtClean="0">
                <a:solidFill>
                  <a:schemeClr val="tx2"/>
                </a:solidFill>
              </a:rPr>
              <a:t>Российской </a:t>
            </a:r>
            <a:r>
              <a:rPr lang="ru-RU" sz="1400" b="1" dirty="0">
                <a:solidFill>
                  <a:schemeClr val="tx2"/>
                </a:solidFill>
              </a:rPr>
              <a:t>Федерации</a:t>
            </a:r>
            <a:r>
              <a:rPr lang="ru-RU" sz="1400" b="1" dirty="0" smtClean="0">
                <a:solidFill>
                  <a:schemeClr val="tx2"/>
                </a:solidFill>
              </a:rPr>
              <a:t>»),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8" name="Прямоугольник 107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3417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6834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10251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13668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2250138" y="63050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17085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3115236" y="5353541"/>
            <a:ext cx="606910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Прямоугольник 119"/>
          <p:cNvSpPr/>
          <p:nvPr/>
        </p:nvSpPr>
        <p:spPr>
          <a:xfrm>
            <a:off x="3115234" y="5568738"/>
            <a:ext cx="1118099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Прямоугольник 120"/>
          <p:cNvSpPr/>
          <p:nvPr/>
        </p:nvSpPr>
        <p:spPr>
          <a:xfrm>
            <a:off x="3115234" y="5815834"/>
            <a:ext cx="1610589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Прямоугольник 121"/>
          <p:cNvSpPr/>
          <p:nvPr/>
        </p:nvSpPr>
        <p:spPr>
          <a:xfrm>
            <a:off x="3115234" y="6074991"/>
            <a:ext cx="1871104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рямоугольник 122"/>
          <p:cNvSpPr/>
          <p:nvPr/>
        </p:nvSpPr>
        <p:spPr>
          <a:xfrm>
            <a:off x="3115233" y="6309858"/>
            <a:ext cx="2285442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380998" y="4818407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0</a:t>
            </a:r>
            <a:endParaRPr lang="ru-RU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83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43047" y="1418083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5" y="1543750"/>
            <a:ext cx="5917407" cy="7607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26. Доля </a:t>
            </a:r>
            <a:r>
              <a:rPr lang="ru-RU" sz="1400" b="1" dirty="0">
                <a:solidFill>
                  <a:schemeClr val="tx2"/>
                </a:solidFill>
              </a:rPr>
              <a:t>учителей общеобразовательных организаций, вовлеченных в национальную систему профессионального роста </a:t>
            </a:r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педагогических </a:t>
            </a:r>
            <a:r>
              <a:rPr lang="ru-RU" sz="1400" b="1" dirty="0">
                <a:solidFill>
                  <a:schemeClr val="tx2"/>
                </a:solidFill>
              </a:rPr>
              <a:t>работников, (%) </a:t>
            </a:r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 </a:t>
            </a:r>
            <a:endParaRPr lang="ru-RU" sz="1400" b="1" dirty="0">
              <a:solidFill>
                <a:schemeClr val="tx2"/>
              </a:solidFill>
            </a:endParaRPr>
          </a:p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141522" y="1477818"/>
            <a:ext cx="5916007" cy="10578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27. Доля </a:t>
            </a:r>
            <a:r>
              <a:rPr lang="ru-RU" sz="1400" b="1" dirty="0">
                <a:solidFill>
                  <a:schemeClr val="tx2"/>
                </a:solidFill>
              </a:rPr>
              <a:t>педагогических работников, прошедших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добровольную независимую оценку квалификации,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0" y="2409172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068078" y="279342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068078" y="3015120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068078" y="324143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068078" y="3478543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068078" y="3725061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68078" y="3972954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892830" y="2793427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1892830" y="3026135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5*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1892830" y="324014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10*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892829" y="350414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20*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892828" y="373685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30*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1892828" y="3976418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2757925" y="3024944"/>
            <a:ext cx="162753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2757925" y="3240141"/>
            <a:ext cx="317083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2757925" y="3487237"/>
            <a:ext cx="665227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2757924" y="3746394"/>
            <a:ext cx="976841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2757923" y="3981261"/>
            <a:ext cx="1381509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7810624" y="2531436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8474011" y="293678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8474011" y="315847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8474011" y="338479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8474011" y="362190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8474011" y="386841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8474011" y="411631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9298763" y="293678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9298763" y="316949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5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9298763" y="338349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9298762" y="364750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8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9298761" y="388020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9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9298761" y="411977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10163858" y="3151106"/>
            <a:ext cx="162456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10163859" y="3383497"/>
            <a:ext cx="226522" cy="2157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10163857" y="3630594"/>
            <a:ext cx="277691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10163859" y="3882367"/>
            <a:ext cx="348829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10163857" y="4124619"/>
            <a:ext cx="407073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1" name="Прямоугольник 130"/>
          <p:cNvSpPr/>
          <p:nvPr/>
        </p:nvSpPr>
        <p:spPr>
          <a:xfrm>
            <a:off x="4050787" y="374278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ОБРАЗОВАНИЕ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2" name="object 69"/>
          <p:cNvSpPr/>
          <p:nvPr/>
        </p:nvSpPr>
        <p:spPr>
          <a:xfrm>
            <a:off x="10019860" y="111403"/>
            <a:ext cx="2037669" cy="11925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Прямоугольник 132"/>
          <p:cNvSpPr/>
          <p:nvPr/>
        </p:nvSpPr>
        <p:spPr>
          <a:xfrm>
            <a:off x="4262871" y="908893"/>
            <a:ext cx="5756989" cy="3777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«Учитель будущего» 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45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181600" y="3024944"/>
            <a:ext cx="2068945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* Подлежит ежегодному уточнению по итогам конкурсного отбора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09897" y="4423246"/>
            <a:ext cx="10762099" cy="5891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28. Доля </a:t>
            </a:r>
            <a:r>
              <a:rPr lang="ru-RU" sz="1400" b="1" dirty="0">
                <a:solidFill>
                  <a:schemeClr val="tx2"/>
                </a:solidFill>
              </a:rPr>
              <a:t>субъектов Российской Федерации, </a:t>
            </a:r>
            <a:r>
              <a:rPr lang="ru-RU" sz="1400" b="1" dirty="0" smtClean="0">
                <a:solidFill>
                  <a:schemeClr val="tx2"/>
                </a:solidFill>
              </a:rPr>
              <a:t>обеспечивших деятельность </a:t>
            </a:r>
            <a:r>
              <a:rPr lang="ru-RU" sz="1400" b="1" dirty="0">
                <a:solidFill>
                  <a:schemeClr val="tx2"/>
                </a:solidFill>
              </a:rPr>
              <a:t>центров непрерывного </a:t>
            </a:r>
            <a:r>
              <a:rPr lang="ru-RU" sz="1400" b="1" dirty="0" smtClean="0">
                <a:solidFill>
                  <a:schemeClr val="tx2"/>
                </a:solidFill>
              </a:rPr>
              <a:t>повышения профессионального </a:t>
            </a:r>
            <a:r>
              <a:rPr lang="ru-RU" sz="1400" b="1" dirty="0">
                <a:solidFill>
                  <a:schemeClr val="tx2"/>
                </a:solidFill>
              </a:rPr>
              <a:t>мастерства педагогических </a:t>
            </a:r>
            <a:r>
              <a:rPr lang="ru-RU" sz="1400" b="1" dirty="0" smtClean="0">
                <a:solidFill>
                  <a:schemeClr val="tx2"/>
                </a:solidFill>
              </a:rPr>
              <a:t>работников и </a:t>
            </a:r>
            <a:r>
              <a:rPr lang="ru-RU" sz="1400" b="1" dirty="0">
                <a:solidFill>
                  <a:schemeClr val="tx2"/>
                </a:solidFill>
              </a:rPr>
              <a:t>центров оценки профессионального мастерства </a:t>
            </a:r>
            <a:r>
              <a:rPr lang="ru-RU" sz="1400" b="1" dirty="0" smtClean="0">
                <a:solidFill>
                  <a:schemeClr val="tx2"/>
                </a:solidFill>
              </a:rPr>
              <a:t>и квалификаций педагогов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5423646" y="5316020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5423646" y="5537713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5423646" y="576402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5423646" y="6001136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5423646" y="6247654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5423646" y="6495547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6248398" y="5316020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94" name="Прямоугольник 93"/>
          <p:cNvSpPr/>
          <p:nvPr/>
        </p:nvSpPr>
        <p:spPr>
          <a:xfrm>
            <a:off x="6248398" y="5548728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6248398" y="576273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6248397" y="602673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6248396" y="625944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6248396" y="6499011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1,1765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7113491" y="6503854"/>
            <a:ext cx="317085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4379953" y="5032895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0</a:t>
            </a:r>
            <a:endParaRPr lang="ru-RU" sz="1600" dirty="0">
              <a:solidFill>
                <a:schemeClr val="tx2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7430576" y="3478543"/>
            <a:ext cx="6597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4262871" y="3478543"/>
            <a:ext cx="687820" cy="86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710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43047" y="1418083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5" y="1543750"/>
            <a:ext cx="6295217" cy="33560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29. Внедрение </a:t>
            </a:r>
            <a:r>
              <a:rPr lang="ru-RU" sz="1400" b="1" dirty="0">
                <a:solidFill>
                  <a:schemeClr val="tx2"/>
                </a:solidFill>
              </a:rPr>
              <a:t>национальной системы профессионального роста педагогических работников, охватывающей не менее 50 процентов учителей общеобразовательных </a:t>
            </a:r>
            <a:r>
              <a:rPr lang="ru-RU" sz="1400" b="1" dirty="0" smtClean="0">
                <a:solidFill>
                  <a:schemeClr val="tx2"/>
                </a:solidFill>
              </a:rPr>
              <a:t>организаций до конца 2020 года.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Обеспечена </a:t>
            </a:r>
            <a:r>
              <a:rPr lang="ru-RU" sz="1400" b="1" dirty="0">
                <a:solidFill>
                  <a:schemeClr val="tx2"/>
                </a:solidFill>
              </a:rPr>
              <a:t>возможность для непрерывного и планомерного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повышения квалификации педагогических работников, в </a:t>
            </a:r>
            <a:r>
              <a:rPr lang="ru-RU" sz="1400" b="1" dirty="0" smtClean="0">
                <a:solidFill>
                  <a:schemeClr val="tx2"/>
                </a:solidFill>
              </a:rPr>
              <a:t>том числе </a:t>
            </a:r>
            <a:r>
              <a:rPr lang="ru-RU" sz="1400" b="1" dirty="0">
                <a:solidFill>
                  <a:schemeClr val="tx2"/>
                </a:solidFill>
              </a:rPr>
              <a:t>на основе использования современных </a:t>
            </a:r>
            <a:r>
              <a:rPr lang="ru-RU" sz="1400" b="1" dirty="0" smtClean="0">
                <a:solidFill>
                  <a:schemeClr val="tx2"/>
                </a:solidFill>
              </a:rPr>
              <a:t>цифровых технологий</a:t>
            </a:r>
            <a:r>
              <a:rPr lang="ru-RU" sz="1400" b="1" dirty="0">
                <a:solidFill>
                  <a:schemeClr val="tx2"/>
                </a:solidFill>
              </a:rPr>
              <a:t>, формирования и участия в </a:t>
            </a:r>
            <a:r>
              <a:rPr lang="ru-RU" sz="1400" b="1" dirty="0" smtClean="0">
                <a:solidFill>
                  <a:schemeClr val="tx2"/>
                </a:solidFill>
              </a:rPr>
              <a:t>профессиональных ассоциациях</a:t>
            </a:r>
            <a:r>
              <a:rPr lang="ru-RU" sz="1400" b="1" dirty="0">
                <a:solidFill>
                  <a:schemeClr val="tx2"/>
                </a:solidFill>
              </a:rPr>
              <a:t>, программах обмена опытом и лучшими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практиками, привлечения работодателей к дополнительному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профессиональному образованию педагогических работников,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в том числе в форме стажировок, </a:t>
            </a:r>
            <a:r>
              <a:rPr lang="ru-RU" sz="1400" b="1" dirty="0" smtClean="0">
                <a:solidFill>
                  <a:schemeClr val="tx2"/>
                </a:solidFill>
              </a:rPr>
              <a:t>(ед.) 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 </a:t>
            </a:r>
            <a:endParaRPr lang="ru-RU" sz="1400" b="1" dirty="0">
              <a:solidFill>
                <a:schemeClr val="tx2"/>
              </a:solidFill>
            </a:endParaRPr>
          </a:p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761530" y="2052014"/>
            <a:ext cx="5216782" cy="10578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30. Педагогических </a:t>
            </a:r>
            <a:r>
              <a:rPr lang="ru-RU" sz="1400" b="1" dirty="0">
                <a:solidFill>
                  <a:schemeClr val="tx2"/>
                </a:solidFill>
              </a:rPr>
              <a:t>работников системы общего,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дополнительного и профессионального образования повысили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уровень профессионального мастерства в форматах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непрерывного образования,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8159685" y="3511482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8823072" y="3916830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8823072" y="4138523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8823072" y="43648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8823072" y="4601946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8823072" y="4848464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8823072" y="5096357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9647824" y="3916830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9647824" y="4149538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5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9647824" y="436354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9647823" y="462754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9647822" y="486025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9647822" y="5099821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10512919" y="4131152"/>
            <a:ext cx="162456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10512919" y="4363543"/>
            <a:ext cx="348829" cy="2157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10512918" y="4610640"/>
            <a:ext cx="577688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10512920" y="4862413"/>
            <a:ext cx="824518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10512918" y="5104665"/>
            <a:ext cx="1413551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1" name="Прямоугольник 130"/>
          <p:cNvSpPr/>
          <p:nvPr/>
        </p:nvSpPr>
        <p:spPr>
          <a:xfrm>
            <a:off x="4050787" y="374278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ОБРАЗОВАНИЕ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2" name="object 69"/>
          <p:cNvSpPr/>
          <p:nvPr/>
        </p:nvSpPr>
        <p:spPr>
          <a:xfrm>
            <a:off x="10019860" y="111403"/>
            <a:ext cx="2037669" cy="11925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Прямоугольник 132"/>
          <p:cNvSpPr/>
          <p:nvPr/>
        </p:nvSpPr>
        <p:spPr>
          <a:xfrm>
            <a:off x="4262871" y="908893"/>
            <a:ext cx="5756989" cy="3777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«Учитель будущего» 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46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09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55607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3963305"/>
            <a:ext cx="5703718" cy="896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33. Доля </a:t>
            </a:r>
            <a:r>
              <a:rPr lang="ru-RU" sz="1350" b="1" dirty="0">
                <a:solidFill>
                  <a:schemeClr val="tx2"/>
                </a:solidFill>
              </a:rPr>
              <a:t>организаций, осуществляющих образовательную деятельность по образовательным программам среднего профессионального образования, итоговая аттестация в которых </a:t>
            </a:r>
            <a:r>
              <a:rPr lang="ru-RU" sz="1350" b="1" dirty="0" smtClean="0">
                <a:solidFill>
                  <a:schemeClr val="tx2"/>
                </a:solidFill>
              </a:rPr>
              <a:t>проводится, (%)</a:t>
            </a:r>
            <a:endParaRPr lang="ru-RU" sz="135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822301" y="3967033"/>
            <a:ext cx="6235227" cy="948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34. Доля </a:t>
            </a:r>
            <a:r>
              <a:rPr lang="ru-RU" sz="1400" b="1" dirty="0">
                <a:solidFill>
                  <a:schemeClr val="tx2"/>
                </a:solidFill>
              </a:rPr>
              <a:t>обучающихся, завершающих обучение в организациях, осуществляющих образовательную деятельность по образовательным программам среднего профессионального образования</a:t>
            </a:r>
            <a:r>
              <a:rPr lang="ru-RU" sz="1400" b="1" dirty="0" smtClean="0">
                <a:solidFill>
                  <a:schemeClr val="tx2"/>
                </a:solidFill>
              </a:rPr>
              <a:t>, (%)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48236" y="4796452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-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50138" y="63050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6" y="5353541"/>
            <a:ext cx="606910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4" y="5568738"/>
            <a:ext cx="726751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4" y="5815834"/>
            <a:ext cx="726751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115234" y="6074991"/>
            <a:ext cx="726751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115234" y="6309858"/>
            <a:ext cx="1041130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88563" y="4951867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29760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519300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74561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982723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229241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477134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297607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530315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8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74432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8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600832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24103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480598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21802" y="5511929"/>
            <a:ext cx="409178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9221802" y="5744320"/>
            <a:ext cx="409177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21801" y="5991417"/>
            <a:ext cx="574748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3" y="6243190"/>
            <a:ext cx="574746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21802" y="6485442"/>
            <a:ext cx="957134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24116" y="1175956"/>
            <a:ext cx="5703718" cy="818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31. Число </a:t>
            </a:r>
            <a:r>
              <a:rPr lang="ru-RU" sz="1400" b="1" dirty="0">
                <a:solidFill>
                  <a:schemeClr val="tx2"/>
                </a:solidFill>
              </a:rPr>
              <a:t>центров опережающей профессиональной подготовки накопительным итогом, </a:t>
            </a:r>
            <a:r>
              <a:rPr lang="ru-RU" sz="1400" b="1" dirty="0" smtClean="0">
                <a:solidFill>
                  <a:schemeClr val="tx2"/>
                </a:solidFill>
              </a:rPr>
              <a:t>(единиц)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425388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425388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425388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25388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425388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425388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50140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100" name="Прямоугольник 99"/>
          <p:cNvSpPr/>
          <p:nvPr/>
        </p:nvSpPr>
        <p:spPr>
          <a:xfrm>
            <a:off x="2250140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01" name="Прямоугольник 100"/>
          <p:cNvSpPr/>
          <p:nvPr/>
        </p:nvSpPr>
        <p:spPr>
          <a:xfrm>
            <a:off x="2250140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02" name="Прямоугольник 101"/>
          <p:cNvSpPr/>
          <p:nvPr/>
        </p:nvSpPr>
        <p:spPr>
          <a:xfrm>
            <a:off x="2250139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2250138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04" name="Прямоугольник 103"/>
          <p:cNvSpPr/>
          <p:nvPr/>
        </p:nvSpPr>
        <p:spPr>
          <a:xfrm>
            <a:off x="2250138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05" name="Прямоугольник 104"/>
          <p:cNvSpPr/>
          <p:nvPr/>
        </p:nvSpPr>
        <p:spPr>
          <a:xfrm>
            <a:off x="3115236" y="2717579"/>
            <a:ext cx="98018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115235" y="2932776"/>
            <a:ext cx="98019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115235" y="3179872"/>
            <a:ext cx="98019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115235" y="3439029"/>
            <a:ext cx="98019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115235" y="3673896"/>
            <a:ext cx="189826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5822301" y="1165095"/>
            <a:ext cx="6130887" cy="10239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32. Число </a:t>
            </a:r>
            <a:r>
              <a:rPr lang="ru-RU" sz="1400" b="1" dirty="0">
                <a:solidFill>
                  <a:schemeClr val="tx2"/>
                </a:solidFill>
              </a:rPr>
              <a:t>мастерских, оснащенных современной материально-технической базой по одной из компетенций накопительным итогом, </a:t>
            </a:r>
            <a:r>
              <a:rPr lang="ru-RU" sz="1400" b="1" dirty="0" smtClean="0">
                <a:solidFill>
                  <a:schemeClr val="tx2"/>
                </a:solidFill>
              </a:rPr>
              <a:t>(единиц)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6474122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0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7531955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531955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531955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531955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531955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531955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356707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120" name="Прямоугольник 119"/>
          <p:cNvSpPr/>
          <p:nvPr/>
        </p:nvSpPr>
        <p:spPr>
          <a:xfrm>
            <a:off x="8356707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5</a:t>
            </a:r>
          </a:p>
        </p:txBody>
      </p:sp>
      <p:sp>
        <p:nvSpPr>
          <p:cNvPr id="121" name="Прямоугольник 120"/>
          <p:cNvSpPr/>
          <p:nvPr/>
        </p:nvSpPr>
        <p:spPr>
          <a:xfrm>
            <a:off x="8356707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6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8356706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7</a:t>
            </a:r>
          </a:p>
        </p:txBody>
      </p:sp>
      <p:sp>
        <p:nvSpPr>
          <p:cNvPr id="123" name="Прямоугольник 122"/>
          <p:cNvSpPr/>
          <p:nvPr/>
        </p:nvSpPr>
        <p:spPr>
          <a:xfrm>
            <a:off x="8356705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8</a:t>
            </a:r>
          </a:p>
        </p:txBody>
      </p:sp>
      <p:sp>
        <p:nvSpPr>
          <p:cNvPr id="124" name="Прямоугольник 123"/>
          <p:cNvSpPr/>
          <p:nvPr/>
        </p:nvSpPr>
        <p:spPr>
          <a:xfrm>
            <a:off x="8356705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9</a:t>
            </a:r>
          </a:p>
        </p:txBody>
      </p:sp>
      <p:sp>
        <p:nvSpPr>
          <p:cNvPr id="125" name="Прямоугольник 124"/>
          <p:cNvSpPr/>
          <p:nvPr/>
        </p:nvSpPr>
        <p:spPr>
          <a:xfrm>
            <a:off x="9221803" y="2717579"/>
            <a:ext cx="188459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Прямоугольник 125"/>
          <p:cNvSpPr/>
          <p:nvPr/>
        </p:nvSpPr>
        <p:spPr>
          <a:xfrm>
            <a:off x="9221803" y="2932776"/>
            <a:ext cx="269038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Прямоугольник 126"/>
          <p:cNvSpPr/>
          <p:nvPr/>
        </p:nvSpPr>
        <p:spPr>
          <a:xfrm>
            <a:off x="9221803" y="3179872"/>
            <a:ext cx="339108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9221802" y="3439029"/>
            <a:ext cx="409177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Прямоугольник 128"/>
          <p:cNvSpPr/>
          <p:nvPr/>
        </p:nvSpPr>
        <p:spPr>
          <a:xfrm>
            <a:off x="9221800" y="3673896"/>
            <a:ext cx="500269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Прямоугольник 130"/>
          <p:cNvSpPr/>
          <p:nvPr/>
        </p:nvSpPr>
        <p:spPr>
          <a:xfrm>
            <a:off x="4050787" y="374278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ОБРАЗОВАНИЕ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2" name="object 69"/>
          <p:cNvSpPr/>
          <p:nvPr/>
        </p:nvSpPr>
        <p:spPr>
          <a:xfrm>
            <a:off x="10468303" y="111403"/>
            <a:ext cx="1589226" cy="8896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Прямоугольник 132"/>
          <p:cNvSpPr/>
          <p:nvPr/>
        </p:nvSpPr>
        <p:spPr>
          <a:xfrm>
            <a:off x="4301412" y="717780"/>
            <a:ext cx="5635689" cy="2766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 Региональный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«Молодые профессионалы» 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47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13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43047" y="1418083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1725439"/>
            <a:ext cx="11264250" cy="18859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35. Ежегодно</a:t>
            </a:r>
            <a:r>
              <a:rPr lang="ru-RU" sz="1400" b="1" dirty="0">
                <a:solidFill>
                  <a:schemeClr val="tx2"/>
                </a:solidFill>
              </a:rPr>
              <a:t>, начиная с 2019 года, в весенне-летний период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разработаны и проведены 10 образовательных программ </a:t>
            </a:r>
            <a:r>
              <a:rPr lang="ru-RU" sz="1400" b="1" dirty="0" smtClean="0">
                <a:solidFill>
                  <a:schemeClr val="tx2"/>
                </a:solidFill>
              </a:rPr>
              <a:t>в рамках </a:t>
            </a:r>
            <a:r>
              <a:rPr lang="ru-RU" sz="1400" b="1" dirty="0">
                <a:solidFill>
                  <a:schemeClr val="tx2"/>
                </a:solidFill>
              </a:rPr>
              <a:t>Форума молодых деятелей культуры и искусства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"Таврида" . На базе образовательного центра для </a:t>
            </a:r>
            <a:r>
              <a:rPr lang="ru-RU" sz="1400" b="1" dirty="0" smtClean="0">
                <a:solidFill>
                  <a:schemeClr val="tx2"/>
                </a:solidFill>
              </a:rPr>
              <a:t>молодых деятелей </a:t>
            </a:r>
            <a:r>
              <a:rPr lang="ru-RU" sz="1400" b="1" dirty="0">
                <a:solidFill>
                  <a:schemeClr val="tx2"/>
                </a:solidFill>
              </a:rPr>
              <a:t>культуры и искусства "Арт-резиденция "Таврида",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начиная с 2022 года, ежегодно в период с сентября по </a:t>
            </a:r>
            <a:r>
              <a:rPr lang="ru-RU" sz="1400" b="1" dirty="0" smtClean="0">
                <a:solidFill>
                  <a:schemeClr val="tx2"/>
                </a:solidFill>
              </a:rPr>
              <a:t>июнь включительно </a:t>
            </a:r>
            <a:r>
              <a:rPr lang="ru-RU" sz="1400" b="1" dirty="0">
                <a:solidFill>
                  <a:schemeClr val="tx2"/>
                </a:solidFill>
              </a:rPr>
              <a:t>проводятся по две 10-дневные </a:t>
            </a:r>
            <a:r>
              <a:rPr lang="ru-RU" sz="1400" b="1" dirty="0" smtClean="0">
                <a:solidFill>
                  <a:schemeClr val="tx2"/>
                </a:solidFill>
              </a:rPr>
              <a:t>смены (человек)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7006656" y="4052402"/>
            <a:ext cx="345185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4252572" y="3605773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1,5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5316807" y="405305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5316807" y="427474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5316807" y="450106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5316807" y="473817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5316807" y="498468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5316807" y="523258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6141559" y="405305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7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6141559" y="428576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7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6141559" y="449976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7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6141558" y="476377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7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6141557" y="499647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7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6141557" y="523604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7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7006654" y="4284572"/>
            <a:ext cx="345187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7006654" y="4499769"/>
            <a:ext cx="345187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7006654" y="4746865"/>
            <a:ext cx="345187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7006654" y="5006022"/>
            <a:ext cx="345188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7006652" y="5240889"/>
            <a:ext cx="345189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1" name="Прямоугольник 130"/>
          <p:cNvSpPr/>
          <p:nvPr/>
        </p:nvSpPr>
        <p:spPr>
          <a:xfrm>
            <a:off x="4050787" y="374278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ОБРАЗОВАНИЕ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2" name="object 69"/>
          <p:cNvSpPr/>
          <p:nvPr/>
        </p:nvSpPr>
        <p:spPr>
          <a:xfrm>
            <a:off x="10019860" y="111403"/>
            <a:ext cx="2037669" cy="11925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Прямоугольник 132"/>
          <p:cNvSpPr/>
          <p:nvPr/>
        </p:nvSpPr>
        <p:spPr>
          <a:xfrm>
            <a:off x="4262871" y="908893"/>
            <a:ext cx="5756989" cy="3777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</a:t>
            </a:r>
            <a:r>
              <a:rPr lang="ru-RU" sz="1600" b="1" dirty="0">
                <a:solidFill>
                  <a:schemeClr val="tx2"/>
                </a:solidFill>
              </a:rPr>
              <a:t>«Социальная активность» 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48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58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55607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3963305"/>
            <a:ext cx="5703718" cy="896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38. Доля </a:t>
            </a:r>
            <a:r>
              <a:rPr lang="ru-RU" sz="1400" b="1" dirty="0">
                <a:solidFill>
                  <a:schemeClr val="tx2"/>
                </a:solidFill>
              </a:rPr>
              <a:t>молодежи, задействованной в мероприятиях по вовлечению в творческую деятельность, от общего числа молодежи в </a:t>
            </a:r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Республике </a:t>
            </a:r>
            <a:r>
              <a:rPr lang="ru-RU" sz="1400" b="1" dirty="0">
                <a:solidFill>
                  <a:schemeClr val="tx2"/>
                </a:solidFill>
              </a:rPr>
              <a:t>Ингушетия,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151954" y="3967033"/>
            <a:ext cx="5716958" cy="948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39. Количество  </a:t>
            </a:r>
            <a:r>
              <a:rPr lang="ru-RU" sz="1400" b="1" dirty="0">
                <a:solidFill>
                  <a:schemeClr val="tx2"/>
                </a:solidFill>
              </a:rPr>
              <a:t>студентов, вовлеченных в клубное студенческое движение, от общего числа студентов Республики Ингушетия,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48236" y="4796452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5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50138" y="63050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7" y="5353541"/>
            <a:ext cx="353178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4" y="5568738"/>
            <a:ext cx="613311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4" y="5815834"/>
            <a:ext cx="726751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115234" y="6074991"/>
            <a:ext cx="869500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115233" y="6309858"/>
            <a:ext cx="935553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88563" y="4951867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29760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519300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74561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982723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229241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477134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297607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530315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74432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600832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24103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6</a:t>
            </a:r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480598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21802" y="5511929"/>
            <a:ext cx="409178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9221802" y="5744320"/>
            <a:ext cx="541323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21801" y="5991417"/>
            <a:ext cx="674674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3" y="6243190"/>
            <a:ext cx="827072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21802" y="6485442"/>
            <a:ext cx="957134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24116" y="1175955"/>
            <a:ext cx="5703718" cy="8755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36. Численность </a:t>
            </a:r>
            <a:r>
              <a:rPr lang="ru-RU" sz="1400" b="1" dirty="0">
                <a:solidFill>
                  <a:schemeClr val="tx2"/>
                </a:solidFill>
              </a:rPr>
              <a:t>обучающихся, вовлеченных в деятельность общественных объединений на базе образовательных организаций общего образования, среднего и высшего профессионального образования, накопительным </a:t>
            </a:r>
            <a:r>
              <a:rPr lang="ru-RU" sz="1400" b="1" dirty="0" smtClean="0">
                <a:solidFill>
                  <a:schemeClr val="tx2"/>
                </a:solidFill>
              </a:rPr>
              <a:t>итогом (человек)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425388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425388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425388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25388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425388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425388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50140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50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50140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50140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50139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50138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135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50138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115236" y="2717579"/>
            <a:ext cx="672352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115235" y="2932776"/>
            <a:ext cx="900953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115235" y="3179872"/>
            <a:ext cx="1143000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115235" y="3439029"/>
            <a:ext cx="1479177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115234" y="3673896"/>
            <a:ext cx="2070847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5822301" y="1174060"/>
            <a:ext cx="6130887" cy="10239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37. Доля </a:t>
            </a:r>
            <a:r>
              <a:rPr lang="ru-RU" sz="1400" b="1" dirty="0">
                <a:solidFill>
                  <a:schemeClr val="tx2"/>
                </a:solidFill>
              </a:rPr>
              <a:t>граждан, вовлеченных в добровольческую деятельность, </a:t>
            </a:r>
            <a:r>
              <a:rPr lang="ru-RU" sz="1400" b="1" dirty="0" smtClean="0">
                <a:solidFill>
                  <a:schemeClr val="tx2"/>
                </a:solidFill>
              </a:rPr>
              <a:t>(%)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6474122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0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7531955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531955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531955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531955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531955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531955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356707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356707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5</a:t>
            </a:r>
          </a:p>
        </p:txBody>
      </p:sp>
      <p:sp>
        <p:nvSpPr>
          <p:cNvPr id="121" name="Прямоугольник 120"/>
          <p:cNvSpPr/>
          <p:nvPr/>
        </p:nvSpPr>
        <p:spPr>
          <a:xfrm>
            <a:off x="8356707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8356706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8356705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8356705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9221803" y="2717579"/>
            <a:ext cx="302301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Прямоугольник 125"/>
          <p:cNvSpPr/>
          <p:nvPr/>
        </p:nvSpPr>
        <p:spPr>
          <a:xfrm>
            <a:off x="9221803" y="2932776"/>
            <a:ext cx="438564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Прямоугольник 126"/>
          <p:cNvSpPr/>
          <p:nvPr/>
        </p:nvSpPr>
        <p:spPr>
          <a:xfrm>
            <a:off x="9221803" y="3179872"/>
            <a:ext cx="574746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9221802" y="3439029"/>
            <a:ext cx="715299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Прямоугольник 128"/>
          <p:cNvSpPr/>
          <p:nvPr/>
        </p:nvSpPr>
        <p:spPr>
          <a:xfrm>
            <a:off x="9221800" y="3673896"/>
            <a:ext cx="897560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Прямоугольник 130"/>
          <p:cNvSpPr/>
          <p:nvPr/>
        </p:nvSpPr>
        <p:spPr>
          <a:xfrm>
            <a:off x="4050787" y="374278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ОБРАЗОВАНИЕ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2" name="object 69"/>
          <p:cNvSpPr/>
          <p:nvPr/>
        </p:nvSpPr>
        <p:spPr>
          <a:xfrm>
            <a:off x="10468303" y="111403"/>
            <a:ext cx="1589226" cy="8896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Прямоугольник 132"/>
          <p:cNvSpPr/>
          <p:nvPr/>
        </p:nvSpPr>
        <p:spPr>
          <a:xfrm>
            <a:off x="4301412" y="717780"/>
            <a:ext cx="5635689" cy="2766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 Региональный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«Социальная активность» 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49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115234" y="2467068"/>
            <a:ext cx="474631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9221801" y="2484024"/>
            <a:ext cx="188462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3115235" y="5125783"/>
            <a:ext cx="195524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9214738" y="5278673"/>
            <a:ext cx="309365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70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3105110" y="0"/>
            <a:ext cx="0" cy="6858000"/>
          </a:xfrm>
          <a:prstGeom prst="lin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Овал 7"/>
          <p:cNvSpPr/>
          <p:nvPr/>
        </p:nvSpPr>
        <p:spPr>
          <a:xfrm>
            <a:off x="2097576" y="765727"/>
            <a:ext cx="2015067" cy="2015067"/>
          </a:xfrm>
          <a:prstGeom prst="ellipse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2701776" y="4014392"/>
            <a:ext cx="6567772" cy="940129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ru-RU" sz="2309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ПРОЕКТ </a:t>
            </a:r>
          </a:p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ЖИЛЬЕ И ГОРОДСКАЯ СРЕДА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Group 128"/>
          <p:cNvGrpSpPr>
            <a:grpSpLocks noChangeAspect="1"/>
          </p:cNvGrpSpPr>
          <p:nvPr/>
        </p:nvGrpSpPr>
        <p:grpSpPr>
          <a:xfrm>
            <a:off x="2449159" y="1090108"/>
            <a:ext cx="1348290" cy="1355464"/>
            <a:chOff x="11717338" y="4495800"/>
            <a:chExt cx="3387725" cy="2846388"/>
          </a:xfrm>
        </p:grpSpPr>
        <p:sp>
          <p:nvSpPr>
            <p:cNvPr id="41" name="AutoShape 206"/>
            <p:cNvSpPr>
              <a:spLocks noChangeAspect="1" noChangeArrowheads="1" noTextEdit="1"/>
            </p:cNvSpPr>
            <p:nvPr/>
          </p:nvSpPr>
          <p:spPr bwMode="auto">
            <a:xfrm>
              <a:off x="11717338" y="4495800"/>
              <a:ext cx="3387725" cy="284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Freeform 216"/>
            <p:cNvSpPr>
              <a:spLocks noEditPoints="1"/>
            </p:cNvSpPr>
            <p:nvPr/>
          </p:nvSpPr>
          <p:spPr bwMode="auto">
            <a:xfrm>
              <a:off x="11722101" y="4500563"/>
              <a:ext cx="3378200" cy="2836863"/>
            </a:xfrm>
            <a:custGeom>
              <a:avLst/>
              <a:gdLst>
                <a:gd name="T0" fmla="*/ 750 w 769"/>
                <a:gd name="T1" fmla="*/ 0 h 652"/>
                <a:gd name="T2" fmla="*/ 206 w 769"/>
                <a:gd name="T3" fmla="*/ 0 h 652"/>
                <a:gd name="T4" fmla="*/ 186 w 769"/>
                <a:gd name="T5" fmla="*/ 19 h 652"/>
                <a:gd name="T6" fmla="*/ 206 w 769"/>
                <a:gd name="T7" fmla="*/ 38 h 652"/>
                <a:gd name="T8" fmla="*/ 221 w 769"/>
                <a:gd name="T9" fmla="*/ 38 h 652"/>
                <a:gd name="T10" fmla="*/ 221 w 769"/>
                <a:gd name="T11" fmla="*/ 307 h 652"/>
                <a:gd name="T12" fmla="*/ 19 w 769"/>
                <a:gd name="T13" fmla="*/ 307 h 652"/>
                <a:gd name="T14" fmla="*/ 0 w 769"/>
                <a:gd name="T15" fmla="*/ 326 h 652"/>
                <a:gd name="T16" fmla="*/ 0 w 769"/>
                <a:gd name="T17" fmla="*/ 633 h 652"/>
                <a:gd name="T18" fmla="*/ 19 w 769"/>
                <a:gd name="T19" fmla="*/ 652 h 652"/>
                <a:gd name="T20" fmla="*/ 715 w 769"/>
                <a:gd name="T21" fmla="*/ 652 h 652"/>
                <a:gd name="T22" fmla="*/ 734 w 769"/>
                <a:gd name="T23" fmla="*/ 633 h 652"/>
                <a:gd name="T24" fmla="*/ 734 w 769"/>
                <a:gd name="T25" fmla="*/ 38 h 652"/>
                <a:gd name="T26" fmla="*/ 750 w 769"/>
                <a:gd name="T27" fmla="*/ 38 h 652"/>
                <a:gd name="T28" fmla="*/ 769 w 769"/>
                <a:gd name="T29" fmla="*/ 19 h 652"/>
                <a:gd name="T30" fmla="*/ 750 w 769"/>
                <a:gd name="T31" fmla="*/ 0 h 652"/>
                <a:gd name="T32" fmla="*/ 427 w 769"/>
                <a:gd name="T33" fmla="*/ 401 h 652"/>
                <a:gd name="T34" fmla="*/ 696 w 769"/>
                <a:gd name="T35" fmla="*/ 401 h 652"/>
                <a:gd name="T36" fmla="*/ 696 w 769"/>
                <a:gd name="T37" fmla="*/ 614 h 652"/>
                <a:gd name="T38" fmla="*/ 427 w 769"/>
                <a:gd name="T39" fmla="*/ 614 h 652"/>
                <a:gd name="T40" fmla="*/ 427 w 769"/>
                <a:gd name="T41" fmla="*/ 401 h 652"/>
                <a:gd name="T42" fmla="*/ 474 w 769"/>
                <a:gd name="T43" fmla="*/ 363 h 652"/>
                <a:gd name="T44" fmla="*/ 562 w 769"/>
                <a:gd name="T45" fmla="*/ 307 h 652"/>
                <a:gd name="T46" fmla="*/ 649 w 769"/>
                <a:gd name="T47" fmla="*/ 363 h 652"/>
                <a:gd name="T48" fmla="*/ 474 w 769"/>
                <a:gd name="T49" fmla="*/ 363 h 652"/>
                <a:gd name="T50" fmla="*/ 572 w 769"/>
                <a:gd name="T51" fmla="*/ 268 h 652"/>
                <a:gd name="T52" fmla="*/ 551 w 769"/>
                <a:gd name="T53" fmla="*/ 268 h 652"/>
                <a:gd name="T54" fmla="*/ 398 w 769"/>
                <a:gd name="T55" fmla="*/ 366 h 652"/>
                <a:gd name="T56" fmla="*/ 389 w 769"/>
                <a:gd name="T57" fmla="*/ 382 h 652"/>
                <a:gd name="T58" fmla="*/ 389 w 769"/>
                <a:gd name="T59" fmla="*/ 614 h 652"/>
                <a:gd name="T60" fmla="*/ 260 w 769"/>
                <a:gd name="T61" fmla="*/ 614 h 652"/>
                <a:gd name="T62" fmla="*/ 260 w 769"/>
                <a:gd name="T63" fmla="*/ 38 h 652"/>
                <a:gd name="T64" fmla="*/ 696 w 769"/>
                <a:gd name="T65" fmla="*/ 38 h 652"/>
                <a:gd name="T66" fmla="*/ 696 w 769"/>
                <a:gd name="T67" fmla="*/ 347 h 652"/>
                <a:gd name="T68" fmla="*/ 572 w 769"/>
                <a:gd name="T69" fmla="*/ 268 h 652"/>
                <a:gd name="T70" fmla="*/ 38 w 769"/>
                <a:gd name="T71" fmla="*/ 345 h 652"/>
                <a:gd name="T72" fmla="*/ 221 w 769"/>
                <a:gd name="T73" fmla="*/ 345 h 652"/>
                <a:gd name="T74" fmla="*/ 221 w 769"/>
                <a:gd name="T75" fmla="*/ 614 h 652"/>
                <a:gd name="T76" fmla="*/ 38 w 769"/>
                <a:gd name="T77" fmla="*/ 614 h 652"/>
                <a:gd name="T78" fmla="*/ 38 w 769"/>
                <a:gd name="T79" fmla="*/ 345 h 652"/>
                <a:gd name="T80" fmla="*/ 38 w 769"/>
                <a:gd name="T81" fmla="*/ 345 h 652"/>
                <a:gd name="T82" fmla="*/ 38 w 769"/>
                <a:gd name="T83" fmla="*/ 345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69" h="652">
                  <a:moveTo>
                    <a:pt x="750" y="0"/>
                  </a:moveTo>
                  <a:cubicBezTo>
                    <a:pt x="206" y="0"/>
                    <a:pt x="206" y="0"/>
                    <a:pt x="206" y="0"/>
                  </a:cubicBezTo>
                  <a:cubicBezTo>
                    <a:pt x="195" y="0"/>
                    <a:pt x="186" y="9"/>
                    <a:pt x="186" y="19"/>
                  </a:cubicBezTo>
                  <a:cubicBezTo>
                    <a:pt x="186" y="30"/>
                    <a:pt x="195" y="38"/>
                    <a:pt x="206" y="38"/>
                  </a:cubicBezTo>
                  <a:cubicBezTo>
                    <a:pt x="221" y="38"/>
                    <a:pt x="221" y="38"/>
                    <a:pt x="221" y="38"/>
                  </a:cubicBezTo>
                  <a:cubicBezTo>
                    <a:pt x="221" y="307"/>
                    <a:pt x="221" y="307"/>
                    <a:pt x="221" y="307"/>
                  </a:cubicBezTo>
                  <a:cubicBezTo>
                    <a:pt x="19" y="307"/>
                    <a:pt x="19" y="307"/>
                    <a:pt x="19" y="307"/>
                  </a:cubicBezTo>
                  <a:cubicBezTo>
                    <a:pt x="9" y="307"/>
                    <a:pt x="0" y="316"/>
                    <a:pt x="0" y="326"/>
                  </a:cubicBezTo>
                  <a:cubicBezTo>
                    <a:pt x="0" y="633"/>
                    <a:pt x="0" y="633"/>
                    <a:pt x="0" y="633"/>
                  </a:cubicBezTo>
                  <a:cubicBezTo>
                    <a:pt x="0" y="644"/>
                    <a:pt x="9" y="652"/>
                    <a:pt x="19" y="652"/>
                  </a:cubicBezTo>
                  <a:cubicBezTo>
                    <a:pt x="715" y="652"/>
                    <a:pt x="715" y="652"/>
                    <a:pt x="715" y="652"/>
                  </a:cubicBezTo>
                  <a:cubicBezTo>
                    <a:pt x="726" y="652"/>
                    <a:pt x="734" y="644"/>
                    <a:pt x="734" y="633"/>
                  </a:cubicBezTo>
                  <a:cubicBezTo>
                    <a:pt x="734" y="38"/>
                    <a:pt x="734" y="38"/>
                    <a:pt x="734" y="38"/>
                  </a:cubicBezTo>
                  <a:cubicBezTo>
                    <a:pt x="750" y="38"/>
                    <a:pt x="750" y="38"/>
                    <a:pt x="750" y="38"/>
                  </a:cubicBezTo>
                  <a:cubicBezTo>
                    <a:pt x="761" y="38"/>
                    <a:pt x="769" y="30"/>
                    <a:pt x="769" y="19"/>
                  </a:cubicBezTo>
                  <a:cubicBezTo>
                    <a:pt x="769" y="9"/>
                    <a:pt x="761" y="0"/>
                    <a:pt x="750" y="0"/>
                  </a:cubicBezTo>
                  <a:close/>
                  <a:moveTo>
                    <a:pt x="427" y="401"/>
                  </a:moveTo>
                  <a:cubicBezTo>
                    <a:pt x="696" y="401"/>
                    <a:pt x="696" y="401"/>
                    <a:pt x="696" y="401"/>
                  </a:cubicBezTo>
                  <a:cubicBezTo>
                    <a:pt x="696" y="614"/>
                    <a:pt x="696" y="614"/>
                    <a:pt x="696" y="614"/>
                  </a:cubicBezTo>
                  <a:cubicBezTo>
                    <a:pt x="427" y="614"/>
                    <a:pt x="427" y="614"/>
                    <a:pt x="427" y="614"/>
                  </a:cubicBezTo>
                  <a:lnTo>
                    <a:pt x="427" y="401"/>
                  </a:lnTo>
                  <a:close/>
                  <a:moveTo>
                    <a:pt x="474" y="363"/>
                  </a:moveTo>
                  <a:cubicBezTo>
                    <a:pt x="562" y="307"/>
                    <a:pt x="562" y="307"/>
                    <a:pt x="562" y="307"/>
                  </a:cubicBezTo>
                  <a:cubicBezTo>
                    <a:pt x="649" y="363"/>
                    <a:pt x="649" y="363"/>
                    <a:pt x="649" y="363"/>
                  </a:cubicBezTo>
                  <a:lnTo>
                    <a:pt x="474" y="363"/>
                  </a:lnTo>
                  <a:close/>
                  <a:moveTo>
                    <a:pt x="572" y="268"/>
                  </a:moveTo>
                  <a:cubicBezTo>
                    <a:pt x="566" y="264"/>
                    <a:pt x="558" y="264"/>
                    <a:pt x="551" y="268"/>
                  </a:cubicBezTo>
                  <a:cubicBezTo>
                    <a:pt x="398" y="366"/>
                    <a:pt x="398" y="366"/>
                    <a:pt x="398" y="366"/>
                  </a:cubicBezTo>
                  <a:cubicBezTo>
                    <a:pt x="392" y="369"/>
                    <a:pt x="389" y="375"/>
                    <a:pt x="389" y="382"/>
                  </a:cubicBezTo>
                  <a:cubicBezTo>
                    <a:pt x="389" y="614"/>
                    <a:pt x="389" y="614"/>
                    <a:pt x="389" y="614"/>
                  </a:cubicBezTo>
                  <a:cubicBezTo>
                    <a:pt x="260" y="614"/>
                    <a:pt x="260" y="614"/>
                    <a:pt x="260" y="614"/>
                  </a:cubicBezTo>
                  <a:cubicBezTo>
                    <a:pt x="260" y="38"/>
                    <a:pt x="260" y="38"/>
                    <a:pt x="260" y="38"/>
                  </a:cubicBezTo>
                  <a:cubicBezTo>
                    <a:pt x="696" y="38"/>
                    <a:pt x="696" y="38"/>
                    <a:pt x="696" y="38"/>
                  </a:cubicBezTo>
                  <a:cubicBezTo>
                    <a:pt x="696" y="347"/>
                    <a:pt x="696" y="347"/>
                    <a:pt x="696" y="347"/>
                  </a:cubicBezTo>
                  <a:lnTo>
                    <a:pt x="572" y="268"/>
                  </a:lnTo>
                  <a:close/>
                  <a:moveTo>
                    <a:pt x="38" y="345"/>
                  </a:moveTo>
                  <a:cubicBezTo>
                    <a:pt x="221" y="345"/>
                    <a:pt x="221" y="345"/>
                    <a:pt x="221" y="345"/>
                  </a:cubicBezTo>
                  <a:cubicBezTo>
                    <a:pt x="221" y="614"/>
                    <a:pt x="221" y="614"/>
                    <a:pt x="221" y="614"/>
                  </a:cubicBezTo>
                  <a:cubicBezTo>
                    <a:pt x="38" y="614"/>
                    <a:pt x="38" y="614"/>
                    <a:pt x="38" y="614"/>
                  </a:cubicBezTo>
                  <a:lnTo>
                    <a:pt x="38" y="345"/>
                  </a:lnTo>
                  <a:close/>
                  <a:moveTo>
                    <a:pt x="38" y="345"/>
                  </a:moveTo>
                  <a:cubicBezTo>
                    <a:pt x="38" y="345"/>
                    <a:pt x="38" y="345"/>
                    <a:pt x="38" y="345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Freeform: Shape 131"/>
            <p:cNvSpPr/>
            <p:nvPr/>
          </p:nvSpPr>
          <p:spPr>
            <a:xfrm>
              <a:off x="13093165" y="4894118"/>
              <a:ext cx="1496611" cy="498764"/>
            </a:xfrm>
            <a:custGeom>
              <a:avLst/>
              <a:gdLst>
                <a:gd name="connsiteX0" fmla="*/ 825600 w 1496611"/>
                <a:gd name="connsiteY0" fmla="*/ 0 h 498764"/>
                <a:gd name="connsiteX1" fmla="*/ 1496611 w 1496611"/>
                <a:gd name="connsiteY1" fmla="*/ 0 h 498764"/>
                <a:gd name="connsiteX2" fmla="*/ 1496611 w 1496611"/>
                <a:gd name="connsiteY2" fmla="*/ 498764 h 498764"/>
                <a:gd name="connsiteX3" fmla="*/ 825600 w 1496611"/>
                <a:gd name="connsiteY3" fmla="*/ 498764 h 498764"/>
                <a:gd name="connsiteX4" fmla="*/ 0 w 1496611"/>
                <a:gd name="connsiteY4" fmla="*/ 0 h 498764"/>
                <a:gd name="connsiteX5" fmla="*/ 671011 w 1496611"/>
                <a:gd name="connsiteY5" fmla="*/ 0 h 498764"/>
                <a:gd name="connsiteX6" fmla="*/ 671011 w 1496611"/>
                <a:gd name="connsiteY6" fmla="*/ 498764 h 498764"/>
                <a:gd name="connsiteX7" fmla="*/ 0 w 1496611"/>
                <a:gd name="connsiteY7" fmla="*/ 498764 h 498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6611" h="498764">
                  <a:moveTo>
                    <a:pt x="825600" y="0"/>
                  </a:moveTo>
                  <a:lnTo>
                    <a:pt x="1496611" y="0"/>
                  </a:lnTo>
                  <a:lnTo>
                    <a:pt x="1496611" y="498764"/>
                  </a:lnTo>
                  <a:lnTo>
                    <a:pt x="825600" y="498764"/>
                  </a:lnTo>
                  <a:close/>
                  <a:moveTo>
                    <a:pt x="0" y="0"/>
                  </a:moveTo>
                  <a:lnTo>
                    <a:pt x="671011" y="0"/>
                  </a:lnTo>
                  <a:lnTo>
                    <a:pt x="671011" y="498764"/>
                  </a:lnTo>
                  <a:lnTo>
                    <a:pt x="0" y="498764"/>
                  </a:lnTo>
                  <a:close/>
                </a:path>
              </a:pathLst>
            </a:custGeom>
            <a:no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4" name="Freeform: Shape 132"/>
            <p:cNvSpPr/>
            <p:nvPr/>
          </p:nvSpPr>
          <p:spPr>
            <a:xfrm>
              <a:off x="13812302" y="6411912"/>
              <a:ext cx="777474" cy="354735"/>
            </a:xfrm>
            <a:custGeom>
              <a:avLst/>
              <a:gdLst>
                <a:gd name="connsiteX0" fmla="*/ 471054 w 777474"/>
                <a:gd name="connsiteY0" fmla="*/ 0 h 354735"/>
                <a:gd name="connsiteX1" fmla="*/ 777474 w 777474"/>
                <a:gd name="connsiteY1" fmla="*/ 0 h 354735"/>
                <a:gd name="connsiteX2" fmla="*/ 777474 w 777474"/>
                <a:gd name="connsiteY2" fmla="*/ 354735 h 354735"/>
                <a:gd name="connsiteX3" fmla="*/ 471054 w 777474"/>
                <a:gd name="connsiteY3" fmla="*/ 354735 h 354735"/>
                <a:gd name="connsiteX4" fmla="*/ 0 w 777474"/>
                <a:gd name="connsiteY4" fmla="*/ 0 h 354735"/>
                <a:gd name="connsiteX5" fmla="*/ 306420 w 777474"/>
                <a:gd name="connsiteY5" fmla="*/ 0 h 354735"/>
                <a:gd name="connsiteX6" fmla="*/ 306420 w 777474"/>
                <a:gd name="connsiteY6" fmla="*/ 354735 h 354735"/>
                <a:gd name="connsiteX7" fmla="*/ 0 w 777474"/>
                <a:gd name="connsiteY7" fmla="*/ 354735 h 354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7474" h="354735">
                  <a:moveTo>
                    <a:pt x="471054" y="0"/>
                  </a:moveTo>
                  <a:lnTo>
                    <a:pt x="777474" y="0"/>
                  </a:lnTo>
                  <a:lnTo>
                    <a:pt x="777474" y="354735"/>
                  </a:lnTo>
                  <a:lnTo>
                    <a:pt x="471054" y="354735"/>
                  </a:lnTo>
                  <a:close/>
                  <a:moveTo>
                    <a:pt x="0" y="0"/>
                  </a:moveTo>
                  <a:lnTo>
                    <a:pt x="306420" y="0"/>
                  </a:lnTo>
                  <a:lnTo>
                    <a:pt x="306420" y="354735"/>
                  </a:lnTo>
                  <a:lnTo>
                    <a:pt x="0" y="354735"/>
                  </a:lnTo>
                  <a:close/>
                </a:path>
              </a:pathLst>
            </a:custGeom>
            <a:no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5" name="Rectangle 133"/>
            <p:cNvSpPr/>
            <p:nvPr/>
          </p:nvSpPr>
          <p:spPr>
            <a:xfrm>
              <a:off x="12107252" y="6234545"/>
              <a:ext cx="306420" cy="354735"/>
            </a:xfrm>
            <a:prstGeom prst="rect">
              <a:avLst/>
            </a:prstGeom>
            <a:no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6346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59017" y="375713"/>
            <a:ext cx="7158510" cy="4183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«ЖИЛЬЕ И ГОРОДСКАЯ СРЕДА» 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5" name="object 20"/>
          <p:cNvSpPr/>
          <p:nvPr/>
        </p:nvSpPr>
        <p:spPr>
          <a:xfrm>
            <a:off x="820470" y="80386"/>
            <a:ext cx="164719" cy="6524600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Блок-схема: узел 6"/>
          <p:cNvSpPr/>
          <p:nvPr/>
        </p:nvSpPr>
        <p:spPr>
          <a:xfrm>
            <a:off x="271306" y="157063"/>
            <a:ext cx="1045028" cy="624348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object 12"/>
          <p:cNvSpPr/>
          <p:nvPr/>
        </p:nvSpPr>
        <p:spPr>
          <a:xfrm flipV="1">
            <a:off x="1417365" y="645917"/>
            <a:ext cx="10661302" cy="102819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1" name="Овал 10"/>
          <p:cNvSpPr/>
          <p:nvPr/>
        </p:nvSpPr>
        <p:spPr>
          <a:xfrm>
            <a:off x="585972" y="1265695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85972" y="1945015"/>
            <a:ext cx="460870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55"/>
          <p:cNvSpPr/>
          <p:nvPr/>
        </p:nvSpPr>
        <p:spPr>
          <a:xfrm>
            <a:off x="693291" y="1336685"/>
            <a:ext cx="241639" cy="27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Прямоугольник 16"/>
          <p:cNvSpPr/>
          <p:nvPr/>
        </p:nvSpPr>
        <p:spPr>
          <a:xfrm>
            <a:off x="1286619" y="1300527"/>
            <a:ext cx="4702629" cy="352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СРОКИ РЕАЛИЗАЦИИ: 01.10.2018 – 31.12.2024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22" name="object 122"/>
          <p:cNvSpPr/>
          <p:nvPr/>
        </p:nvSpPr>
        <p:spPr>
          <a:xfrm>
            <a:off x="699998" y="2002246"/>
            <a:ext cx="292093" cy="2975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Прямоугольник 28"/>
          <p:cNvSpPr/>
          <p:nvPr/>
        </p:nvSpPr>
        <p:spPr>
          <a:xfrm>
            <a:off x="1270858" y="1933622"/>
            <a:ext cx="4322897" cy="3867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ЦЕЛИ И ЦЕЛЕВЫЕ ПОКАЗАТЕЛИ: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725320" y="2460773"/>
            <a:ext cx="10111080" cy="4249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1. Обеспечение доступным жильем семей со средним достатком в том числе создание условий для приобретения (строительства жилья в ипотеку, ставка по которому должна быть менее 8%)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277330" y="2448810"/>
            <a:ext cx="398237" cy="45691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41" name="Стрелка вправо 40"/>
          <p:cNvSpPr/>
          <p:nvPr/>
        </p:nvSpPr>
        <p:spPr>
          <a:xfrm rot="16200000">
            <a:off x="1376378" y="2597179"/>
            <a:ext cx="189702" cy="86369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280271" y="3036857"/>
            <a:ext cx="398237" cy="42816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43" name="Стрелка вправо 42"/>
          <p:cNvSpPr/>
          <p:nvPr/>
        </p:nvSpPr>
        <p:spPr>
          <a:xfrm rot="16200000">
            <a:off x="1370678" y="3200081"/>
            <a:ext cx="211539" cy="87443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1725320" y="2997634"/>
            <a:ext cx="10111080" cy="4383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2. Увеличение объема жилищного строительства не менее чем до 120 млн. кв. м. в год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692476" y="3608616"/>
            <a:ext cx="10111080" cy="500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</a:rPr>
              <a:t> </a:t>
            </a:r>
            <a:r>
              <a:rPr lang="ru-RU" sz="1400" dirty="0" smtClean="0">
                <a:solidFill>
                  <a:schemeClr val="tx2"/>
                </a:solidFill>
              </a:rPr>
              <a:t>3. Кардинальное повышение комфортности городской среды, повышение индекса качества городской среды на 30%, сокращение в соответствии с этим  индексом количества городов с неблагоприятной средой в два раза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1286619" y="3580570"/>
            <a:ext cx="398237" cy="45067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66" name="Стрелка вправо 65"/>
          <p:cNvSpPr/>
          <p:nvPr/>
        </p:nvSpPr>
        <p:spPr>
          <a:xfrm rot="16200000">
            <a:off x="1378953" y="3737856"/>
            <a:ext cx="193915" cy="77661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2" name="Скругленный прямоугольник 261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51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4" name="object 64"/>
          <p:cNvSpPr/>
          <p:nvPr/>
        </p:nvSpPr>
        <p:spPr>
          <a:xfrm>
            <a:off x="575069" y="275709"/>
            <a:ext cx="507045" cy="3672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Прямоугольник 54"/>
          <p:cNvSpPr/>
          <p:nvPr/>
        </p:nvSpPr>
        <p:spPr>
          <a:xfrm>
            <a:off x="1286619" y="4237472"/>
            <a:ext cx="398237" cy="45067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56" name="Стрелка вправо 55"/>
          <p:cNvSpPr/>
          <p:nvPr/>
        </p:nvSpPr>
        <p:spPr>
          <a:xfrm rot="16200000">
            <a:off x="1388781" y="4387200"/>
            <a:ext cx="193915" cy="77661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1675567" y="4184202"/>
            <a:ext cx="10111080" cy="500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</a:rPr>
              <a:t>  </a:t>
            </a:r>
            <a:r>
              <a:rPr lang="ru-RU" sz="1400" dirty="0" smtClean="0">
                <a:solidFill>
                  <a:schemeClr val="tx2"/>
                </a:solidFill>
              </a:rPr>
              <a:t>4. Создание механизма прямого участия граждан в формировании комфортной городской среды, увеличение доли граждан, принимающих участие в решении вопросов развития городской среды, до 30%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292359" y="4857894"/>
            <a:ext cx="398237" cy="45067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59" name="Стрелка вправо 58"/>
          <p:cNvSpPr/>
          <p:nvPr/>
        </p:nvSpPr>
        <p:spPr>
          <a:xfrm rot="16200000">
            <a:off x="1382431" y="5053159"/>
            <a:ext cx="193915" cy="77661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1691308" y="4853834"/>
            <a:ext cx="10111080" cy="500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</a:rPr>
              <a:t> </a:t>
            </a:r>
            <a:r>
              <a:rPr lang="ru-RU" sz="1400" dirty="0" smtClean="0">
                <a:solidFill>
                  <a:schemeClr val="tx2"/>
                </a:solidFill>
              </a:rPr>
              <a:t>5. Обеспечение устойчивого сокращения непригодного для проживания жилищного фонда</a:t>
            </a:r>
            <a:endParaRPr lang="ru-RU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45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59017" y="375713"/>
            <a:ext cx="7158510" cy="4183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«ЖИЛЬЕ И ГОРОДСКАЯ СРЕДА» 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5" name="object 20"/>
          <p:cNvSpPr/>
          <p:nvPr/>
        </p:nvSpPr>
        <p:spPr>
          <a:xfrm>
            <a:off x="832963" y="80386"/>
            <a:ext cx="152226" cy="5332123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Блок-схема: узел 6"/>
          <p:cNvSpPr/>
          <p:nvPr/>
        </p:nvSpPr>
        <p:spPr>
          <a:xfrm>
            <a:off x="271306" y="157063"/>
            <a:ext cx="1045028" cy="624348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object 12"/>
          <p:cNvSpPr/>
          <p:nvPr/>
        </p:nvSpPr>
        <p:spPr>
          <a:xfrm flipV="1">
            <a:off x="1417365" y="645917"/>
            <a:ext cx="10661302" cy="102819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1" name="Овал 10"/>
          <p:cNvSpPr/>
          <p:nvPr/>
        </p:nvSpPr>
        <p:spPr>
          <a:xfrm>
            <a:off x="585972" y="1265695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85972" y="1955969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55"/>
          <p:cNvSpPr/>
          <p:nvPr/>
        </p:nvSpPr>
        <p:spPr>
          <a:xfrm>
            <a:off x="693291" y="1336685"/>
            <a:ext cx="241639" cy="27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Прямоугольник 16"/>
          <p:cNvSpPr/>
          <p:nvPr/>
        </p:nvSpPr>
        <p:spPr>
          <a:xfrm>
            <a:off x="1286619" y="1300527"/>
            <a:ext cx="4702629" cy="352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СРОКИ РЕАЛИЗАЦИИ: 01.01.2019 – 31.12.2024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23" name="object 123"/>
          <p:cNvSpPr/>
          <p:nvPr/>
        </p:nvSpPr>
        <p:spPr>
          <a:xfrm>
            <a:off x="693291" y="2027398"/>
            <a:ext cx="244500" cy="2691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Прямоугольник 51"/>
          <p:cNvSpPr/>
          <p:nvPr/>
        </p:nvSpPr>
        <p:spPr>
          <a:xfrm>
            <a:off x="1286619" y="2003060"/>
            <a:ext cx="5549154" cy="3128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Федеральные проекты в которых участвует Республики Ингушетия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6320946" y="2896473"/>
            <a:ext cx="1339206" cy="46214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448 899,8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6320946" y="3445164"/>
            <a:ext cx="1339205" cy="44668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222 497,1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6320945" y="4204939"/>
            <a:ext cx="1339205" cy="53323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28 </a:t>
            </a:r>
            <a:r>
              <a:rPr lang="ru-RU" sz="1600" b="1" dirty="0" smtClean="0">
                <a:solidFill>
                  <a:schemeClr val="bg1"/>
                </a:solidFill>
              </a:rPr>
              <a:t>537,6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8244554" y="1981899"/>
            <a:ext cx="3530600" cy="9145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endParaRPr lang="ru-RU" sz="1200" b="1" dirty="0">
              <a:solidFill>
                <a:schemeClr val="tx2"/>
              </a:solidFill>
            </a:endParaRPr>
          </a:p>
          <a:p>
            <a:pPr algn="ctr"/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БЮДЖЕТ </a:t>
            </a:r>
            <a:r>
              <a:rPr lang="ru-RU" sz="1400" b="1" dirty="0">
                <a:solidFill>
                  <a:schemeClr val="tx2"/>
                </a:solidFill>
              </a:rPr>
              <a:t>НАЦИОНАЛЬНОГО ПРОЕКТА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                                   </a:t>
            </a:r>
            <a:r>
              <a:rPr lang="ru-RU" sz="1400" b="1" dirty="0">
                <a:solidFill>
                  <a:schemeClr val="tx2"/>
                </a:solidFill>
              </a:rPr>
              <a:t>699 </a:t>
            </a:r>
            <a:r>
              <a:rPr lang="ru-RU" sz="1400" b="1" dirty="0" smtClean="0">
                <a:solidFill>
                  <a:schemeClr val="tx2"/>
                </a:solidFill>
              </a:rPr>
              <a:t>934,5 тыс. руб.</a:t>
            </a:r>
            <a:endParaRPr lang="ru-RU" sz="1400" b="1" dirty="0">
              <a:solidFill>
                <a:schemeClr val="tx2"/>
              </a:solidFill>
            </a:endParaRPr>
          </a:p>
          <a:p>
            <a:pPr algn="ctr">
              <a:defRPr/>
            </a:pPr>
            <a:r>
              <a:rPr lang="ru-RU" sz="1400" b="1" dirty="0" smtClean="0">
                <a:solidFill>
                  <a:schemeClr val="tx2"/>
                </a:solidFill>
              </a:rPr>
              <a:t>ИСТОЧНИКИ ФБ – </a:t>
            </a:r>
            <a:r>
              <a:rPr lang="ru-RU" sz="1400" b="1" dirty="0">
                <a:solidFill>
                  <a:schemeClr val="tx2"/>
                </a:solidFill>
              </a:rPr>
              <a:t>675 </a:t>
            </a:r>
            <a:r>
              <a:rPr lang="ru-RU" sz="1400" b="1" dirty="0" smtClean="0">
                <a:solidFill>
                  <a:schemeClr val="tx2"/>
                </a:solidFill>
              </a:rPr>
              <a:t>724,5 тыс</a:t>
            </a:r>
            <a:r>
              <a:rPr lang="ru-RU" sz="1400" b="1" dirty="0">
                <a:solidFill>
                  <a:schemeClr val="tx2"/>
                </a:solidFill>
              </a:rPr>
              <a:t>. </a:t>
            </a:r>
            <a:r>
              <a:rPr lang="ru-RU" sz="1400" b="1" dirty="0" smtClean="0">
                <a:solidFill>
                  <a:schemeClr val="tx2"/>
                </a:solidFill>
              </a:rPr>
              <a:t>руб.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tx2"/>
                </a:solidFill>
              </a:rPr>
              <a:t>                       РБ – 24 210,0тыс</a:t>
            </a:r>
            <a:r>
              <a:rPr lang="ru-RU" sz="1400" b="1" dirty="0">
                <a:solidFill>
                  <a:schemeClr val="tx2"/>
                </a:solidFill>
              </a:rPr>
              <a:t>. руб.</a:t>
            </a:r>
          </a:p>
          <a:p>
            <a:pPr algn="ctr">
              <a:defRPr/>
            </a:pPr>
            <a:endParaRPr lang="ru-RU" sz="12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200" b="1" dirty="0" smtClean="0">
                <a:solidFill>
                  <a:schemeClr val="tx2"/>
                </a:solidFill>
              </a:rPr>
              <a:t> </a:t>
            </a:r>
          </a:p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62" name="Скругленный прямоугольник 261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52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4" name="object 64"/>
          <p:cNvSpPr/>
          <p:nvPr/>
        </p:nvSpPr>
        <p:spPr>
          <a:xfrm>
            <a:off x="575069" y="275709"/>
            <a:ext cx="507045" cy="3672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Овал 34"/>
          <p:cNvSpPr/>
          <p:nvPr/>
        </p:nvSpPr>
        <p:spPr>
          <a:xfrm>
            <a:off x="584668" y="2801096"/>
            <a:ext cx="487846" cy="4119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object 64"/>
          <p:cNvSpPr/>
          <p:nvPr/>
        </p:nvSpPr>
        <p:spPr>
          <a:xfrm>
            <a:off x="696657" y="2896473"/>
            <a:ext cx="288532" cy="2212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Прямоугольник 36"/>
          <p:cNvSpPr/>
          <p:nvPr/>
        </p:nvSpPr>
        <p:spPr>
          <a:xfrm>
            <a:off x="1286619" y="2801096"/>
            <a:ext cx="4513817" cy="5332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Жилье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286618" y="3358613"/>
            <a:ext cx="4513817" cy="5332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Формирование комфортной городской среды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9" name="object 86"/>
          <p:cNvSpPr/>
          <p:nvPr/>
        </p:nvSpPr>
        <p:spPr>
          <a:xfrm>
            <a:off x="573157" y="3405323"/>
            <a:ext cx="499357" cy="441325"/>
          </a:xfrm>
          <a:custGeom>
            <a:avLst/>
            <a:gdLst/>
            <a:ahLst/>
            <a:cxnLst/>
            <a:rect l="l" t="t" r="r" b="b"/>
            <a:pathLst>
              <a:path w="441325" h="441325">
                <a:moveTo>
                  <a:pt x="220662" y="441312"/>
                </a:moveTo>
                <a:lnTo>
                  <a:pt x="265133" y="436829"/>
                </a:lnTo>
                <a:lnTo>
                  <a:pt x="306554" y="423971"/>
                </a:lnTo>
                <a:lnTo>
                  <a:pt x="344037" y="403626"/>
                </a:lnTo>
                <a:lnTo>
                  <a:pt x="376694" y="376682"/>
                </a:lnTo>
                <a:lnTo>
                  <a:pt x="403639" y="344024"/>
                </a:lnTo>
                <a:lnTo>
                  <a:pt x="423984" y="306541"/>
                </a:lnTo>
                <a:lnTo>
                  <a:pt x="436841" y="265121"/>
                </a:lnTo>
                <a:lnTo>
                  <a:pt x="441325" y="220649"/>
                </a:lnTo>
                <a:lnTo>
                  <a:pt x="436841" y="176182"/>
                </a:lnTo>
                <a:lnTo>
                  <a:pt x="423984" y="134765"/>
                </a:lnTo>
                <a:lnTo>
                  <a:pt x="403639" y="97284"/>
                </a:lnTo>
                <a:lnTo>
                  <a:pt x="376694" y="64628"/>
                </a:lnTo>
                <a:lnTo>
                  <a:pt x="344037" y="37684"/>
                </a:lnTo>
                <a:lnTo>
                  <a:pt x="306554" y="17340"/>
                </a:lnTo>
                <a:lnTo>
                  <a:pt x="265133" y="4483"/>
                </a:lnTo>
                <a:lnTo>
                  <a:pt x="220662" y="0"/>
                </a:lnTo>
                <a:lnTo>
                  <a:pt x="176191" y="4483"/>
                </a:lnTo>
                <a:lnTo>
                  <a:pt x="134770" y="17340"/>
                </a:lnTo>
                <a:lnTo>
                  <a:pt x="97287" y="37684"/>
                </a:lnTo>
                <a:lnTo>
                  <a:pt x="64630" y="64628"/>
                </a:lnTo>
                <a:lnTo>
                  <a:pt x="37685" y="97284"/>
                </a:lnTo>
                <a:lnTo>
                  <a:pt x="17340" y="134765"/>
                </a:lnTo>
                <a:lnTo>
                  <a:pt x="4483" y="176182"/>
                </a:lnTo>
                <a:lnTo>
                  <a:pt x="0" y="220649"/>
                </a:lnTo>
                <a:lnTo>
                  <a:pt x="4483" y="265121"/>
                </a:lnTo>
                <a:lnTo>
                  <a:pt x="17340" y="306541"/>
                </a:lnTo>
                <a:lnTo>
                  <a:pt x="37685" y="344024"/>
                </a:lnTo>
                <a:lnTo>
                  <a:pt x="64630" y="376682"/>
                </a:lnTo>
                <a:lnTo>
                  <a:pt x="97287" y="403626"/>
                </a:lnTo>
                <a:lnTo>
                  <a:pt x="134770" y="423971"/>
                </a:lnTo>
                <a:lnTo>
                  <a:pt x="176191" y="436829"/>
                </a:lnTo>
                <a:lnTo>
                  <a:pt x="220662" y="441312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120"/>
          <p:cNvSpPr/>
          <p:nvPr/>
        </p:nvSpPr>
        <p:spPr>
          <a:xfrm>
            <a:off x="678812" y="3489322"/>
            <a:ext cx="269999" cy="2577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91"/>
          <p:cNvSpPr/>
          <p:nvPr/>
        </p:nvSpPr>
        <p:spPr>
          <a:xfrm>
            <a:off x="572655" y="4155073"/>
            <a:ext cx="509459" cy="453225"/>
          </a:xfrm>
          <a:custGeom>
            <a:avLst/>
            <a:gdLst/>
            <a:ahLst/>
            <a:cxnLst/>
            <a:rect l="l" t="t" r="r" b="b"/>
            <a:pathLst>
              <a:path w="441325" h="441325">
                <a:moveTo>
                  <a:pt x="220662" y="0"/>
                </a:moveTo>
                <a:lnTo>
                  <a:pt x="176191" y="4483"/>
                </a:lnTo>
                <a:lnTo>
                  <a:pt x="134770" y="17340"/>
                </a:lnTo>
                <a:lnTo>
                  <a:pt x="97287" y="37684"/>
                </a:lnTo>
                <a:lnTo>
                  <a:pt x="64630" y="64628"/>
                </a:lnTo>
                <a:lnTo>
                  <a:pt x="37685" y="97284"/>
                </a:lnTo>
                <a:lnTo>
                  <a:pt x="17340" y="134765"/>
                </a:lnTo>
                <a:lnTo>
                  <a:pt x="4483" y="176182"/>
                </a:lnTo>
                <a:lnTo>
                  <a:pt x="0" y="220649"/>
                </a:lnTo>
                <a:lnTo>
                  <a:pt x="4483" y="265121"/>
                </a:lnTo>
                <a:lnTo>
                  <a:pt x="17340" y="306541"/>
                </a:lnTo>
                <a:lnTo>
                  <a:pt x="37685" y="344024"/>
                </a:lnTo>
                <a:lnTo>
                  <a:pt x="64630" y="376681"/>
                </a:lnTo>
                <a:lnTo>
                  <a:pt x="97287" y="403626"/>
                </a:lnTo>
                <a:lnTo>
                  <a:pt x="134770" y="423971"/>
                </a:lnTo>
                <a:lnTo>
                  <a:pt x="176191" y="436829"/>
                </a:lnTo>
                <a:lnTo>
                  <a:pt x="220662" y="441312"/>
                </a:lnTo>
                <a:lnTo>
                  <a:pt x="265133" y="436829"/>
                </a:lnTo>
                <a:lnTo>
                  <a:pt x="306554" y="423971"/>
                </a:lnTo>
                <a:lnTo>
                  <a:pt x="344037" y="403626"/>
                </a:lnTo>
                <a:lnTo>
                  <a:pt x="376694" y="376681"/>
                </a:lnTo>
                <a:lnTo>
                  <a:pt x="403639" y="344024"/>
                </a:lnTo>
                <a:lnTo>
                  <a:pt x="423984" y="306541"/>
                </a:lnTo>
                <a:lnTo>
                  <a:pt x="436841" y="265121"/>
                </a:lnTo>
                <a:lnTo>
                  <a:pt x="441325" y="220649"/>
                </a:lnTo>
                <a:lnTo>
                  <a:pt x="436841" y="176182"/>
                </a:lnTo>
                <a:lnTo>
                  <a:pt x="423984" y="134765"/>
                </a:lnTo>
                <a:lnTo>
                  <a:pt x="403639" y="97284"/>
                </a:lnTo>
                <a:lnTo>
                  <a:pt x="376694" y="64628"/>
                </a:lnTo>
                <a:lnTo>
                  <a:pt x="344037" y="37684"/>
                </a:lnTo>
                <a:lnTo>
                  <a:pt x="306554" y="17340"/>
                </a:lnTo>
                <a:lnTo>
                  <a:pt x="265133" y="4483"/>
                </a:lnTo>
                <a:lnTo>
                  <a:pt x="220662" y="0"/>
                </a:lnTo>
                <a:close/>
              </a:path>
            </a:pathLst>
          </a:custGeom>
          <a:solidFill>
            <a:srgbClr val="FFFFFF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121"/>
          <p:cNvSpPr/>
          <p:nvPr/>
        </p:nvSpPr>
        <p:spPr>
          <a:xfrm>
            <a:off x="705283" y="4258952"/>
            <a:ext cx="270167" cy="24546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Прямоугольник 49"/>
          <p:cNvSpPr/>
          <p:nvPr/>
        </p:nvSpPr>
        <p:spPr>
          <a:xfrm>
            <a:off x="1240754" y="4204938"/>
            <a:ext cx="4513817" cy="5332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Обеспечение устойчивого сокращения непригодного для проживания жилищного фонда</a:t>
            </a:r>
            <a:endParaRPr lang="ru-RU" sz="1400" dirty="0">
              <a:solidFill>
                <a:schemeClr val="tx2"/>
              </a:solidFill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967301622"/>
              </p:ext>
            </p:extLst>
          </p:nvPr>
        </p:nvGraphicFramePr>
        <p:xfrm>
          <a:off x="8728364" y="3036190"/>
          <a:ext cx="2678546" cy="2342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9683042" y="3822712"/>
            <a:ext cx="9509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624 934,5 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тыс. руб</a:t>
            </a:r>
            <a:r>
              <a:rPr lang="ru-RU" sz="1400" b="1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10" name="Блок-схема: узел 9"/>
          <p:cNvSpPr/>
          <p:nvPr/>
        </p:nvSpPr>
        <p:spPr>
          <a:xfrm>
            <a:off x="6591118" y="15018115"/>
            <a:ext cx="45719" cy="130414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269272" y="5395890"/>
            <a:ext cx="3195759" cy="10312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КУРАТОРОМ ПРОЕКТА ЯВЛЯЕТСЯ 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Первый заместитель Председателя Правительства РИ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(ПО СТРОИТЕЛЬНОМУ БЛОКУ)</a:t>
            </a:r>
            <a:endParaRPr lang="ru-RU" sz="1400" i="1" dirty="0">
              <a:solidFill>
                <a:schemeClr val="tx2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619182" y="5395890"/>
            <a:ext cx="3040968" cy="11014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РУКОВОДИТЕЛЕМ ПРОЕКТА ЯВЛЯЕТСЯ Министр строительства, архитектуры  и ЖКХ РИ</a:t>
            </a:r>
          </a:p>
        </p:txBody>
      </p:sp>
      <p:sp>
        <p:nvSpPr>
          <p:cNvPr id="60" name="object 131"/>
          <p:cNvSpPr/>
          <p:nvPr/>
        </p:nvSpPr>
        <p:spPr>
          <a:xfrm>
            <a:off x="565611" y="5563982"/>
            <a:ext cx="549510" cy="50126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Прямоугольник 17"/>
          <p:cNvSpPr/>
          <p:nvPr/>
        </p:nvSpPr>
        <p:spPr>
          <a:xfrm>
            <a:off x="7660150" y="5424264"/>
            <a:ext cx="3746760" cy="10430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АДМИНИСТРАТОРОМ ПРОЕКТА ЯВЛЯЕТСЯ  Заместитель министра строительства, архитектуры и ЖКХ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(ПО НАПРАВЛЕНИЯМ)</a:t>
            </a:r>
          </a:p>
        </p:txBody>
      </p:sp>
    </p:spTree>
    <p:extLst>
      <p:ext uri="{BB962C8B-B14F-4D97-AF65-F5344CB8AC3E}">
        <p14:creationId xmlns:p14="http://schemas.microsoft.com/office/powerpoint/2010/main" val="412846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55607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39518" y="4426759"/>
            <a:ext cx="7954393" cy="18763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3. Реализованы 3 проекта </a:t>
            </a:r>
            <a:r>
              <a:rPr lang="ru-RU" sz="1400" b="1" dirty="0">
                <a:solidFill>
                  <a:schemeClr val="tx2"/>
                </a:solidFill>
              </a:rPr>
              <a:t>по развитию </a:t>
            </a:r>
            <a:r>
              <a:rPr lang="ru-RU" sz="1400" b="1" dirty="0" smtClean="0">
                <a:solidFill>
                  <a:schemeClr val="tx2"/>
                </a:solidFill>
              </a:rPr>
              <a:t>территорий, расположенных </a:t>
            </a:r>
            <a:r>
              <a:rPr lang="ru-RU" sz="1400" b="1" dirty="0">
                <a:solidFill>
                  <a:schemeClr val="tx2"/>
                </a:solidFill>
              </a:rPr>
              <a:t>в границах населенных </a:t>
            </a:r>
            <a:r>
              <a:rPr lang="ru-RU" sz="1400" b="1" dirty="0" smtClean="0">
                <a:solidFill>
                  <a:schemeClr val="tx2"/>
                </a:solidFill>
              </a:rPr>
              <a:t>пунктов, предусматривающих </a:t>
            </a:r>
            <a:r>
              <a:rPr lang="ru-RU" sz="1400" b="1" dirty="0">
                <a:solidFill>
                  <a:schemeClr val="tx2"/>
                </a:solidFill>
              </a:rPr>
              <a:t>строительство жилья, которые включены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в государственные программы субъектов </a:t>
            </a:r>
            <a:r>
              <a:rPr lang="ru-RU" sz="1400" b="1" dirty="0" smtClean="0">
                <a:solidFill>
                  <a:schemeClr val="tx2"/>
                </a:solidFill>
              </a:rPr>
              <a:t>Российской Федерации </a:t>
            </a:r>
            <a:r>
              <a:rPr lang="ru-RU" sz="1400" b="1" dirty="0">
                <a:solidFill>
                  <a:schemeClr val="tx2"/>
                </a:solidFill>
              </a:rPr>
              <a:t>по развитию </a:t>
            </a:r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жилищного строительства до конца 2019 года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24116" y="1175956"/>
            <a:ext cx="4357028" cy="586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                      1. Объем </a:t>
            </a:r>
            <a:r>
              <a:rPr lang="ru-RU" sz="1400" b="1" dirty="0">
                <a:solidFill>
                  <a:schemeClr val="tx2"/>
                </a:solidFill>
              </a:rPr>
              <a:t>ввода жилья, тыс. кв. метров</a:t>
            </a:r>
            <a:endParaRPr lang="ru-RU" sz="1400" b="1" dirty="0" smtClean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473133" y="182563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309,3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06067" y="2123263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06067" y="2344956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06067" y="257127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06067" y="2808379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06067" y="3054897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06066" y="325244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330819" y="2123263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344,0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330819" y="2355971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383,0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330819" y="256997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367,0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330818" y="283397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406,0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330817" y="306668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437,0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330817" y="326097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469,0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195915" y="2354780"/>
            <a:ext cx="672352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195914" y="2569977"/>
            <a:ext cx="604501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195914" y="2817073"/>
            <a:ext cx="1143000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195914" y="3076230"/>
            <a:ext cx="1479177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195913" y="3306253"/>
            <a:ext cx="2070847" cy="177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4050786" y="374278"/>
            <a:ext cx="577901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«ЖИЛЬЕ И ГОРОДСКАЯ СРЕДА»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301412" y="717780"/>
            <a:ext cx="5635689" cy="2766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                               Региональный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«Жилье» 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5</a:t>
            </a:r>
            <a:r>
              <a:rPr lang="ru-RU" sz="1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3195913" y="2104269"/>
            <a:ext cx="474631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object 45"/>
          <p:cNvSpPr/>
          <p:nvPr/>
        </p:nvSpPr>
        <p:spPr>
          <a:xfrm>
            <a:off x="10399059" y="68322"/>
            <a:ext cx="1540795" cy="926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Прямоугольник 134"/>
          <p:cNvSpPr/>
          <p:nvPr/>
        </p:nvSpPr>
        <p:spPr>
          <a:xfrm>
            <a:off x="5741892" y="1114877"/>
            <a:ext cx="6236420" cy="8243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2. Ввод </a:t>
            </a:r>
            <a:r>
              <a:rPr lang="ru-RU" sz="1400" b="1" dirty="0">
                <a:solidFill>
                  <a:schemeClr val="tx2"/>
                </a:solidFill>
              </a:rPr>
              <a:t>жилья в рамках мероприятия по стимулированию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программ развития жилищного строительства субъектов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Российской </a:t>
            </a:r>
            <a:r>
              <a:rPr lang="ru-RU" sz="1400" b="1" dirty="0" smtClean="0">
                <a:solidFill>
                  <a:schemeClr val="tx2"/>
                </a:solidFill>
              </a:rPr>
              <a:t>Федерации (тыс. кв. м.)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7716892" y="226219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7716892" y="2483890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7716892" y="271020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7716892" y="2947313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7716892" y="3193831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7716892" y="3441724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8541644" y="2262197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152,6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8541644" y="2494905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8541644" y="270891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8541643" y="297291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8541642" y="320562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8541642" y="3445188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53" name="Прямоугольник 152"/>
          <p:cNvSpPr/>
          <p:nvPr/>
        </p:nvSpPr>
        <p:spPr>
          <a:xfrm>
            <a:off x="9399675" y="2243263"/>
            <a:ext cx="915900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6702590" y="1913117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</a:t>
            </a:r>
            <a:r>
              <a:rPr lang="ru-RU" sz="1600" dirty="0">
                <a:solidFill>
                  <a:schemeClr val="tx2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71496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59573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3731220"/>
            <a:ext cx="5703718" cy="9915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6</a:t>
            </a:r>
            <a:r>
              <a:rPr lang="ru-RU" sz="1400" b="1" dirty="0" smtClean="0">
                <a:solidFill>
                  <a:schemeClr val="tx2"/>
                </a:solidFill>
              </a:rPr>
              <a:t>. Количество </a:t>
            </a:r>
            <a:r>
              <a:rPr lang="ru-RU" sz="1400" b="1" dirty="0">
                <a:solidFill>
                  <a:schemeClr val="tx2"/>
                </a:solidFill>
              </a:rPr>
              <a:t>благоустроенных общественных пространств, включенных в государственные (муниципальные) программы формирования современной городской среды, в том числе в </a:t>
            </a:r>
            <a:r>
              <a:rPr lang="ru-RU" sz="1400" b="1" dirty="0" smtClean="0">
                <a:solidFill>
                  <a:schemeClr val="tx2"/>
                </a:solidFill>
              </a:rPr>
              <a:t>городах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 </a:t>
            </a:r>
            <a:r>
              <a:rPr lang="ru-RU" sz="1400" b="1" dirty="0">
                <a:solidFill>
                  <a:schemeClr val="tx2"/>
                </a:solidFill>
              </a:rPr>
              <a:t>Российской </a:t>
            </a:r>
            <a:r>
              <a:rPr lang="ru-RU" sz="1400" b="1" dirty="0" smtClean="0">
                <a:solidFill>
                  <a:schemeClr val="tx2"/>
                </a:solidFill>
              </a:rPr>
              <a:t>Федерации накопительным итогом (шт.)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983163" y="3811459"/>
            <a:ext cx="5995150" cy="1077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7</a:t>
            </a:r>
            <a:r>
              <a:rPr lang="ru-RU" sz="1400" b="1" dirty="0" smtClean="0">
                <a:solidFill>
                  <a:schemeClr val="tx2"/>
                </a:solidFill>
              </a:rPr>
              <a:t>. </a:t>
            </a:r>
            <a:r>
              <a:rPr lang="ru-RU" sz="1400" b="1" dirty="0">
                <a:solidFill>
                  <a:schemeClr val="tx2"/>
                </a:solidFill>
              </a:rPr>
              <a:t>Доля граждан, принявших участие в решении вопросов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развития городской среды от общего количества граждан в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возрасте от 14 лет, проживающих в муниципальных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образованиях, на территории которых реализуются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проекты по созданию комфортной городской среды, %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448236" y="4796452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8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47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6" y="5353541"/>
            <a:ext cx="667870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4" y="5568738"/>
            <a:ext cx="555310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4" y="5815834"/>
            <a:ext cx="505790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88563" y="4951867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</a:t>
            </a:r>
            <a:r>
              <a:rPr lang="ru-RU" sz="1600" dirty="0">
                <a:solidFill>
                  <a:schemeClr val="tx2"/>
                </a:solidFill>
              </a:rPr>
              <a:t>5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29760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519300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74561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982723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229241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477134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297607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530315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74432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600832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24103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480598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21802" y="5511929"/>
            <a:ext cx="379398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>
            <a:off x="9221802" y="5744320"/>
            <a:ext cx="453140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21801" y="5991417"/>
            <a:ext cx="561296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2" y="6243190"/>
            <a:ext cx="654701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21802" y="6485442"/>
            <a:ext cx="749717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24116" y="1258264"/>
            <a:ext cx="5517776" cy="5817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4</a:t>
            </a:r>
            <a:r>
              <a:rPr lang="ru-RU" sz="1400" b="1" dirty="0" smtClean="0">
                <a:solidFill>
                  <a:schemeClr val="tx2"/>
                </a:solidFill>
              </a:rPr>
              <a:t>. Среднее </a:t>
            </a:r>
            <a:r>
              <a:rPr lang="ru-RU" sz="1400" b="1" dirty="0">
                <a:solidFill>
                  <a:schemeClr val="tx2"/>
                </a:solidFill>
              </a:rPr>
              <a:t>значение индекса качества городской среды по </a:t>
            </a:r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Республике </a:t>
            </a:r>
            <a:r>
              <a:rPr lang="ru-RU" sz="1400" b="1" dirty="0">
                <a:solidFill>
                  <a:schemeClr val="tx2"/>
                </a:solidFill>
              </a:rPr>
              <a:t>Ингушетия,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473133" y="182563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-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06067" y="2123263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06067" y="2344956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06067" y="257127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06067" y="2808379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06067" y="3054897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06066" y="325244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330819" y="2123263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330819" y="2355971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330819" y="256997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330818" y="283397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330817" y="306668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330817" y="326097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195915" y="2354780"/>
            <a:ext cx="587191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195914" y="2569977"/>
            <a:ext cx="694767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195913" y="2817073"/>
            <a:ext cx="784415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195914" y="3076230"/>
            <a:ext cx="865097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195913" y="3306253"/>
            <a:ext cx="1036453" cy="177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6" y="374278"/>
            <a:ext cx="5739153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«ЖИЛЬЕ И ГОРОДСКАЯ СРЕДА»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232366" y="717780"/>
            <a:ext cx="6083209" cy="4277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 Региональный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</a:t>
            </a:r>
            <a:r>
              <a:rPr lang="ru-RU" sz="1400" b="1" dirty="0" smtClean="0">
                <a:solidFill>
                  <a:schemeClr val="tx2"/>
                </a:solidFill>
              </a:rPr>
              <a:t>Формирование комфортной городской среды»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54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195913" y="2104269"/>
            <a:ext cx="474631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3115235" y="5125783"/>
            <a:ext cx="775446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9214738" y="5278673"/>
            <a:ext cx="302768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Прямоугольник 134"/>
          <p:cNvSpPr/>
          <p:nvPr/>
        </p:nvSpPr>
        <p:spPr>
          <a:xfrm>
            <a:off x="5741892" y="1239445"/>
            <a:ext cx="6236420" cy="6687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5</a:t>
            </a:r>
            <a:r>
              <a:rPr lang="ru-RU" sz="1400" b="1" dirty="0" smtClean="0">
                <a:solidFill>
                  <a:schemeClr val="tx2"/>
                </a:solidFill>
              </a:rPr>
              <a:t>. Количество </a:t>
            </a:r>
            <a:r>
              <a:rPr lang="ru-RU" sz="1400" b="1" dirty="0">
                <a:solidFill>
                  <a:schemeClr val="tx2"/>
                </a:solidFill>
              </a:rPr>
              <a:t>городов с благоприятной городской средой</a:t>
            </a:r>
          </a:p>
        </p:txBody>
      </p:sp>
      <p:sp>
        <p:nvSpPr>
          <p:cNvPr id="136" name="Прямоугольник 135"/>
          <p:cNvSpPr/>
          <p:nvPr/>
        </p:nvSpPr>
        <p:spPr>
          <a:xfrm>
            <a:off x="7716892" y="226219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7716892" y="2483890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7716892" y="271020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7716892" y="2947313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7716892" y="3193831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7716892" y="3441724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8541644" y="2262197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43" name="Прямоугольник 142"/>
          <p:cNvSpPr/>
          <p:nvPr/>
        </p:nvSpPr>
        <p:spPr>
          <a:xfrm>
            <a:off x="8541644" y="2494905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44" name="Прямоугольник 143"/>
          <p:cNvSpPr/>
          <p:nvPr/>
        </p:nvSpPr>
        <p:spPr>
          <a:xfrm>
            <a:off x="8541644" y="270891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45" name="Прямоугольник 144"/>
          <p:cNvSpPr/>
          <p:nvPr/>
        </p:nvSpPr>
        <p:spPr>
          <a:xfrm>
            <a:off x="8541643" y="297291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46" name="Прямоугольник 145"/>
          <p:cNvSpPr/>
          <p:nvPr/>
        </p:nvSpPr>
        <p:spPr>
          <a:xfrm>
            <a:off x="8541642" y="320562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3</a:t>
            </a:r>
          </a:p>
        </p:txBody>
      </p:sp>
      <p:sp>
        <p:nvSpPr>
          <p:cNvPr id="147" name="Прямоугольник 146"/>
          <p:cNvSpPr/>
          <p:nvPr/>
        </p:nvSpPr>
        <p:spPr>
          <a:xfrm>
            <a:off x="8541642" y="3445188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3</a:t>
            </a:r>
          </a:p>
        </p:txBody>
      </p:sp>
      <p:sp>
        <p:nvSpPr>
          <p:cNvPr id="148" name="Прямоугольник 147"/>
          <p:cNvSpPr/>
          <p:nvPr/>
        </p:nvSpPr>
        <p:spPr>
          <a:xfrm>
            <a:off x="9406739" y="2476519"/>
            <a:ext cx="317364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9406739" y="2708910"/>
            <a:ext cx="317364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Прямоугольник 149"/>
          <p:cNvSpPr/>
          <p:nvPr/>
        </p:nvSpPr>
        <p:spPr>
          <a:xfrm>
            <a:off x="9406739" y="2956007"/>
            <a:ext cx="317364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Прямоугольник 150"/>
          <p:cNvSpPr/>
          <p:nvPr/>
        </p:nvSpPr>
        <p:spPr>
          <a:xfrm>
            <a:off x="9406740" y="3207780"/>
            <a:ext cx="376358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Прямоугольник 151"/>
          <p:cNvSpPr/>
          <p:nvPr/>
        </p:nvSpPr>
        <p:spPr>
          <a:xfrm>
            <a:off x="9406739" y="3450032"/>
            <a:ext cx="376358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Прямоугольник 152"/>
          <p:cNvSpPr/>
          <p:nvPr/>
        </p:nvSpPr>
        <p:spPr>
          <a:xfrm>
            <a:off x="9399675" y="2243263"/>
            <a:ext cx="275267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6702590" y="1913117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0" name="object 115"/>
          <p:cNvSpPr/>
          <p:nvPr/>
        </p:nvSpPr>
        <p:spPr>
          <a:xfrm>
            <a:off x="10315575" y="137037"/>
            <a:ext cx="1742303" cy="9584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Прямоугольник 111"/>
          <p:cNvSpPr/>
          <p:nvPr/>
        </p:nvSpPr>
        <p:spPr>
          <a:xfrm>
            <a:off x="2225626" y="632502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86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59573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7940" y="2552208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24116" y="1225295"/>
            <a:ext cx="5517776" cy="12223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5. Реализованы проекты победителей Всероссийского конкурса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лучших проектов создания комфортной городской среды в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малых городах и исторических </a:t>
            </a:r>
            <a:r>
              <a:rPr lang="ru-RU" sz="1400" b="1" dirty="0" smtClean="0">
                <a:solidFill>
                  <a:schemeClr val="tx2"/>
                </a:solidFill>
              </a:rPr>
              <a:t>поселениях. </a:t>
            </a:r>
            <a:r>
              <a:rPr lang="ru-RU" sz="1400" b="1" dirty="0">
                <a:solidFill>
                  <a:schemeClr val="tx2"/>
                </a:solidFill>
              </a:rPr>
              <a:t>Благоустройство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территории, </a:t>
            </a:r>
            <a:r>
              <a:rPr lang="ru-RU" sz="1400" b="1" dirty="0" smtClean="0">
                <a:solidFill>
                  <a:schemeClr val="tx2"/>
                </a:solidFill>
              </a:rPr>
              <a:t>ремонт объектов недвижимого имущества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Реконструкция городского парка г. </a:t>
            </a:r>
            <a:r>
              <a:rPr lang="ru-RU" sz="1400" b="1" dirty="0" err="1" smtClean="0">
                <a:solidFill>
                  <a:schemeClr val="tx2"/>
                </a:solidFill>
              </a:rPr>
              <a:t>Малгобек</a:t>
            </a:r>
            <a:r>
              <a:rPr lang="ru-RU" sz="1400" b="1" dirty="0" smtClean="0">
                <a:solidFill>
                  <a:schemeClr val="tx2"/>
                </a:solidFill>
              </a:rPr>
              <a:t>  (1 объект)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367940" y="2823599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-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400874" y="31212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400874" y="33429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400874" y="35692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00874" y="38063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400874" y="40528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400873" y="4250410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25626" y="31212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00" name="Прямоугольник 99"/>
          <p:cNvSpPr/>
          <p:nvPr/>
        </p:nvSpPr>
        <p:spPr>
          <a:xfrm>
            <a:off x="2225626" y="33539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01" name="Прямоугольник 100"/>
          <p:cNvSpPr/>
          <p:nvPr/>
        </p:nvSpPr>
        <p:spPr>
          <a:xfrm>
            <a:off x="2225626" y="35679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25625" y="38319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25624" y="40646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25624" y="4258937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090722" y="3352741"/>
            <a:ext cx="587191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6" y="374278"/>
            <a:ext cx="5739153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«ЖИЛЬЕ И ГОРОДСКАЯ СРЕДА»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232366" y="717780"/>
            <a:ext cx="6083209" cy="4277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 Региональный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</a:t>
            </a:r>
            <a:r>
              <a:rPr lang="ru-RU" sz="1400" b="1" dirty="0" smtClean="0">
                <a:solidFill>
                  <a:schemeClr val="tx2"/>
                </a:solidFill>
              </a:rPr>
              <a:t>Формирование комфортной городской среды»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54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090720" y="3102230"/>
            <a:ext cx="474631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Прямоугольник 134"/>
          <p:cNvSpPr/>
          <p:nvPr/>
        </p:nvSpPr>
        <p:spPr>
          <a:xfrm>
            <a:off x="5741892" y="1239444"/>
            <a:ext cx="6236420" cy="14198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6. Проведены общественные обсуждения и определены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территории и мероприятия по благоустройству </a:t>
            </a:r>
            <a:r>
              <a:rPr lang="ru-RU" sz="1400" b="1" dirty="0" smtClean="0">
                <a:solidFill>
                  <a:schemeClr val="tx2"/>
                </a:solidFill>
              </a:rPr>
              <a:t>таких территорий </a:t>
            </a:r>
            <a:r>
              <a:rPr lang="ru-RU" sz="1400" b="1" dirty="0">
                <a:solidFill>
                  <a:schemeClr val="tx2"/>
                </a:solidFill>
              </a:rPr>
              <a:t>при включении объектов в </a:t>
            </a:r>
            <a:r>
              <a:rPr lang="ru-RU" sz="1400" b="1" dirty="0" smtClean="0">
                <a:solidFill>
                  <a:schemeClr val="tx2"/>
                </a:solidFill>
              </a:rPr>
              <a:t>государственные (муниципальные</a:t>
            </a:r>
            <a:r>
              <a:rPr lang="ru-RU" sz="1400" b="1" dirty="0">
                <a:solidFill>
                  <a:schemeClr val="tx2"/>
                </a:solidFill>
              </a:rPr>
              <a:t>) программы формирования </a:t>
            </a:r>
            <a:r>
              <a:rPr lang="ru-RU" sz="1400" b="1" dirty="0" smtClean="0">
                <a:solidFill>
                  <a:schemeClr val="tx2"/>
                </a:solidFill>
              </a:rPr>
              <a:t>современной городской </a:t>
            </a:r>
            <a:r>
              <a:rPr lang="ru-RU" sz="1400" b="1" dirty="0">
                <a:solidFill>
                  <a:schemeClr val="tx2"/>
                </a:solidFill>
              </a:rPr>
              <a:t>среды, в том числе по результатам </a:t>
            </a:r>
            <a:r>
              <a:rPr lang="ru-RU" sz="1400" b="1" dirty="0" smtClean="0">
                <a:solidFill>
                  <a:schemeClr val="tx2"/>
                </a:solidFill>
              </a:rPr>
              <a:t>рейтингового голосования </a:t>
            </a:r>
            <a:r>
              <a:rPr lang="ru-RU" sz="1400" b="1" dirty="0">
                <a:solidFill>
                  <a:schemeClr val="tx2"/>
                </a:solidFill>
              </a:rPr>
              <a:t>(в соответствующем году) </a:t>
            </a:r>
            <a:r>
              <a:rPr lang="ru-RU" sz="1400" b="1" dirty="0" smtClean="0">
                <a:solidFill>
                  <a:schemeClr val="tx2"/>
                </a:solidFill>
              </a:rPr>
              <a:t>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8249369" y="315964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8249369" y="3381340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8249369" y="360765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8249369" y="3844763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8249369" y="4091281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8249369" y="4339174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9074121" y="3159647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43" name="Прямоугольник 142"/>
          <p:cNvSpPr/>
          <p:nvPr/>
        </p:nvSpPr>
        <p:spPr>
          <a:xfrm>
            <a:off x="9074121" y="3392355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44" name="Прямоугольник 143"/>
          <p:cNvSpPr/>
          <p:nvPr/>
        </p:nvSpPr>
        <p:spPr>
          <a:xfrm>
            <a:off x="9074121" y="360636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45" name="Прямоугольник 144"/>
          <p:cNvSpPr/>
          <p:nvPr/>
        </p:nvSpPr>
        <p:spPr>
          <a:xfrm>
            <a:off x="9074120" y="387036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46" name="Прямоугольник 145"/>
          <p:cNvSpPr/>
          <p:nvPr/>
        </p:nvSpPr>
        <p:spPr>
          <a:xfrm>
            <a:off x="9074119" y="410307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47" name="Прямоугольник 146"/>
          <p:cNvSpPr/>
          <p:nvPr/>
        </p:nvSpPr>
        <p:spPr>
          <a:xfrm>
            <a:off x="9074119" y="4342638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48" name="Прямоугольник 147"/>
          <p:cNvSpPr/>
          <p:nvPr/>
        </p:nvSpPr>
        <p:spPr>
          <a:xfrm>
            <a:off x="9939216" y="3373969"/>
            <a:ext cx="317364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9939216" y="3606360"/>
            <a:ext cx="317364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Прямоугольник 149"/>
          <p:cNvSpPr/>
          <p:nvPr/>
        </p:nvSpPr>
        <p:spPr>
          <a:xfrm>
            <a:off x="9939216" y="3853457"/>
            <a:ext cx="317364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Прямоугольник 151"/>
          <p:cNvSpPr/>
          <p:nvPr/>
        </p:nvSpPr>
        <p:spPr>
          <a:xfrm>
            <a:off x="9939216" y="4347482"/>
            <a:ext cx="317364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Прямоугольник 152"/>
          <p:cNvSpPr/>
          <p:nvPr/>
        </p:nvSpPr>
        <p:spPr>
          <a:xfrm>
            <a:off x="9932152" y="3140713"/>
            <a:ext cx="324428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7235067" y="2810567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0" name="object 115"/>
          <p:cNvSpPr/>
          <p:nvPr/>
        </p:nvSpPr>
        <p:spPr>
          <a:xfrm>
            <a:off x="10315575" y="137037"/>
            <a:ext cx="1742303" cy="9584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Прямоугольник 111"/>
          <p:cNvSpPr/>
          <p:nvPr/>
        </p:nvSpPr>
        <p:spPr>
          <a:xfrm>
            <a:off x="2225626" y="632502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34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 flipV="1">
            <a:off x="107577" y="1467842"/>
            <a:ext cx="11949953" cy="6105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7555" y="1687930"/>
            <a:ext cx="5188393" cy="5454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7. Количество </a:t>
            </a:r>
            <a:r>
              <a:rPr lang="ru-RU" sz="1400" b="1" dirty="0">
                <a:solidFill>
                  <a:schemeClr val="tx2"/>
                </a:solidFill>
              </a:rPr>
              <a:t>квадратных метров, расселенного аварийного жилищного фонда, </a:t>
            </a:r>
            <a:r>
              <a:rPr lang="ru-RU" sz="1400" b="1" dirty="0" smtClean="0">
                <a:solidFill>
                  <a:schemeClr val="tx2"/>
                </a:solidFill>
              </a:rPr>
              <a:t>(кв</a:t>
            </a:r>
            <a:r>
              <a:rPr lang="ru-RU" sz="1400" b="1" dirty="0">
                <a:solidFill>
                  <a:schemeClr val="tx2"/>
                </a:solidFill>
              </a:rPr>
              <a:t>. </a:t>
            </a:r>
            <a:r>
              <a:rPr lang="ru-RU" sz="1400" b="1" dirty="0" smtClean="0">
                <a:solidFill>
                  <a:schemeClr val="tx2"/>
                </a:solidFill>
              </a:rPr>
              <a:t>метров общей площади</a:t>
            </a:r>
            <a:r>
              <a:rPr lang="ru-RU" sz="1400" b="1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853853" y="1671783"/>
            <a:ext cx="5995150" cy="5910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8. Количество </a:t>
            </a:r>
            <a:r>
              <a:rPr lang="ru-RU" sz="1400" b="1" dirty="0">
                <a:solidFill>
                  <a:schemeClr val="tx2"/>
                </a:solidFill>
              </a:rPr>
              <a:t>граждан, расселенных из аварийного жилищного фонда, </a:t>
            </a:r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(человек)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511541" y="2252316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73073" y="2609913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73073" y="2831606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73073" y="305792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73073" y="3295029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73073" y="3541547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73073" y="3789440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97825" y="2609913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140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97825" y="2842621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1010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97825" y="305662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1010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97824" y="332062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1310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97823" y="355333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3070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62921" y="2841430"/>
            <a:ext cx="667870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62918" y="3056627"/>
            <a:ext cx="824753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62918" y="3303723"/>
            <a:ext cx="1060671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521696" y="2258550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</a:t>
            </a:r>
            <a:r>
              <a:rPr lang="ru-RU" sz="1600" dirty="0">
                <a:solidFill>
                  <a:schemeClr val="tx2"/>
                </a:solidFill>
              </a:rPr>
              <a:t>-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7557119" y="264937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57119" y="287106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57119" y="309738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57119" y="333449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57119" y="358100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57119" y="382890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81871" y="264937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81871" y="288208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81871" y="309608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381870" y="336009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81869" y="359279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170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81869" y="383236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170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46965" y="2863697"/>
            <a:ext cx="463671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9246966" y="3096088"/>
            <a:ext cx="463670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46965" y="3343185"/>
            <a:ext cx="711322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46966" y="3594958"/>
            <a:ext cx="1513331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46964" y="3837210"/>
            <a:ext cx="1513333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6" y="374278"/>
            <a:ext cx="5599611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ЖИЛЬЕ И ГОРОДСКАЯ СРЕДА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301412" y="717780"/>
            <a:ext cx="4630152" cy="4308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 Региональный проект «Устойчивое сокращение </a:t>
            </a:r>
          </a:p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аварийного жилищного фонда»  </a:t>
            </a:r>
            <a:r>
              <a:rPr lang="ru-RU" sz="1400" b="1" dirty="0" smtClean="0">
                <a:solidFill>
                  <a:schemeClr val="tx2"/>
                </a:solidFill>
              </a:rPr>
              <a:t>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55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3162920" y="2613672"/>
            <a:ext cx="505789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9239901" y="2630441"/>
            <a:ext cx="161173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object 44"/>
          <p:cNvSpPr/>
          <p:nvPr/>
        </p:nvSpPr>
        <p:spPr>
          <a:xfrm>
            <a:off x="9674942" y="101600"/>
            <a:ext cx="2382588" cy="13662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Прямоугольник 109"/>
          <p:cNvSpPr/>
          <p:nvPr/>
        </p:nvSpPr>
        <p:spPr>
          <a:xfrm>
            <a:off x="2297822" y="380453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3070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3162918" y="3557008"/>
            <a:ext cx="1356660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3162918" y="3802907"/>
            <a:ext cx="1453180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1473074" y="4202472"/>
            <a:ext cx="9451088" cy="6029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9</a:t>
            </a:r>
            <a:r>
              <a:rPr lang="ru-RU" sz="1400" b="1" dirty="0" smtClean="0">
                <a:solidFill>
                  <a:schemeClr val="tx2"/>
                </a:solidFill>
              </a:rPr>
              <a:t>. Реализованы </a:t>
            </a:r>
            <a:r>
              <a:rPr lang="ru-RU" sz="1400" b="1" dirty="0">
                <a:solidFill>
                  <a:schemeClr val="tx2"/>
                </a:solidFill>
              </a:rPr>
              <a:t>мероприятия, предусмотренные региональными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программами переселения граждан из непригодного </a:t>
            </a:r>
            <a:r>
              <a:rPr lang="ru-RU" sz="1400" b="1" dirty="0" smtClean="0">
                <a:solidFill>
                  <a:schemeClr val="tx2"/>
                </a:solidFill>
              </a:rPr>
              <a:t>для проживания </a:t>
            </a:r>
            <a:r>
              <a:rPr lang="ru-RU" sz="1400" b="1" dirty="0">
                <a:solidFill>
                  <a:schemeClr val="tx2"/>
                </a:solidFill>
              </a:rPr>
              <a:t>жилищного </a:t>
            </a:r>
            <a:r>
              <a:rPr lang="ru-RU" sz="1400" b="1" dirty="0" smtClean="0">
                <a:solidFill>
                  <a:schemeClr val="tx2"/>
                </a:solidFill>
              </a:rPr>
              <a:t>фонда (кв. м.)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3830761" y="4789239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</a:t>
            </a:r>
            <a:r>
              <a:rPr lang="ru-RU" sz="1600" dirty="0">
                <a:solidFill>
                  <a:schemeClr val="tx2"/>
                </a:solidFill>
              </a:rPr>
              <a:t>-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4866184" y="518006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4866184" y="540175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4866184" y="562807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4866184" y="586518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866184" y="611169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4866184" y="635959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5690936" y="518006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140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5690936" y="541277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1150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5690936" y="562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2160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5690935" y="589078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3470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5690934" y="612348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6540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5690934" y="636305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9610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6556030" y="5394386"/>
            <a:ext cx="808331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6556030" y="5626777"/>
            <a:ext cx="1059053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6556029" y="5873874"/>
            <a:ext cx="1634241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6556031" y="6125647"/>
            <a:ext cx="2238924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6556029" y="6367899"/>
            <a:ext cx="3154607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6548966" y="5161130"/>
            <a:ext cx="412273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51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3105110" y="0"/>
            <a:ext cx="0" cy="6858000"/>
          </a:xfrm>
          <a:prstGeom prst="lin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Овал 7"/>
          <p:cNvSpPr/>
          <p:nvPr/>
        </p:nvSpPr>
        <p:spPr>
          <a:xfrm>
            <a:off x="2097576" y="765727"/>
            <a:ext cx="2015067" cy="2015067"/>
          </a:xfrm>
          <a:prstGeom prst="ellipse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2394375" y="3409203"/>
            <a:ext cx="6567772" cy="940129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ru-RU" sz="2309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ПРОЕКТ </a:t>
            </a:r>
          </a:p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ЭКОЛОГИЯ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109" y="1143260"/>
            <a:ext cx="1260000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2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59017" y="375713"/>
            <a:ext cx="7158510" cy="4183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Национальный проект «ЭКОЛОГИЯ» 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5" name="object 20"/>
          <p:cNvSpPr/>
          <p:nvPr/>
        </p:nvSpPr>
        <p:spPr>
          <a:xfrm>
            <a:off x="820470" y="80386"/>
            <a:ext cx="164719" cy="6524600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Блок-схема: узел 6"/>
          <p:cNvSpPr/>
          <p:nvPr/>
        </p:nvSpPr>
        <p:spPr>
          <a:xfrm>
            <a:off x="271306" y="157063"/>
            <a:ext cx="1045028" cy="624348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object 12"/>
          <p:cNvSpPr/>
          <p:nvPr/>
        </p:nvSpPr>
        <p:spPr>
          <a:xfrm flipV="1">
            <a:off x="1400456" y="806814"/>
            <a:ext cx="10661302" cy="102819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1" name="Овал 10"/>
          <p:cNvSpPr/>
          <p:nvPr/>
        </p:nvSpPr>
        <p:spPr>
          <a:xfrm>
            <a:off x="585972" y="1265695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85972" y="1945015"/>
            <a:ext cx="460870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55"/>
          <p:cNvSpPr/>
          <p:nvPr/>
        </p:nvSpPr>
        <p:spPr>
          <a:xfrm>
            <a:off x="693291" y="1336685"/>
            <a:ext cx="241639" cy="27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Прямоугольник 16"/>
          <p:cNvSpPr/>
          <p:nvPr/>
        </p:nvSpPr>
        <p:spPr>
          <a:xfrm>
            <a:off x="1286619" y="1300527"/>
            <a:ext cx="4702629" cy="352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СРОКИ РЕАЛИЗАЦИИ: 01.10.2018 – 31.12.2024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22" name="object 122"/>
          <p:cNvSpPr/>
          <p:nvPr/>
        </p:nvSpPr>
        <p:spPr>
          <a:xfrm>
            <a:off x="699998" y="2002246"/>
            <a:ext cx="292093" cy="2975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Прямоугольник 28"/>
          <p:cNvSpPr/>
          <p:nvPr/>
        </p:nvSpPr>
        <p:spPr>
          <a:xfrm>
            <a:off x="1270858" y="1933622"/>
            <a:ext cx="4322897" cy="3867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ЦЕЛИ И ЦЕЛЕВЫЕ ПОКАЗАТЕЛИ: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725320" y="2460773"/>
            <a:ext cx="10111080" cy="4249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1. Эффективное обращение с отходами производства и потребления, включая ликвидацию всех выявленных на 1 января 2018</a:t>
            </a:r>
          </a:p>
          <a:p>
            <a:r>
              <a:rPr lang="ru-RU" sz="1400" dirty="0" smtClean="0">
                <a:solidFill>
                  <a:schemeClr val="tx2"/>
                </a:solidFill>
              </a:rPr>
              <a:t>   года несанкционированных свалок в границах городов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277330" y="2448810"/>
            <a:ext cx="398237" cy="45691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41" name="Стрелка вправо 40"/>
          <p:cNvSpPr/>
          <p:nvPr/>
        </p:nvSpPr>
        <p:spPr>
          <a:xfrm rot="5400000">
            <a:off x="1376378" y="2597179"/>
            <a:ext cx="189702" cy="86369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280271" y="3036857"/>
            <a:ext cx="398237" cy="42816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43" name="Стрелка вправо 42"/>
          <p:cNvSpPr/>
          <p:nvPr/>
        </p:nvSpPr>
        <p:spPr>
          <a:xfrm rot="5400000">
            <a:off x="1370678" y="3200081"/>
            <a:ext cx="211539" cy="87443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1725320" y="2987528"/>
            <a:ext cx="10252992" cy="448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2. Снижение уровня загрязнения атмосферного воздуха в крупных промышленных центрах, в том числе уменьшение не менее чем</a:t>
            </a:r>
          </a:p>
          <a:p>
            <a:r>
              <a:rPr lang="ru-RU" sz="1400" dirty="0">
                <a:solidFill>
                  <a:schemeClr val="tx2"/>
                </a:solidFill>
              </a:rPr>
              <a:t> </a:t>
            </a:r>
            <a:r>
              <a:rPr lang="ru-RU" sz="1400" dirty="0" smtClean="0">
                <a:solidFill>
                  <a:schemeClr val="tx2"/>
                </a:solidFill>
              </a:rPr>
              <a:t>   на 20 процентов совокупного объема выбросов загрязняющих веществ в атмосферный воздух в наиболее загрязненных городах 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692476" y="3608616"/>
            <a:ext cx="10111080" cy="500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</a:rPr>
              <a:t> </a:t>
            </a:r>
            <a:r>
              <a:rPr lang="ru-RU" sz="1400" dirty="0" smtClean="0">
                <a:solidFill>
                  <a:schemeClr val="tx2"/>
                </a:solidFill>
              </a:rPr>
              <a:t>3. Повышение качества питьевой воды для населения, в том числе для жителей населенных пунктов, не оборудованных современными системами централизованного водоснабжения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1286619" y="3580570"/>
            <a:ext cx="398237" cy="45067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66" name="Стрелка вправо 65"/>
          <p:cNvSpPr/>
          <p:nvPr/>
        </p:nvSpPr>
        <p:spPr>
          <a:xfrm rot="16200000">
            <a:off x="1378953" y="3737856"/>
            <a:ext cx="193915" cy="77661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2" name="Скругленный прямоугольник 261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5</a:t>
            </a:r>
            <a:r>
              <a:rPr lang="ru-RU" sz="14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1286619" y="4237472"/>
            <a:ext cx="398237" cy="45067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56" name="Стрелка вправо 55"/>
          <p:cNvSpPr/>
          <p:nvPr/>
        </p:nvSpPr>
        <p:spPr>
          <a:xfrm rot="16200000">
            <a:off x="1388781" y="4387200"/>
            <a:ext cx="193915" cy="77661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1675567" y="4184202"/>
            <a:ext cx="10111080" cy="500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</a:rPr>
              <a:t>  </a:t>
            </a:r>
            <a:r>
              <a:rPr lang="ru-RU" sz="1400" dirty="0" smtClean="0">
                <a:solidFill>
                  <a:schemeClr val="tx2"/>
                </a:solidFill>
              </a:rPr>
              <a:t>4. Экологическое оздоровление водных объектов, включая реку Волгу, и сохранение уникальных водных систем, включая озеро</a:t>
            </a:r>
          </a:p>
          <a:p>
            <a:pPr algn="just"/>
            <a:r>
              <a:rPr lang="ru-RU" sz="1400" dirty="0">
                <a:solidFill>
                  <a:schemeClr val="tx2"/>
                </a:solidFill>
              </a:rPr>
              <a:t> </a:t>
            </a:r>
            <a:r>
              <a:rPr lang="ru-RU" sz="1400" dirty="0" smtClean="0">
                <a:solidFill>
                  <a:schemeClr val="tx2"/>
                </a:solidFill>
              </a:rPr>
              <a:t>     Байкал и Телецкое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292359" y="4857894"/>
            <a:ext cx="398237" cy="49691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59" name="Стрелка вправо 58"/>
          <p:cNvSpPr/>
          <p:nvPr/>
        </p:nvSpPr>
        <p:spPr>
          <a:xfrm rot="16200000">
            <a:off x="1382431" y="5053159"/>
            <a:ext cx="193915" cy="77661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1691308" y="4853834"/>
            <a:ext cx="10111080" cy="500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</a:rPr>
              <a:t> </a:t>
            </a:r>
            <a:r>
              <a:rPr lang="ru-RU" sz="1400" dirty="0" smtClean="0">
                <a:solidFill>
                  <a:schemeClr val="tx2"/>
                </a:solidFill>
              </a:rPr>
              <a:t>5. Сохранение биологического разнообразия, в том числе посредством создания  не менее 24 новых особо охраняемых</a:t>
            </a:r>
          </a:p>
          <a:p>
            <a:pPr algn="just"/>
            <a:r>
              <a:rPr lang="ru-RU" sz="1400" dirty="0">
                <a:solidFill>
                  <a:schemeClr val="tx2"/>
                </a:solidFill>
              </a:rPr>
              <a:t> </a:t>
            </a:r>
            <a:r>
              <a:rPr lang="ru-RU" sz="1400" dirty="0" smtClean="0">
                <a:solidFill>
                  <a:schemeClr val="tx2"/>
                </a:solidFill>
              </a:rPr>
              <a:t>    природных территорий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2" name="object 87"/>
          <p:cNvSpPr/>
          <p:nvPr/>
        </p:nvSpPr>
        <p:spPr>
          <a:xfrm flipH="1">
            <a:off x="585971" y="205001"/>
            <a:ext cx="513545" cy="5284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Прямоугольник 32"/>
          <p:cNvSpPr/>
          <p:nvPr/>
        </p:nvSpPr>
        <p:spPr>
          <a:xfrm>
            <a:off x="1286619" y="5476566"/>
            <a:ext cx="398237" cy="49691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34" name="Стрелка вправо 33"/>
          <p:cNvSpPr/>
          <p:nvPr/>
        </p:nvSpPr>
        <p:spPr>
          <a:xfrm rot="16200000">
            <a:off x="1400890" y="5686194"/>
            <a:ext cx="193915" cy="77661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725321" y="5513910"/>
            <a:ext cx="10061326" cy="449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6. Обеспечение баланса выбытия и воспроизводства лесов в соотношении 100 % к 2024 году</a:t>
            </a:r>
            <a:endParaRPr lang="ru-RU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05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52640" y="200154"/>
            <a:ext cx="7158510" cy="4183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«ЭКОЛОГИЯ»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5" name="object 20"/>
          <p:cNvSpPr/>
          <p:nvPr/>
        </p:nvSpPr>
        <p:spPr>
          <a:xfrm>
            <a:off x="832963" y="80386"/>
            <a:ext cx="152226" cy="5332123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Блок-схема: узел 6"/>
          <p:cNvSpPr/>
          <p:nvPr/>
        </p:nvSpPr>
        <p:spPr>
          <a:xfrm>
            <a:off x="271306" y="157063"/>
            <a:ext cx="1045028" cy="624348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object 12"/>
          <p:cNvSpPr/>
          <p:nvPr/>
        </p:nvSpPr>
        <p:spPr>
          <a:xfrm flipV="1">
            <a:off x="1417365" y="645917"/>
            <a:ext cx="10661302" cy="102819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1" name="Овал 10"/>
          <p:cNvSpPr/>
          <p:nvPr/>
        </p:nvSpPr>
        <p:spPr>
          <a:xfrm>
            <a:off x="585972" y="822269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76567" y="1289683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55"/>
          <p:cNvSpPr/>
          <p:nvPr/>
        </p:nvSpPr>
        <p:spPr>
          <a:xfrm>
            <a:off x="693291" y="935682"/>
            <a:ext cx="241639" cy="27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Прямоугольник 16"/>
          <p:cNvSpPr/>
          <p:nvPr/>
        </p:nvSpPr>
        <p:spPr>
          <a:xfrm>
            <a:off x="1249771" y="865996"/>
            <a:ext cx="4702629" cy="352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СРОКИ РЕАЛИЗАЦИИ: 01.10.2018 – 31.12.2024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23" name="object 123"/>
          <p:cNvSpPr/>
          <p:nvPr/>
        </p:nvSpPr>
        <p:spPr>
          <a:xfrm>
            <a:off x="691025" y="1338130"/>
            <a:ext cx="244500" cy="2691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Прямоугольник 51"/>
          <p:cNvSpPr/>
          <p:nvPr/>
        </p:nvSpPr>
        <p:spPr>
          <a:xfrm>
            <a:off x="1240754" y="1353950"/>
            <a:ext cx="5549154" cy="3128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Федеральные проекты в которых участвует Республики Ингушетия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6202959" y="1802259"/>
            <a:ext cx="1339206" cy="32736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379 768,5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6202959" y="2265111"/>
            <a:ext cx="1339205" cy="37151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6202959" y="2715531"/>
            <a:ext cx="1339205" cy="327806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1600" b="1" dirty="0">
                <a:solidFill>
                  <a:schemeClr val="bg1"/>
                </a:solidFill>
              </a:rPr>
              <a:t>28 763,8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8177219" y="834812"/>
            <a:ext cx="3801093" cy="9145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endParaRPr lang="ru-RU" sz="1200" b="1" dirty="0">
              <a:solidFill>
                <a:schemeClr val="tx2"/>
              </a:solidFill>
            </a:endParaRPr>
          </a:p>
          <a:p>
            <a:pPr algn="ctr"/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БЮДЖЕТ </a:t>
            </a:r>
            <a:r>
              <a:rPr lang="ru-RU" sz="1400" b="1" dirty="0">
                <a:solidFill>
                  <a:schemeClr val="tx2"/>
                </a:solidFill>
              </a:rPr>
              <a:t>НАЦИОНАЛЬНОГО ПРОЕКТА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                                  527 893,2 тыс. руб.</a:t>
            </a:r>
            <a:endParaRPr lang="ru-RU" sz="1400" b="1" dirty="0">
              <a:solidFill>
                <a:schemeClr val="tx2"/>
              </a:solidFill>
            </a:endParaRPr>
          </a:p>
          <a:p>
            <a:pPr algn="ctr">
              <a:defRPr/>
            </a:pPr>
            <a:r>
              <a:rPr lang="ru-RU" sz="1400" b="1" dirty="0" smtClean="0">
                <a:solidFill>
                  <a:schemeClr val="tx2"/>
                </a:solidFill>
              </a:rPr>
              <a:t>ИСТОЧНИКИ ФБ – 507 617,2 тыс</a:t>
            </a:r>
            <a:r>
              <a:rPr lang="ru-RU" sz="1400" b="1" dirty="0">
                <a:solidFill>
                  <a:schemeClr val="tx2"/>
                </a:solidFill>
              </a:rPr>
              <a:t>. </a:t>
            </a:r>
            <a:r>
              <a:rPr lang="ru-RU" sz="1400" b="1" dirty="0" smtClean="0">
                <a:solidFill>
                  <a:schemeClr val="tx2"/>
                </a:solidFill>
              </a:rPr>
              <a:t>руб.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tx2"/>
                </a:solidFill>
              </a:rPr>
              <a:t>                       РБ – 20 276,0 тыс</a:t>
            </a:r>
            <a:r>
              <a:rPr lang="ru-RU" sz="1400" b="1" dirty="0">
                <a:solidFill>
                  <a:schemeClr val="tx2"/>
                </a:solidFill>
              </a:rPr>
              <a:t>. руб.</a:t>
            </a:r>
          </a:p>
          <a:p>
            <a:pPr algn="ctr">
              <a:defRPr/>
            </a:pPr>
            <a:endParaRPr lang="ru-RU" sz="12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200" b="1" dirty="0" smtClean="0">
                <a:solidFill>
                  <a:schemeClr val="tx2"/>
                </a:solidFill>
              </a:rPr>
              <a:t> </a:t>
            </a:r>
          </a:p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62" name="Скругленный прямоугольник 261"/>
          <p:cNvSpPr/>
          <p:nvPr/>
        </p:nvSpPr>
        <p:spPr>
          <a:xfrm>
            <a:off x="11571996" y="6303073"/>
            <a:ext cx="506670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58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572655" y="1749386"/>
            <a:ext cx="511634" cy="4119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1221709" y="1813463"/>
            <a:ext cx="4513817" cy="316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Чистая страна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211684" y="2269084"/>
            <a:ext cx="4542887" cy="3402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Комплексная система обращения с ТКО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9" name="object 86"/>
          <p:cNvSpPr/>
          <p:nvPr/>
        </p:nvSpPr>
        <p:spPr>
          <a:xfrm>
            <a:off x="572655" y="2195296"/>
            <a:ext cx="499357" cy="441325"/>
          </a:xfrm>
          <a:custGeom>
            <a:avLst/>
            <a:gdLst/>
            <a:ahLst/>
            <a:cxnLst/>
            <a:rect l="l" t="t" r="r" b="b"/>
            <a:pathLst>
              <a:path w="441325" h="441325">
                <a:moveTo>
                  <a:pt x="220662" y="441312"/>
                </a:moveTo>
                <a:lnTo>
                  <a:pt x="265133" y="436829"/>
                </a:lnTo>
                <a:lnTo>
                  <a:pt x="306554" y="423971"/>
                </a:lnTo>
                <a:lnTo>
                  <a:pt x="344037" y="403626"/>
                </a:lnTo>
                <a:lnTo>
                  <a:pt x="376694" y="376682"/>
                </a:lnTo>
                <a:lnTo>
                  <a:pt x="403639" y="344024"/>
                </a:lnTo>
                <a:lnTo>
                  <a:pt x="423984" y="306541"/>
                </a:lnTo>
                <a:lnTo>
                  <a:pt x="436841" y="265121"/>
                </a:lnTo>
                <a:lnTo>
                  <a:pt x="441325" y="220649"/>
                </a:lnTo>
                <a:lnTo>
                  <a:pt x="436841" y="176182"/>
                </a:lnTo>
                <a:lnTo>
                  <a:pt x="423984" y="134765"/>
                </a:lnTo>
                <a:lnTo>
                  <a:pt x="403639" y="97284"/>
                </a:lnTo>
                <a:lnTo>
                  <a:pt x="376694" y="64628"/>
                </a:lnTo>
                <a:lnTo>
                  <a:pt x="344037" y="37684"/>
                </a:lnTo>
                <a:lnTo>
                  <a:pt x="306554" y="17340"/>
                </a:lnTo>
                <a:lnTo>
                  <a:pt x="265133" y="4483"/>
                </a:lnTo>
                <a:lnTo>
                  <a:pt x="220662" y="0"/>
                </a:lnTo>
                <a:lnTo>
                  <a:pt x="176191" y="4483"/>
                </a:lnTo>
                <a:lnTo>
                  <a:pt x="134770" y="17340"/>
                </a:lnTo>
                <a:lnTo>
                  <a:pt x="97287" y="37684"/>
                </a:lnTo>
                <a:lnTo>
                  <a:pt x="64630" y="64628"/>
                </a:lnTo>
                <a:lnTo>
                  <a:pt x="37685" y="97284"/>
                </a:lnTo>
                <a:lnTo>
                  <a:pt x="17340" y="134765"/>
                </a:lnTo>
                <a:lnTo>
                  <a:pt x="4483" y="176182"/>
                </a:lnTo>
                <a:lnTo>
                  <a:pt x="0" y="220649"/>
                </a:lnTo>
                <a:lnTo>
                  <a:pt x="4483" y="265121"/>
                </a:lnTo>
                <a:lnTo>
                  <a:pt x="17340" y="306541"/>
                </a:lnTo>
                <a:lnTo>
                  <a:pt x="37685" y="344024"/>
                </a:lnTo>
                <a:lnTo>
                  <a:pt x="64630" y="376682"/>
                </a:lnTo>
                <a:lnTo>
                  <a:pt x="97287" y="403626"/>
                </a:lnTo>
                <a:lnTo>
                  <a:pt x="134770" y="423971"/>
                </a:lnTo>
                <a:lnTo>
                  <a:pt x="176191" y="436829"/>
                </a:lnTo>
                <a:lnTo>
                  <a:pt x="220662" y="441312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91"/>
          <p:cNvSpPr/>
          <p:nvPr/>
        </p:nvSpPr>
        <p:spPr>
          <a:xfrm>
            <a:off x="572656" y="2686580"/>
            <a:ext cx="525002" cy="453225"/>
          </a:xfrm>
          <a:custGeom>
            <a:avLst/>
            <a:gdLst/>
            <a:ahLst/>
            <a:cxnLst/>
            <a:rect l="l" t="t" r="r" b="b"/>
            <a:pathLst>
              <a:path w="441325" h="441325">
                <a:moveTo>
                  <a:pt x="220662" y="0"/>
                </a:moveTo>
                <a:lnTo>
                  <a:pt x="176191" y="4483"/>
                </a:lnTo>
                <a:lnTo>
                  <a:pt x="134770" y="17340"/>
                </a:lnTo>
                <a:lnTo>
                  <a:pt x="97287" y="37684"/>
                </a:lnTo>
                <a:lnTo>
                  <a:pt x="64630" y="64628"/>
                </a:lnTo>
                <a:lnTo>
                  <a:pt x="37685" y="97284"/>
                </a:lnTo>
                <a:lnTo>
                  <a:pt x="17340" y="134765"/>
                </a:lnTo>
                <a:lnTo>
                  <a:pt x="4483" y="176182"/>
                </a:lnTo>
                <a:lnTo>
                  <a:pt x="0" y="220649"/>
                </a:lnTo>
                <a:lnTo>
                  <a:pt x="4483" y="265121"/>
                </a:lnTo>
                <a:lnTo>
                  <a:pt x="17340" y="306541"/>
                </a:lnTo>
                <a:lnTo>
                  <a:pt x="37685" y="344024"/>
                </a:lnTo>
                <a:lnTo>
                  <a:pt x="64630" y="376681"/>
                </a:lnTo>
                <a:lnTo>
                  <a:pt x="97287" y="403626"/>
                </a:lnTo>
                <a:lnTo>
                  <a:pt x="134770" y="423971"/>
                </a:lnTo>
                <a:lnTo>
                  <a:pt x="176191" y="436829"/>
                </a:lnTo>
                <a:lnTo>
                  <a:pt x="220662" y="441312"/>
                </a:lnTo>
                <a:lnTo>
                  <a:pt x="265133" y="436829"/>
                </a:lnTo>
                <a:lnTo>
                  <a:pt x="306554" y="423971"/>
                </a:lnTo>
                <a:lnTo>
                  <a:pt x="344037" y="403626"/>
                </a:lnTo>
                <a:lnTo>
                  <a:pt x="376694" y="376681"/>
                </a:lnTo>
                <a:lnTo>
                  <a:pt x="403639" y="344024"/>
                </a:lnTo>
                <a:lnTo>
                  <a:pt x="423984" y="306541"/>
                </a:lnTo>
                <a:lnTo>
                  <a:pt x="436841" y="265121"/>
                </a:lnTo>
                <a:lnTo>
                  <a:pt x="441325" y="220649"/>
                </a:lnTo>
                <a:lnTo>
                  <a:pt x="436841" y="176182"/>
                </a:lnTo>
                <a:lnTo>
                  <a:pt x="423984" y="134765"/>
                </a:lnTo>
                <a:lnTo>
                  <a:pt x="403639" y="97284"/>
                </a:lnTo>
                <a:lnTo>
                  <a:pt x="376694" y="64628"/>
                </a:lnTo>
                <a:lnTo>
                  <a:pt x="344037" y="37684"/>
                </a:lnTo>
                <a:lnTo>
                  <a:pt x="306554" y="17340"/>
                </a:lnTo>
                <a:lnTo>
                  <a:pt x="265133" y="4483"/>
                </a:lnTo>
                <a:lnTo>
                  <a:pt x="220662" y="0"/>
                </a:lnTo>
                <a:close/>
              </a:path>
            </a:pathLst>
          </a:custGeom>
          <a:solidFill>
            <a:srgbClr val="FFFFFF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Прямоугольник 49"/>
          <p:cNvSpPr/>
          <p:nvPr/>
        </p:nvSpPr>
        <p:spPr>
          <a:xfrm>
            <a:off x="1211684" y="2715531"/>
            <a:ext cx="4513817" cy="3206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Чистая вода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52156" y="3178859"/>
            <a:ext cx="8704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тыс. руб</a:t>
            </a:r>
            <a:r>
              <a:rPr lang="ru-RU" sz="1400" b="1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10" name="Блок-схема: узел 9"/>
          <p:cNvSpPr/>
          <p:nvPr/>
        </p:nvSpPr>
        <p:spPr>
          <a:xfrm>
            <a:off x="6591118" y="15018115"/>
            <a:ext cx="45719" cy="130414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249770" y="5461036"/>
            <a:ext cx="3404525" cy="10312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КУРАТОРОМ ПРОЕКТА ЯВЛЯЕТСЯ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Заместитель Председателя Правительства РИ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(ПО СЕЛЬСКОХОЗЯЙСТВЕННОМУ  БЛОКУ 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654295" y="5390465"/>
            <a:ext cx="3246121" cy="11131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РУКОВОДИТЕЛЕМ ПРОЕКТА ЯВЛЯЕТСЯ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Министр природных ресурсов РИ</a:t>
            </a:r>
          </a:p>
        </p:txBody>
      </p:sp>
      <p:sp>
        <p:nvSpPr>
          <p:cNvPr id="60" name="object 131"/>
          <p:cNvSpPr/>
          <p:nvPr/>
        </p:nvSpPr>
        <p:spPr>
          <a:xfrm>
            <a:off x="585636" y="5686002"/>
            <a:ext cx="501643" cy="4832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Прямоугольник 17"/>
          <p:cNvSpPr/>
          <p:nvPr/>
        </p:nvSpPr>
        <p:spPr>
          <a:xfrm>
            <a:off x="7900416" y="5390464"/>
            <a:ext cx="3483864" cy="10430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АДМИНИСТРАТОРОМ ПРОЕКТА ЯВЛЯЕТСЯ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Заместитель министра природных ресурсов РИ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(ПО НАПРАВЛЕНИЯМ)</a:t>
            </a:r>
          </a:p>
        </p:txBody>
      </p:sp>
      <p:sp>
        <p:nvSpPr>
          <p:cNvPr id="40" name="object 91"/>
          <p:cNvSpPr/>
          <p:nvPr/>
        </p:nvSpPr>
        <p:spPr>
          <a:xfrm>
            <a:off x="585636" y="3169610"/>
            <a:ext cx="509459" cy="453225"/>
          </a:xfrm>
          <a:custGeom>
            <a:avLst/>
            <a:gdLst/>
            <a:ahLst/>
            <a:cxnLst/>
            <a:rect l="l" t="t" r="r" b="b"/>
            <a:pathLst>
              <a:path w="441325" h="441325">
                <a:moveTo>
                  <a:pt x="220662" y="0"/>
                </a:moveTo>
                <a:lnTo>
                  <a:pt x="176191" y="4483"/>
                </a:lnTo>
                <a:lnTo>
                  <a:pt x="134770" y="17340"/>
                </a:lnTo>
                <a:lnTo>
                  <a:pt x="97287" y="37684"/>
                </a:lnTo>
                <a:lnTo>
                  <a:pt x="64630" y="64628"/>
                </a:lnTo>
                <a:lnTo>
                  <a:pt x="37685" y="97284"/>
                </a:lnTo>
                <a:lnTo>
                  <a:pt x="17340" y="134765"/>
                </a:lnTo>
                <a:lnTo>
                  <a:pt x="4483" y="176182"/>
                </a:lnTo>
                <a:lnTo>
                  <a:pt x="0" y="220649"/>
                </a:lnTo>
                <a:lnTo>
                  <a:pt x="4483" y="265121"/>
                </a:lnTo>
                <a:lnTo>
                  <a:pt x="17340" y="306541"/>
                </a:lnTo>
                <a:lnTo>
                  <a:pt x="37685" y="344024"/>
                </a:lnTo>
                <a:lnTo>
                  <a:pt x="64630" y="376681"/>
                </a:lnTo>
                <a:lnTo>
                  <a:pt x="97287" y="403626"/>
                </a:lnTo>
                <a:lnTo>
                  <a:pt x="134770" y="423971"/>
                </a:lnTo>
                <a:lnTo>
                  <a:pt x="176191" y="436829"/>
                </a:lnTo>
                <a:lnTo>
                  <a:pt x="220662" y="441312"/>
                </a:lnTo>
                <a:lnTo>
                  <a:pt x="265133" y="436829"/>
                </a:lnTo>
                <a:lnTo>
                  <a:pt x="306554" y="423971"/>
                </a:lnTo>
                <a:lnTo>
                  <a:pt x="344037" y="403626"/>
                </a:lnTo>
                <a:lnTo>
                  <a:pt x="376694" y="376681"/>
                </a:lnTo>
                <a:lnTo>
                  <a:pt x="403639" y="344024"/>
                </a:lnTo>
                <a:lnTo>
                  <a:pt x="423984" y="306541"/>
                </a:lnTo>
                <a:lnTo>
                  <a:pt x="436841" y="265121"/>
                </a:lnTo>
                <a:lnTo>
                  <a:pt x="441325" y="220649"/>
                </a:lnTo>
                <a:lnTo>
                  <a:pt x="436841" y="176182"/>
                </a:lnTo>
                <a:lnTo>
                  <a:pt x="423984" y="134765"/>
                </a:lnTo>
                <a:lnTo>
                  <a:pt x="403639" y="97284"/>
                </a:lnTo>
                <a:lnTo>
                  <a:pt x="376694" y="64628"/>
                </a:lnTo>
                <a:lnTo>
                  <a:pt x="344037" y="37684"/>
                </a:lnTo>
                <a:lnTo>
                  <a:pt x="306554" y="17340"/>
                </a:lnTo>
                <a:lnTo>
                  <a:pt x="265133" y="4483"/>
                </a:lnTo>
                <a:lnTo>
                  <a:pt x="220662" y="0"/>
                </a:lnTo>
                <a:close/>
              </a:path>
            </a:pathLst>
          </a:custGeom>
          <a:solidFill>
            <a:srgbClr val="FFFFFF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91"/>
          <p:cNvSpPr/>
          <p:nvPr/>
        </p:nvSpPr>
        <p:spPr>
          <a:xfrm>
            <a:off x="572655" y="3647076"/>
            <a:ext cx="528558" cy="453225"/>
          </a:xfrm>
          <a:custGeom>
            <a:avLst/>
            <a:gdLst/>
            <a:ahLst/>
            <a:cxnLst/>
            <a:rect l="l" t="t" r="r" b="b"/>
            <a:pathLst>
              <a:path w="441325" h="441325">
                <a:moveTo>
                  <a:pt x="220662" y="0"/>
                </a:moveTo>
                <a:lnTo>
                  <a:pt x="176191" y="4483"/>
                </a:lnTo>
                <a:lnTo>
                  <a:pt x="134770" y="17340"/>
                </a:lnTo>
                <a:lnTo>
                  <a:pt x="97287" y="37684"/>
                </a:lnTo>
                <a:lnTo>
                  <a:pt x="64630" y="64628"/>
                </a:lnTo>
                <a:lnTo>
                  <a:pt x="37685" y="97284"/>
                </a:lnTo>
                <a:lnTo>
                  <a:pt x="17340" y="134765"/>
                </a:lnTo>
                <a:lnTo>
                  <a:pt x="4483" y="176182"/>
                </a:lnTo>
                <a:lnTo>
                  <a:pt x="0" y="220649"/>
                </a:lnTo>
                <a:lnTo>
                  <a:pt x="4483" y="265121"/>
                </a:lnTo>
                <a:lnTo>
                  <a:pt x="17340" y="306541"/>
                </a:lnTo>
                <a:lnTo>
                  <a:pt x="37685" y="344024"/>
                </a:lnTo>
                <a:lnTo>
                  <a:pt x="64630" y="376681"/>
                </a:lnTo>
                <a:lnTo>
                  <a:pt x="97287" y="403626"/>
                </a:lnTo>
                <a:lnTo>
                  <a:pt x="134770" y="423971"/>
                </a:lnTo>
                <a:lnTo>
                  <a:pt x="176191" y="436829"/>
                </a:lnTo>
                <a:lnTo>
                  <a:pt x="220662" y="441312"/>
                </a:lnTo>
                <a:lnTo>
                  <a:pt x="265133" y="436829"/>
                </a:lnTo>
                <a:lnTo>
                  <a:pt x="306554" y="423971"/>
                </a:lnTo>
                <a:lnTo>
                  <a:pt x="344037" y="403626"/>
                </a:lnTo>
                <a:lnTo>
                  <a:pt x="376694" y="376681"/>
                </a:lnTo>
                <a:lnTo>
                  <a:pt x="403639" y="344024"/>
                </a:lnTo>
                <a:lnTo>
                  <a:pt x="423984" y="306541"/>
                </a:lnTo>
                <a:lnTo>
                  <a:pt x="436841" y="265121"/>
                </a:lnTo>
                <a:lnTo>
                  <a:pt x="441325" y="220649"/>
                </a:lnTo>
                <a:lnTo>
                  <a:pt x="436841" y="176182"/>
                </a:lnTo>
                <a:lnTo>
                  <a:pt x="423984" y="134765"/>
                </a:lnTo>
                <a:lnTo>
                  <a:pt x="403639" y="97284"/>
                </a:lnTo>
                <a:lnTo>
                  <a:pt x="376694" y="64628"/>
                </a:lnTo>
                <a:lnTo>
                  <a:pt x="344037" y="37684"/>
                </a:lnTo>
                <a:lnTo>
                  <a:pt x="306554" y="17340"/>
                </a:lnTo>
                <a:lnTo>
                  <a:pt x="265133" y="4483"/>
                </a:lnTo>
                <a:lnTo>
                  <a:pt x="220662" y="0"/>
                </a:lnTo>
                <a:close/>
              </a:path>
            </a:pathLst>
          </a:custGeom>
          <a:solidFill>
            <a:srgbClr val="FFFFFF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Прямоугольник 41"/>
          <p:cNvSpPr/>
          <p:nvPr/>
        </p:nvSpPr>
        <p:spPr>
          <a:xfrm>
            <a:off x="1211683" y="3230132"/>
            <a:ext cx="4513817" cy="3206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Сохранение уникальных водных объектов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221709" y="3750645"/>
            <a:ext cx="4513817" cy="3206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Сохранение лесов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202958" y="3230132"/>
            <a:ext cx="1339205" cy="32780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</a:rPr>
              <a:t>19 360,9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6204156" y="3747071"/>
            <a:ext cx="1338007" cy="327806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100 000,0</a:t>
            </a: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1628311990"/>
              </p:ext>
            </p:extLst>
          </p:nvPr>
        </p:nvGraphicFramePr>
        <p:xfrm>
          <a:off x="7990551" y="2055223"/>
          <a:ext cx="4088115" cy="28128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9711952" y="2985916"/>
            <a:ext cx="9509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527 893,2 </a:t>
            </a:r>
            <a:endParaRPr lang="ru-RU" sz="1400" dirty="0"/>
          </a:p>
        </p:txBody>
      </p:sp>
      <p:sp>
        <p:nvSpPr>
          <p:cNvPr id="49" name="object 86"/>
          <p:cNvSpPr/>
          <p:nvPr/>
        </p:nvSpPr>
        <p:spPr>
          <a:xfrm>
            <a:off x="716939" y="2266261"/>
            <a:ext cx="231197" cy="26884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88"/>
          <p:cNvSpPr/>
          <p:nvPr/>
        </p:nvSpPr>
        <p:spPr>
          <a:xfrm>
            <a:off x="719141" y="2786262"/>
            <a:ext cx="270182" cy="2538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81"/>
          <p:cNvSpPr/>
          <p:nvPr/>
        </p:nvSpPr>
        <p:spPr>
          <a:xfrm flipH="1" flipV="1">
            <a:off x="763296" y="2469495"/>
            <a:ext cx="146755" cy="63132"/>
          </a:xfrm>
          <a:custGeom>
            <a:avLst/>
            <a:gdLst/>
            <a:ahLst/>
            <a:cxnLst/>
            <a:rect l="l" t="t" r="r" b="b"/>
            <a:pathLst>
              <a:path w="69215" h="48895">
                <a:moveTo>
                  <a:pt x="69024" y="7289"/>
                </a:moveTo>
                <a:lnTo>
                  <a:pt x="61734" y="7289"/>
                </a:lnTo>
                <a:lnTo>
                  <a:pt x="61734" y="46659"/>
                </a:lnTo>
                <a:lnTo>
                  <a:pt x="63360" y="48298"/>
                </a:lnTo>
                <a:lnTo>
                  <a:pt x="67398" y="48298"/>
                </a:lnTo>
                <a:lnTo>
                  <a:pt x="69024" y="46659"/>
                </a:lnTo>
                <a:lnTo>
                  <a:pt x="69024" y="7289"/>
                </a:lnTo>
                <a:close/>
              </a:path>
              <a:path w="69215" h="48895">
                <a:moveTo>
                  <a:pt x="67398" y="0"/>
                </a:moveTo>
                <a:lnTo>
                  <a:pt x="1638" y="0"/>
                </a:lnTo>
                <a:lnTo>
                  <a:pt x="0" y="1625"/>
                </a:lnTo>
                <a:lnTo>
                  <a:pt x="0" y="46227"/>
                </a:lnTo>
                <a:lnTo>
                  <a:pt x="1638" y="47866"/>
                </a:lnTo>
                <a:lnTo>
                  <a:pt x="5664" y="47866"/>
                </a:lnTo>
                <a:lnTo>
                  <a:pt x="7302" y="46227"/>
                </a:lnTo>
                <a:lnTo>
                  <a:pt x="7302" y="7289"/>
                </a:lnTo>
                <a:lnTo>
                  <a:pt x="69024" y="7289"/>
                </a:lnTo>
                <a:lnTo>
                  <a:pt x="69024" y="1625"/>
                </a:lnTo>
                <a:lnTo>
                  <a:pt x="67398" y="0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109"/>
          <p:cNvSpPr/>
          <p:nvPr/>
        </p:nvSpPr>
        <p:spPr>
          <a:xfrm>
            <a:off x="712467" y="3728211"/>
            <a:ext cx="269993" cy="2680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87"/>
          <p:cNvSpPr/>
          <p:nvPr/>
        </p:nvSpPr>
        <p:spPr>
          <a:xfrm flipH="1">
            <a:off x="585971" y="205001"/>
            <a:ext cx="513545" cy="52847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106"/>
          <p:cNvSpPr/>
          <p:nvPr/>
        </p:nvSpPr>
        <p:spPr>
          <a:xfrm>
            <a:off x="707347" y="3255085"/>
            <a:ext cx="281976" cy="25733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87"/>
          <p:cNvSpPr/>
          <p:nvPr/>
        </p:nvSpPr>
        <p:spPr>
          <a:xfrm>
            <a:off x="722346" y="1809983"/>
            <a:ext cx="252613" cy="27000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86"/>
          <p:cNvSpPr/>
          <p:nvPr/>
        </p:nvSpPr>
        <p:spPr>
          <a:xfrm>
            <a:off x="707347" y="2283194"/>
            <a:ext cx="231197" cy="26884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AutoShape 2" descr="https://apf.mail.ru/cgi-bin/readmsg/IMG_2845-15-05-19-02-20.JPG?id=15579192311309507346%3B0%3B3&amp;x-email=proektofis_06%40mail.ru&amp;exif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apf.mail.ru/cgi-bin/readmsg/IMG_2845-15-05-19-02-20.JPG?id=15579192311309507346%3B0%3B3&amp;x-email=proektofis_06%40mail.ru&amp;exif=1"/>
          <p:cNvSpPr>
            <a:spLocks noChangeAspect="1" noChangeArrowheads="1"/>
          </p:cNvSpPr>
          <p:nvPr/>
        </p:nvSpPr>
        <p:spPr bwMode="auto">
          <a:xfrm>
            <a:off x="307975" y="-629061"/>
            <a:ext cx="1470328" cy="1470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88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55607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802674"/>
            <a:ext cx="4347881" cy="2641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48309" y="3952245"/>
            <a:ext cx="7090914" cy="7784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3. Общая </a:t>
            </a:r>
            <a:r>
              <a:rPr lang="ru-RU" sz="1400" b="1" dirty="0">
                <a:solidFill>
                  <a:schemeClr val="tx2"/>
                </a:solidFill>
              </a:rPr>
              <a:t>площадь восстановленных в т</a:t>
            </a:r>
            <a:r>
              <a:rPr lang="ru-RU" sz="1400" b="1" dirty="0" smtClean="0">
                <a:solidFill>
                  <a:schemeClr val="tx2"/>
                </a:solidFill>
              </a:rPr>
              <a:t>. ч</a:t>
            </a:r>
            <a:r>
              <a:rPr lang="ru-RU" sz="1400" b="1" dirty="0">
                <a:solidFill>
                  <a:schemeClr val="tx2"/>
                </a:solidFill>
              </a:rPr>
              <a:t>. </a:t>
            </a:r>
            <a:r>
              <a:rPr lang="ru-RU" sz="1400" b="1" dirty="0" err="1">
                <a:solidFill>
                  <a:schemeClr val="tx2"/>
                </a:solidFill>
              </a:rPr>
              <a:t>рекультивированных</a:t>
            </a:r>
            <a:r>
              <a:rPr lang="ru-RU" sz="1400" b="1" dirty="0">
                <a:solidFill>
                  <a:schemeClr val="tx2"/>
                </a:solidFill>
              </a:rPr>
              <a:t> земель, подверженных негативному воздействию накопленного экологического ущерба, </a:t>
            </a:r>
            <a:r>
              <a:rPr lang="ru-RU" sz="1400" b="1" dirty="0" smtClean="0">
                <a:solidFill>
                  <a:schemeClr val="tx2"/>
                </a:solidFill>
              </a:rPr>
              <a:t>(га.)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361796" y="4697732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</a:t>
            </a:r>
            <a:r>
              <a:rPr lang="ru-RU" sz="16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5397219" y="5022529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5397219" y="5244222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5397219" y="547053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5397219" y="5707645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5397219" y="5954163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5397219" y="6202056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6221971" y="5022529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18,75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6221971" y="5255237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18,75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6221971" y="546924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52,7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6221970" y="573324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52,7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6221969" y="596595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52,7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6221969" y="6205520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52,7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7087067" y="5254046"/>
            <a:ext cx="694763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7087065" y="5469243"/>
            <a:ext cx="1281954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7087065" y="5716339"/>
            <a:ext cx="1281954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7087065" y="5975496"/>
            <a:ext cx="1281954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7087064" y="6210363"/>
            <a:ext cx="1281955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24115" y="1129443"/>
            <a:ext cx="5363885" cy="7169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1. Ликвидация </a:t>
            </a:r>
            <a:r>
              <a:rPr lang="ru-RU" sz="1400" b="1" dirty="0">
                <a:solidFill>
                  <a:schemeClr val="tx2"/>
                </a:solidFill>
              </a:rPr>
              <a:t>свалок и рекультивация территорий, на которых они размещены. Ликвидация наиболее опасных объектов накопленного экологического вреда окружающей </a:t>
            </a:r>
            <a:r>
              <a:rPr lang="ru-RU" sz="1400" b="1" dirty="0" smtClean="0">
                <a:solidFill>
                  <a:schemeClr val="tx2"/>
                </a:solidFill>
              </a:rPr>
              <a:t>среде (ед.)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473133" y="182563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</a:t>
            </a:r>
            <a:r>
              <a:rPr lang="ru-RU" sz="1600" dirty="0">
                <a:solidFill>
                  <a:schemeClr val="tx2"/>
                </a:solidFill>
              </a:rPr>
              <a:t>0</a:t>
            </a:r>
            <a:r>
              <a:rPr lang="ru-RU" sz="1600" dirty="0" smtClean="0">
                <a:solidFill>
                  <a:schemeClr val="tx2"/>
                </a:solidFill>
              </a:rPr>
              <a:t>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06067" y="2123263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06067" y="2344956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06067" y="257127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06067" y="2808379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06067" y="3054897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06066" y="325244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330819" y="2123263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100" name="Прямоугольник 99"/>
          <p:cNvSpPr/>
          <p:nvPr/>
        </p:nvSpPr>
        <p:spPr>
          <a:xfrm>
            <a:off x="2330819" y="2355971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01" name="Прямоугольник 100"/>
          <p:cNvSpPr/>
          <p:nvPr/>
        </p:nvSpPr>
        <p:spPr>
          <a:xfrm>
            <a:off x="2330819" y="256997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4</a:t>
            </a:r>
          </a:p>
        </p:txBody>
      </p:sp>
      <p:sp>
        <p:nvSpPr>
          <p:cNvPr id="102" name="Прямоугольник 101"/>
          <p:cNvSpPr/>
          <p:nvPr/>
        </p:nvSpPr>
        <p:spPr>
          <a:xfrm>
            <a:off x="2330818" y="283397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330817" y="306668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4</a:t>
            </a:r>
          </a:p>
        </p:txBody>
      </p:sp>
      <p:sp>
        <p:nvSpPr>
          <p:cNvPr id="104" name="Прямоугольник 103"/>
          <p:cNvSpPr/>
          <p:nvPr/>
        </p:nvSpPr>
        <p:spPr>
          <a:xfrm>
            <a:off x="2330817" y="326097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195915" y="2354780"/>
            <a:ext cx="172815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195914" y="2569977"/>
            <a:ext cx="273581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195914" y="2817073"/>
            <a:ext cx="273581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195914" y="3076230"/>
            <a:ext cx="273581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195914" y="3306253"/>
            <a:ext cx="273582" cy="177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4050786" y="374278"/>
            <a:ext cx="5580193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«ЭКОЛОГИЯ»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301412" y="717780"/>
            <a:ext cx="5635689" cy="2766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                 Региональный проект «Чистая страна»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5</a:t>
            </a:r>
            <a:r>
              <a:rPr lang="ru-RU" sz="14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3195913" y="2104269"/>
            <a:ext cx="172817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7087065" y="5026288"/>
            <a:ext cx="694765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object 45"/>
          <p:cNvSpPr/>
          <p:nvPr/>
        </p:nvSpPr>
        <p:spPr>
          <a:xfrm>
            <a:off x="10399059" y="68322"/>
            <a:ext cx="1540795" cy="926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Прямоугольник 134"/>
          <p:cNvSpPr/>
          <p:nvPr/>
        </p:nvSpPr>
        <p:spPr>
          <a:xfrm>
            <a:off x="5741892" y="1239445"/>
            <a:ext cx="6236420" cy="6488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2. Численность </a:t>
            </a:r>
            <a:r>
              <a:rPr lang="ru-RU" sz="1400" b="1" dirty="0">
                <a:solidFill>
                  <a:schemeClr val="tx2"/>
                </a:solidFill>
              </a:rPr>
              <a:t>населения, качество жизни которого улучшится в связи с ликвидацией и рекультивацией объектов накопленного вреда окружающей среде, </a:t>
            </a:r>
            <a:r>
              <a:rPr lang="ru-RU" sz="1400" b="1" dirty="0" smtClean="0">
                <a:solidFill>
                  <a:schemeClr val="tx2"/>
                </a:solidFill>
              </a:rPr>
              <a:t>(тыс</a:t>
            </a:r>
            <a:r>
              <a:rPr lang="ru-RU" sz="1400" b="1" dirty="0">
                <a:solidFill>
                  <a:schemeClr val="tx2"/>
                </a:solidFill>
              </a:rPr>
              <a:t>. чел</a:t>
            </a:r>
            <a:r>
              <a:rPr lang="ru-RU" sz="1400" b="1" dirty="0" smtClean="0">
                <a:solidFill>
                  <a:schemeClr val="tx2"/>
                </a:solidFill>
              </a:rPr>
              <a:t>.)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7716892" y="226219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7716892" y="2483890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7716892" y="271020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7716892" y="2947313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7716892" y="3193831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7716892" y="3441724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8541644" y="2262197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150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8541644" y="2494905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8541644" y="270891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226,6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8541643" y="297291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226,6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8541642" y="320562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226,6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8541642" y="3445188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226,6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9406738" y="2476519"/>
            <a:ext cx="1055674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9406739" y="2708910"/>
            <a:ext cx="1525444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Прямоугольник 149"/>
          <p:cNvSpPr/>
          <p:nvPr/>
        </p:nvSpPr>
        <p:spPr>
          <a:xfrm>
            <a:off x="9406738" y="2956007"/>
            <a:ext cx="1525445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Прямоугольник 150"/>
          <p:cNvSpPr/>
          <p:nvPr/>
        </p:nvSpPr>
        <p:spPr>
          <a:xfrm>
            <a:off x="9406739" y="3207780"/>
            <a:ext cx="1525443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Прямоугольник 151"/>
          <p:cNvSpPr/>
          <p:nvPr/>
        </p:nvSpPr>
        <p:spPr>
          <a:xfrm>
            <a:off x="9406739" y="3450032"/>
            <a:ext cx="1525444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Прямоугольник 152"/>
          <p:cNvSpPr/>
          <p:nvPr/>
        </p:nvSpPr>
        <p:spPr>
          <a:xfrm>
            <a:off x="9399675" y="2243263"/>
            <a:ext cx="1062737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6702590" y="1913117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</a:t>
            </a:r>
            <a:r>
              <a:rPr lang="ru-RU" sz="1600" dirty="0">
                <a:solidFill>
                  <a:schemeClr val="tx2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35138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59573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3731220"/>
            <a:ext cx="5703718" cy="9915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6. Доля </a:t>
            </a:r>
            <a:r>
              <a:rPr lang="ru-RU" sz="1400" b="1" dirty="0">
                <a:solidFill>
                  <a:schemeClr val="tx2"/>
                </a:solidFill>
              </a:rPr>
              <a:t>импорта оборудования для обработки и утилизации твердых коммунальных отходов</a:t>
            </a:r>
            <a:r>
              <a:rPr lang="ru-RU" sz="1400" b="1" dirty="0" smtClean="0">
                <a:solidFill>
                  <a:schemeClr val="tx2"/>
                </a:solidFill>
              </a:rPr>
              <a:t>,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983163" y="3811459"/>
            <a:ext cx="5995150" cy="732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7. Разработана 1 электронная </a:t>
            </a:r>
            <a:r>
              <a:rPr lang="ru-RU" sz="1400" b="1" dirty="0">
                <a:solidFill>
                  <a:schemeClr val="tx2"/>
                </a:solidFill>
              </a:rPr>
              <a:t>модель  территориальных </a:t>
            </a:r>
            <a:r>
              <a:rPr lang="ru-RU" sz="1400" b="1" dirty="0" smtClean="0">
                <a:solidFill>
                  <a:schemeClr val="tx2"/>
                </a:solidFill>
              </a:rPr>
              <a:t>схем 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обращения с ТКО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48236" y="4796452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24116" y="1258263"/>
            <a:ext cx="5517776" cy="6305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4</a:t>
            </a:r>
            <a:r>
              <a:rPr lang="ru-RU" sz="1400" b="1" dirty="0" smtClean="0">
                <a:solidFill>
                  <a:schemeClr val="tx2"/>
                </a:solidFill>
              </a:rPr>
              <a:t>. Доля </a:t>
            </a:r>
            <a:r>
              <a:rPr lang="ru-RU" sz="1400" b="1" dirty="0">
                <a:solidFill>
                  <a:schemeClr val="tx2"/>
                </a:solidFill>
              </a:rPr>
              <a:t>твердых коммунальных отходов, направленных на утилизацию, в общем объеме образованных твердых коммунальных отходов,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473133" y="1888796"/>
            <a:ext cx="2814916" cy="232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06067" y="2123263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06067" y="2344956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06067" y="257127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06067" y="2808379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06067" y="3054897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06066" y="325244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330819" y="2123263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100" name="Прямоугольник 99"/>
          <p:cNvSpPr/>
          <p:nvPr/>
        </p:nvSpPr>
        <p:spPr>
          <a:xfrm>
            <a:off x="2330819" y="2355971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6</a:t>
            </a:r>
          </a:p>
        </p:txBody>
      </p:sp>
      <p:sp>
        <p:nvSpPr>
          <p:cNvPr id="101" name="Прямоугольник 100"/>
          <p:cNvSpPr/>
          <p:nvPr/>
        </p:nvSpPr>
        <p:spPr>
          <a:xfrm>
            <a:off x="2330819" y="256997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6</a:t>
            </a:r>
          </a:p>
        </p:txBody>
      </p:sp>
      <p:sp>
        <p:nvSpPr>
          <p:cNvPr id="102" name="Прямоугольник 101"/>
          <p:cNvSpPr/>
          <p:nvPr/>
        </p:nvSpPr>
        <p:spPr>
          <a:xfrm>
            <a:off x="2330818" y="283397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6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2330817" y="306668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6</a:t>
            </a:r>
          </a:p>
        </p:txBody>
      </p:sp>
      <p:sp>
        <p:nvSpPr>
          <p:cNvPr id="104" name="Прямоугольник 103"/>
          <p:cNvSpPr/>
          <p:nvPr/>
        </p:nvSpPr>
        <p:spPr>
          <a:xfrm>
            <a:off x="2330817" y="326097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6</a:t>
            </a:r>
          </a:p>
        </p:txBody>
      </p:sp>
      <p:sp>
        <p:nvSpPr>
          <p:cNvPr id="105" name="Прямоугольник 104"/>
          <p:cNvSpPr/>
          <p:nvPr/>
        </p:nvSpPr>
        <p:spPr>
          <a:xfrm>
            <a:off x="3195915" y="2354780"/>
            <a:ext cx="310187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195915" y="2569977"/>
            <a:ext cx="310188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195913" y="2817073"/>
            <a:ext cx="310189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195915" y="3076230"/>
            <a:ext cx="310188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195913" y="3306253"/>
            <a:ext cx="310189" cy="177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6" y="374278"/>
            <a:ext cx="5599611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ЭКОЛОГИЯ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301412" y="717780"/>
            <a:ext cx="5818901" cy="3115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 Региональный проект «Комплексное обращение с ТКО»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60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35" name="Прямоугольник 134"/>
          <p:cNvSpPr/>
          <p:nvPr/>
        </p:nvSpPr>
        <p:spPr>
          <a:xfrm>
            <a:off x="5741892" y="1239445"/>
            <a:ext cx="6236420" cy="6687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5</a:t>
            </a:r>
            <a:r>
              <a:rPr lang="ru-RU" sz="1400" b="1" dirty="0" smtClean="0">
                <a:solidFill>
                  <a:schemeClr val="tx2"/>
                </a:solidFill>
              </a:rPr>
              <a:t>. Доля </a:t>
            </a:r>
            <a:r>
              <a:rPr lang="ru-RU" sz="1400" b="1" dirty="0">
                <a:solidFill>
                  <a:schemeClr val="tx2"/>
                </a:solidFill>
              </a:rPr>
              <a:t>твердых коммунальных отходов, направленных на обработку, в общем объеме образованных твердых коммунальных отходов,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7716892" y="226219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7716892" y="2483890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7716892" y="271020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7716892" y="2947313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7716892" y="3193831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7716892" y="3441724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8541644" y="2262197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41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8541644" y="2494905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8541644" y="270891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8541643" y="297291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8541642" y="320562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8541642" y="3445188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9406739" y="2476519"/>
            <a:ext cx="1600474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9406739" y="2708910"/>
            <a:ext cx="1600474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Прямоугольник 149"/>
          <p:cNvSpPr/>
          <p:nvPr/>
        </p:nvSpPr>
        <p:spPr>
          <a:xfrm>
            <a:off x="9406739" y="2956007"/>
            <a:ext cx="1600474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Прямоугольник 150"/>
          <p:cNvSpPr/>
          <p:nvPr/>
        </p:nvSpPr>
        <p:spPr>
          <a:xfrm>
            <a:off x="9406739" y="3207780"/>
            <a:ext cx="1600474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Прямоугольник 151"/>
          <p:cNvSpPr/>
          <p:nvPr/>
        </p:nvSpPr>
        <p:spPr>
          <a:xfrm>
            <a:off x="9406739" y="3450032"/>
            <a:ext cx="1600474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Прямоугольник 152"/>
          <p:cNvSpPr/>
          <p:nvPr/>
        </p:nvSpPr>
        <p:spPr>
          <a:xfrm>
            <a:off x="9399675" y="2243263"/>
            <a:ext cx="605537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6702590" y="1913117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41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191871" y="630246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   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2" name="object 43"/>
          <p:cNvSpPr/>
          <p:nvPr/>
        </p:nvSpPr>
        <p:spPr>
          <a:xfrm>
            <a:off x="10191565" y="47031"/>
            <a:ext cx="1869755" cy="10484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93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55607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802674"/>
            <a:ext cx="4347881" cy="2641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43200" y="3963305"/>
            <a:ext cx="7288567" cy="7784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10. Построены </a:t>
            </a:r>
            <a:r>
              <a:rPr lang="ru-RU" sz="1400" b="1" dirty="0">
                <a:solidFill>
                  <a:schemeClr val="tx2"/>
                </a:solidFill>
              </a:rPr>
              <a:t>и реконструированы крупные объекты питьевого водоснабжения, предусмотренные региональными программами, нарастающим итогом, </a:t>
            </a:r>
            <a:r>
              <a:rPr lang="ru-RU" sz="1400" b="1" dirty="0" smtClean="0">
                <a:solidFill>
                  <a:schemeClr val="tx2"/>
                </a:solidFill>
              </a:rPr>
              <a:t>(ед.)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3962398" y="4848456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-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4997821" y="5173253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4997821" y="5394946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4997821" y="562126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4997821" y="5858369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4997821" y="6104887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4997821" y="6352780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5822573" y="5173253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5822573" y="5405961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5822573" y="561996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3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5822572" y="588396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5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5822571" y="611667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6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5822571" y="6356244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8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6687669" y="5404770"/>
            <a:ext cx="89645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6687667" y="5619967"/>
            <a:ext cx="187425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6687667" y="5867063"/>
            <a:ext cx="281428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6687667" y="6126220"/>
            <a:ext cx="315612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6687667" y="6361087"/>
            <a:ext cx="418162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24115" y="1129443"/>
            <a:ext cx="5363885" cy="7169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8. Доля </a:t>
            </a:r>
            <a:r>
              <a:rPr lang="ru-RU" sz="1400" b="1" dirty="0">
                <a:solidFill>
                  <a:schemeClr val="tx2"/>
                </a:solidFill>
              </a:rPr>
              <a:t>населения Республики Ингушетия, обеспеченного качественной питьевой водой из систем централизованного водоснабжения,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473133" y="182563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78,9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06067" y="2123263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06067" y="2344956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06067" y="257127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06067" y="2808379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06067" y="3054897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06066" y="325244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330819" y="2123263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78,9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330819" y="2355971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79,2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330819" y="256997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79,8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330818" y="283397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81,2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330817" y="306668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83,4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330817" y="326097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87,4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195915" y="2354780"/>
            <a:ext cx="901793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195914" y="2569977"/>
            <a:ext cx="931705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195914" y="2817073"/>
            <a:ext cx="1038527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195914" y="3076230"/>
            <a:ext cx="1105498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195914" y="3306253"/>
            <a:ext cx="1205170" cy="177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4050786" y="374278"/>
            <a:ext cx="5580193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ЭКОЛОГИЯ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301412" y="717780"/>
            <a:ext cx="5635689" cy="2766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                 Региональный проект «Чистая вода»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61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195913" y="2104269"/>
            <a:ext cx="901795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object 45"/>
          <p:cNvSpPr/>
          <p:nvPr/>
        </p:nvSpPr>
        <p:spPr>
          <a:xfrm>
            <a:off x="10399059" y="68322"/>
            <a:ext cx="1540795" cy="926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Прямоугольник 134"/>
          <p:cNvSpPr/>
          <p:nvPr/>
        </p:nvSpPr>
        <p:spPr>
          <a:xfrm>
            <a:off x="5612897" y="1179779"/>
            <a:ext cx="6390312" cy="6488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9. Доля </a:t>
            </a:r>
            <a:r>
              <a:rPr lang="ru-RU" sz="1400" b="1" dirty="0">
                <a:solidFill>
                  <a:schemeClr val="tx2"/>
                </a:solidFill>
              </a:rPr>
              <a:t>городского населения Республики Ингушетия, обеспеченного качественной питьевой водой из систем централизованного </a:t>
            </a:r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водоснабжения</a:t>
            </a:r>
            <a:r>
              <a:rPr lang="ru-RU" sz="1400" b="1" dirty="0">
                <a:solidFill>
                  <a:schemeClr val="tx2"/>
                </a:solidFill>
              </a:rPr>
              <a:t>,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7716892" y="226219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7716892" y="2483890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7716892" y="271020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7716892" y="2947313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7716892" y="3193831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7716892" y="3441724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8541644" y="2262197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84,0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8541644" y="2494905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84,3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8541644" y="270891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84,9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8541643" y="297291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85,3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8541642" y="320562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87,5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8541642" y="3445188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9406737" y="2476519"/>
            <a:ext cx="1099337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9406739" y="2708910"/>
            <a:ext cx="1146961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Прямоугольник 149"/>
          <p:cNvSpPr/>
          <p:nvPr/>
        </p:nvSpPr>
        <p:spPr>
          <a:xfrm>
            <a:off x="9406738" y="2956007"/>
            <a:ext cx="1232687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Прямоугольник 150"/>
          <p:cNvSpPr/>
          <p:nvPr/>
        </p:nvSpPr>
        <p:spPr>
          <a:xfrm>
            <a:off x="9406740" y="3207780"/>
            <a:ext cx="1299360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Прямоугольник 151"/>
          <p:cNvSpPr/>
          <p:nvPr/>
        </p:nvSpPr>
        <p:spPr>
          <a:xfrm>
            <a:off x="9406739" y="3450032"/>
            <a:ext cx="1427949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Прямоугольник 152"/>
          <p:cNvSpPr/>
          <p:nvPr/>
        </p:nvSpPr>
        <p:spPr>
          <a:xfrm>
            <a:off x="9399675" y="2243263"/>
            <a:ext cx="1062737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6702590" y="1913117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84,0</a:t>
            </a:r>
            <a:endParaRPr lang="ru-RU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17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55607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802674"/>
            <a:ext cx="4347881" cy="2641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43200" y="3834854"/>
            <a:ext cx="7288567" cy="9069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Региональный проект Сохранение лесов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13. Отношение </a:t>
            </a:r>
            <a:r>
              <a:rPr lang="ru-RU" sz="1400" b="1" dirty="0">
                <a:solidFill>
                  <a:schemeClr val="tx2"/>
                </a:solidFill>
              </a:rPr>
              <a:t>площади </a:t>
            </a:r>
            <a:r>
              <a:rPr lang="ru-RU" sz="1400" b="1" dirty="0" err="1" smtClean="0">
                <a:solidFill>
                  <a:schemeClr val="tx2"/>
                </a:solidFill>
              </a:rPr>
              <a:t>лесовосстановления</a:t>
            </a:r>
            <a:r>
              <a:rPr lang="ru-RU" sz="1400" b="1" dirty="0" smtClean="0">
                <a:solidFill>
                  <a:schemeClr val="tx2"/>
                </a:solidFill>
              </a:rPr>
              <a:t> </a:t>
            </a:r>
            <a:r>
              <a:rPr lang="ru-RU" sz="1400" b="1" dirty="0">
                <a:solidFill>
                  <a:schemeClr val="tx2"/>
                </a:solidFill>
              </a:rPr>
              <a:t>и лесоразведения к площади вырубленных и погибших лесных насаждений,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3962398" y="4848456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25,5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4997821" y="5173253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4997821" y="5394946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4997821" y="562126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4997821" y="5858369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4997821" y="6104887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4997821" y="6352780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5822573" y="5173253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30,0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5822573" y="5405961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42,5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5822573" y="561996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55,0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5822572" y="588396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67,5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5822571" y="611667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5822571" y="6356244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6687669" y="5404770"/>
            <a:ext cx="773004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6687667" y="5619967"/>
            <a:ext cx="847820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6687666" y="5867063"/>
            <a:ext cx="1029225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6687666" y="6126220"/>
            <a:ext cx="1246831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6687667" y="6361087"/>
            <a:ext cx="1554402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24115" y="1497577"/>
            <a:ext cx="5363885" cy="3488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11. Площадь </a:t>
            </a:r>
            <a:r>
              <a:rPr lang="ru-RU" sz="1400" b="1" dirty="0">
                <a:solidFill>
                  <a:schemeClr val="tx2"/>
                </a:solidFill>
              </a:rPr>
              <a:t>восстановленных водных объектов, </a:t>
            </a:r>
            <a:r>
              <a:rPr lang="ru-RU" sz="1400" b="1" dirty="0" smtClean="0">
                <a:solidFill>
                  <a:schemeClr val="tx2"/>
                </a:solidFill>
              </a:rPr>
              <a:t>(га.)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473133" y="182563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0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06067" y="2123263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06067" y="2344956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06067" y="257127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06067" y="2808379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06067" y="3054897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06066" y="325244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330819" y="2123263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330819" y="2355971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330819" y="256997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34,6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330817" y="281490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42,7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330816" y="305608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42,7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330817" y="326097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42,7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195916" y="2354780"/>
            <a:ext cx="412766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195914" y="2569977"/>
            <a:ext cx="820273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195914" y="2817073"/>
            <a:ext cx="1236856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195914" y="3076230"/>
            <a:ext cx="1236856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195914" y="3306253"/>
            <a:ext cx="1236856" cy="177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3826544" y="182813"/>
            <a:ext cx="5580193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ЭКОЛОГИЯ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291628" y="497648"/>
            <a:ext cx="5740139" cy="4816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</a:t>
            </a:r>
          </a:p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«Сохранение уникальных водных объектов»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6</a:t>
            </a:r>
            <a:r>
              <a:rPr lang="ru-RU" sz="1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35" name="Прямоугольник 134"/>
          <p:cNvSpPr/>
          <p:nvPr/>
        </p:nvSpPr>
        <p:spPr>
          <a:xfrm>
            <a:off x="5612897" y="1507056"/>
            <a:ext cx="6390312" cy="4416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12. Количество </a:t>
            </a:r>
            <a:r>
              <a:rPr lang="ru-RU" sz="1400" b="1" dirty="0">
                <a:solidFill>
                  <a:schemeClr val="tx2"/>
                </a:solidFill>
              </a:rPr>
              <a:t>населения, улучшившего экологические условия проживания вблизи водных объектов, </a:t>
            </a:r>
            <a:r>
              <a:rPr lang="ru-RU" sz="1400" b="1" dirty="0" smtClean="0">
                <a:solidFill>
                  <a:schemeClr val="tx2"/>
                </a:solidFill>
              </a:rPr>
              <a:t>(чел.)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7716892" y="226219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7716892" y="2483890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7716892" y="271020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7716892" y="2947313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7716892" y="3193831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7716892" y="3441724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8541644" y="2262197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143" name="Прямоугольник 142"/>
          <p:cNvSpPr/>
          <p:nvPr/>
        </p:nvSpPr>
        <p:spPr>
          <a:xfrm>
            <a:off x="8541644" y="2494905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4550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8541644" y="270891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5205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8541643" y="297291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6075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8541642" y="320562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6075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8541642" y="3445188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6075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9406737" y="2476519"/>
            <a:ext cx="740675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9406740" y="2708910"/>
            <a:ext cx="918698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Прямоугольник 149"/>
          <p:cNvSpPr/>
          <p:nvPr/>
        </p:nvSpPr>
        <p:spPr>
          <a:xfrm>
            <a:off x="9406739" y="2956007"/>
            <a:ext cx="1064356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Прямоугольник 150"/>
          <p:cNvSpPr/>
          <p:nvPr/>
        </p:nvSpPr>
        <p:spPr>
          <a:xfrm>
            <a:off x="9406740" y="3207780"/>
            <a:ext cx="1064355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Прямоугольник 151"/>
          <p:cNvSpPr/>
          <p:nvPr/>
        </p:nvSpPr>
        <p:spPr>
          <a:xfrm>
            <a:off x="9406740" y="3450032"/>
            <a:ext cx="1064356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6702590" y="1913117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6687667" y="5195173"/>
            <a:ext cx="644158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object 34"/>
          <p:cNvSpPr/>
          <p:nvPr/>
        </p:nvSpPr>
        <p:spPr>
          <a:xfrm>
            <a:off x="10149533" y="3893274"/>
            <a:ext cx="1907997" cy="10840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107"/>
          <p:cNvSpPr/>
          <p:nvPr/>
        </p:nvSpPr>
        <p:spPr>
          <a:xfrm>
            <a:off x="10170032" y="40048"/>
            <a:ext cx="1932074" cy="9853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156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3105110" y="0"/>
            <a:ext cx="0" cy="6858000"/>
          </a:xfrm>
          <a:prstGeom prst="lin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Овал 7"/>
          <p:cNvSpPr/>
          <p:nvPr/>
        </p:nvSpPr>
        <p:spPr>
          <a:xfrm>
            <a:off x="2097576" y="765727"/>
            <a:ext cx="2015067" cy="2015067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2394375" y="3409203"/>
            <a:ext cx="7965866" cy="1432572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ru-RU" sz="2309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ПРОЕКТ </a:t>
            </a:r>
          </a:p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БЕЗОПАСНЫЕ И КАЧЕСТВЕННЫЕ АВТОМОБИЛЬНЫЕ ДОРОГИ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2468417" y="1147666"/>
            <a:ext cx="1273384" cy="1097745"/>
            <a:chOff x="3901757" y="1264601"/>
            <a:chExt cx="1022287" cy="848547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3942373" y="1513857"/>
              <a:ext cx="941054" cy="599291"/>
              <a:chOff x="3944120" y="1395981"/>
              <a:chExt cx="941054" cy="599291"/>
            </a:xfrm>
          </p:grpSpPr>
          <p:grpSp>
            <p:nvGrpSpPr>
              <p:cNvPr id="12" name="Группа 11"/>
              <p:cNvGrpSpPr/>
              <p:nvPr/>
            </p:nvGrpSpPr>
            <p:grpSpPr>
              <a:xfrm>
                <a:off x="3944120" y="1395981"/>
                <a:ext cx="941054" cy="599291"/>
                <a:chOff x="3944120" y="1395981"/>
                <a:chExt cx="941054" cy="599291"/>
              </a:xfrm>
            </p:grpSpPr>
            <p:cxnSp>
              <p:nvCxnSpPr>
                <p:cNvPr id="19" name="Прямая соединительная линия 18"/>
                <p:cNvCxnSpPr/>
                <p:nvPr/>
              </p:nvCxnSpPr>
              <p:spPr>
                <a:xfrm flipH="1">
                  <a:off x="3944120" y="1395981"/>
                  <a:ext cx="217081" cy="599291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20" name="Прямая соединительная линия 19"/>
                <p:cNvCxnSpPr/>
                <p:nvPr/>
              </p:nvCxnSpPr>
              <p:spPr>
                <a:xfrm>
                  <a:off x="4668093" y="1395981"/>
                  <a:ext cx="217081" cy="599291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13" name="Группа 12"/>
              <p:cNvGrpSpPr/>
              <p:nvPr/>
            </p:nvGrpSpPr>
            <p:grpSpPr>
              <a:xfrm>
                <a:off x="4018974" y="1627550"/>
                <a:ext cx="791346" cy="231623"/>
                <a:chOff x="4011799" y="1627550"/>
                <a:chExt cx="791346" cy="231623"/>
              </a:xfrm>
            </p:grpSpPr>
            <p:sp>
              <p:nvSpPr>
                <p:cNvPr id="17" name="Прямоугольник 45"/>
                <p:cNvSpPr/>
                <p:nvPr/>
              </p:nvSpPr>
              <p:spPr>
                <a:xfrm rot="466607">
                  <a:off x="4011799" y="1627551"/>
                  <a:ext cx="163205" cy="231622"/>
                </a:xfrm>
                <a:custGeom>
                  <a:avLst/>
                  <a:gdLst>
                    <a:gd name="connsiteX0" fmla="*/ 0 w 122774"/>
                    <a:gd name="connsiteY0" fmla="*/ 0 h 226893"/>
                    <a:gd name="connsiteX1" fmla="*/ 122774 w 122774"/>
                    <a:gd name="connsiteY1" fmla="*/ 0 h 226893"/>
                    <a:gd name="connsiteX2" fmla="*/ 122774 w 122774"/>
                    <a:gd name="connsiteY2" fmla="*/ 226893 h 226893"/>
                    <a:gd name="connsiteX3" fmla="*/ 0 w 122774"/>
                    <a:gd name="connsiteY3" fmla="*/ 226893 h 226893"/>
                    <a:gd name="connsiteX4" fmla="*/ 0 w 122774"/>
                    <a:gd name="connsiteY4" fmla="*/ 0 h 226893"/>
                    <a:gd name="connsiteX0" fmla="*/ 40431 w 163205"/>
                    <a:gd name="connsiteY0" fmla="*/ 0 h 230011"/>
                    <a:gd name="connsiteX1" fmla="*/ 163205 w 163205"/>
                    <a:gd name="connsiteY1" fmla="*/ 0 h 230011"/>
                    <a:gd name="connsiteX2" fmla="*/ 163205 w 163205"/>
                    <a:gd name="connsiteY2" fmla="*/ 226893 h 230011"/>
                    <a:gd name="connsiteX3" fmla="*/ 0 w 163205"/>
                    <a:gd name="connsiteY3" fmla="*/ 230011 h 230011"/>
                    <a:gd name="connsiteX4" fmla="*/ 40431 w 163205"/>
                    <a:gd name="connsiteY4" fmla="*/ 0 h 230011"/>
                    <a:gd name="connsiteX0" fmla="*/ 52228 w 163205"/>
                    <a:gd name="connsiteY0" fmla="*/ 0 h 231622"/>
                    <a:gd name="connsiteX1" fmla="*/ 163205 w 163205"/>
                    <a:gd name="connsiteY1" fmla="*/ 1611 h 231622"/>
                    <a:gd name="connsiteX2" fmla="*/ 163205 w 163205"/>
                    <a:gd name="connsiteY2" fmla="*/ 228504 h 231622"/>
                    <a:gd name="connsiteX3" fmla="*/ 0 w 163205"/>
                    <a:gd name="connsiteY3" fmla="*/ 231622 h 231622"/>
                    <a:gd name="connsiteX4" fmla="*/ 52228 w 163205"/>
                    <a:gd name="connsiteY4" fmla="*/ 0 h 231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3205" h="231622">
                      <a:moveTo>
                        <a:pt x="52228" y="0"/>
                      </a:moveTo>
                      <a:lnTo>
                        <a:pt x="163205" y="1611"/>
                      </a:lnTo>
                      <a:lnTo>
                        <a:pt x="163205" y="228504"/>
                      </a:lnTo>
                      <a:lnTo>
                        <a:pt x="0" y="231622"/>
                      </a:lnTo>
                      <a:lnTo>
                        <a:pt x="52228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bg1">
                      <a:alpha val="7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8" name="Прямоугольник 45"/>
                <p:cNvSpPr/>
                <p:nvPr/>
              </p:nvSpPr>
              <p:spPr>
                <a:xfrm rot="21133393" flipH="1">
                  <a:off x="4639940" y="1627550"/>
                  <a:ext cx="163205" cy="231622"/>
                </a:xfrm>
                <a:custGeom>
                  <a:avLst/>
                  <a:gdLst>
                    <a:gd name="connsiteX0" fmla="*/ 0 w 122774"/>
                    <a:gd name="connsiteY0" fmla="*/ 0 h 226893"/>
                    <a:gd name="connsiteX1" fmla="*/ 122774 w 122774"/>
                    <a:gd name="connsiteY1" fmla="*/ 0 h 226893"/>
                    <a:gd name="connsiteX2" fmla="*/ 122774 w 122774"/>
                    <a:gd name="connsiteY2" fmla="*/ 226893 h 226893"/>
                    <a:gd name="connsiteX3" fmla="*/ 0 w 122774"/>
                    <a:gd name="connsiteY3" fmla="*/ 226893 h 226893"/>
                    <a:gd name="connsiteX4" fmla="*/ 0 w 122774"/>
                    <a:gd name="connsiteY4" fmla="*/ 0 h 226893"/>
                    <a:gd name="connsiteX0" fmla="*/ 40431 w 163205"/>
                    <a:gd name="connsiteY0" fmla="*/ 0 h 230011"/>
                    <a:gd name="connsiteX1" fmla="*/ 163205 w 163205"/>
                    <a:gd name="connsiteY1" fmla="*/ 0 h 230011"/>
                    <a:gd name="connsiteX2" fmla="*/ 163205 w 163205"/>
                    <a:gd name="connsiteY2" fmla="*/ 226893 h 230011"/>
                    <a:gd name="connsiteX3" fmla="*/ 0 w 163205"/>
                    <a:gd name="connsiteY3" fmla="*/ 230011 h 230011"/>
                    <a:gd name="connsiteX4" fmla="*/ 40431 w 163205"/>
                    <a:gd name="connsiteY4" fmla="*/ 0 h 230011"/>
                    <a:gd name="connsiteX0" fmla="*/ 52228 w 163205"/>
                    <a:gd name="connsiteY0" fmla="*/ 0 h 231622"/>
                    <a:gd name="connsiteX1" fmla="*/ 163205 w 163205"/>
                    <a:gd name="connsiteY1" fmla="*/ 1611 h 231622"/>
                    <a:gd name="connsiteX2" fmla="*/ 163205 w 163205"/>
                    <a:gd name="connsiteY2" fmla="*/ 228504 h 231622"/>
                    <a:gd name="connsiteX3" fmla="*/ 0 w 163205"/>
                    <a:gd name="connsiteY3" fmla="*/ 231622 h 231622"/>
                    <a:gd name="connsiteX4" fmla="*/ 52228 w 163205"/>
                    <a:gd name="connsiteY4" fmla="*/ 0 h 231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3205" h="231622">
                      <a:moveTo>
                        <a:pt x="52228" y="0"/>
                      </a:moveTo>
                      <a:lnTo>
                        <a:pt x="163205" y="1611"/>
                      </a:lnTo>
                      <a:lnTo>
                        <a:pt x="163205" y="228504"/>
                      </a:lnTo>
                      <a:lnTo>
                        <a:pt x="0" y="231622"/>
                      </a:lnTo>
                      <a:lnTo>
                        <a:pt x="52228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bg1">
                      <a:alpha val="7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14" name="Группа 13"/>
              <p:cNvGrpSpPr/>
              <p:nvPr/>
            </p:nvGrpSpPr>
            <p:grpSpPr>
              <a:xfrm>
                <a:off x="4244350" y="1646608"/>
                <a:ext cx="340594" cy="207790"/>
                <a:chOff x="4242153" y="1646608"/>
                <a:chExt cx="340594" cy="207790"/>
              </a:xfrm>
            </p:grpSpPr>
            <p:sp>
              <p:nvSpPr>
                <p:cNvPr id="15" name="Прямоугольник 14"/>
                <p:cNvSpPr/>
                <p:nvPr/>
              </p:nvSpPr>
              <p:spPr>
                <a:xfrm rot="466607">
                  <a:off x="4242153" y="1646608"/>
                  <a:ext cx="112437" cy="20779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alpha val="7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6" name="Прямоугольник 15"/>
                <p:cNvSpPr/>
                <p:nvPr/>
              </p:nvSpPr>
              <p:spPr>
                <a:xfrm rot="21133393" flipH="1">
                  <a:off x="4470310" y="1646608"/>
                  <a:ext cx="112437" cy="20779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alpha val="7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sp>
          <p:nvSpPr>
            <p:cNvPr id="9" name="object 102"/>
            <p:cNvSpPr/>
            <p:nvPr/>
          </p:nvSpPr>
          <p:spPr>
            <a:xfrm>
              <a:off x="3901757" y="1421863"/>
              <a:ext cx="1022287" cy="244689"/>
            </a:xfrm>
            <a:custGeom>
              <a:avLst/>
              <a:gdLst/>
              <a:ahLst/>
              <a:cxnLst/>
              <a:rect l="l" t="t" r="r" b="b"/>
              <a:pathLst>
                <a:path w="432434" h="103504">
                  <a:moveTo>
                    <a:pt x="429425" y="0"/>
                  </a:moveTo>
                  <a:lnTo>
                    <a:pt x="2641" y="0"/>
                  </a:lnTo>
                  <a:lnTo>
                    <a:pt x="0" y="2578"/>
                  </a:lnTo>
                  <a:lnTo>
                    <a:pt x="0" y="44043"/>
                  </a:lnTo>
                  <a:lnTo>
                    <a:pt x="2641" y="46672"/>
                  </a:lnTo>
                  <a:lnTo>
                    <a:pt x="31864" y="46672"/>
                  </a:lnTo>
                  <a:lnTo>
                    <a:pt x="38303" y="53111"/>
                  </a:lnTo>
                  <a:lnTo>
                    <a:pt x="38303" y="100723"/>
                  </a:lnTo>
                  <a:lnTo>
                    <a:pt x="40932" y="103352"/>
                  </a:lnTo>
                  <a:lnTo>
                    <a:pt x="63957" y="103352"/>
                  </a:lnTo>
                  <a:lnTo>
                    <a:pt x="66230" y="101663"/>
                  </a:lnTo>
                  <a:lnTo>
                    <a:pt x="66992" y="99148"/>
                  </a:lnTo>
                  <a:lnTo>
                    <a:pt x="69207" y="91643"/>
                  </a:lnTo>
                  <a:lnTo>
                    <a:pt x="50012" y="91643"/>
                  </a:lnTo>
                  <a:lnTo>
                    <a:pt x="50012" y="61023"/>
                  </a:lnTo>
                  <a:lnTo>
                    <a:pt x="47958" y="50897"/>
                  </a:lnTo>
                  <a:lnTo>
                    <a:pt x="42364" y="42611"/>
                  </a:lnTo>
                  <a:lnTo>
                    <a:pt x="34078" y="37016"/>
                  </a:lnTo>
                  <a:lnTo>
                    <a:pt x="23952" y="34963"/>
                  </a:lnTo>
                  <a:lnTo>
                    <a:pt x="11722" y="34963"/>
                  </a:lnTo>
                  <a:lnTo>
                    <a:pt x="11722" y="11709"/>
                  </a:lnTo>
                  <a:lnTo>
                    <a:pt x="432003" y="11709"/>
                  </a:lnTo>
                  <a:lnTo>
                    <a:pt x="432003" y="2578"/>
                  </a:lnTo>
                  <a:lnTo>
                    <a:pt x="429425" y="0"/>
                  </a:lnTo>
                  <a:close/>
                </a:path>
                <a:path w="432434" h="103504">
                  <a:moveTo>
                    <a:pt x="358035" y="46609"/>
                  </a:moveTo>
                  <a:lnTo>
                    <a:pt x="334327" y="46609"/>
                  </a:lnTo>
                  <a:lnTo>
                    <a:pt x="335610" y="46736"/>
                  </a:lnTo>
                  <a:lnTo>
                    <a:pt x="344982" y="48425"/>
                  </a:lnTo>
                  <a:lnTo>
                    <a:pt x="351777" y="54406"/>
                  </a:lnTo>
                  <a:lnTo>
                    <a:pt x="354177" y="62433"/>
                  </a:lnTo>
                  <a:lnTo>
                    <a:pt x="365010" y="99148"/>
                  </a:lnTo>
                  <a:lnTo>
                    <a:pt x="365772" y="101663"/>
                  </a:lnTo>
                  <a:lnTo>
                    <a:pt x="368058" y="103352"/>
                  </a:lnTo>
                  <a:lnTo>
                    <a:pt x="391134" y="103352"/>
                  </a:lnTo>
                  <a:lnTo>
                    <a:pt x="393700" y="100723"/>
                  </a:lnTo>
                  <a:lnTo>
                    <a:pt x="393700" y="91643"/>
                  </a:lnTo>
                  <a:lnTo>
                    <a:pt x="375031" y="91643"/>
                  </a:lnTo>
                  <a:lnTo>
                    <a:pt x="365417" y="59093"/>
                  </a:lnTo>
                  <a:lnTo>
                    <a:pt x="360725" y="49385"/>
                  </a:lnTo>
                  <a:lnTo>
                    <a:pt x="358035" y="46609"/>
                  </a:lnTo>
                  <a:close/>
                </a:path>
                <a:path w="432434" h="103504">
                  <a:moveTo>
                    <a:pt x="333324" y="34899"/>
                  </a:moveTo>
                  <a:lnTo>
                    <a:pt x="98031" y="34899"/>
                  </a:lnTo>
                  <a:lnTo>
                    <a:pt x="97561" y="34963"/>
                  </a:lnTo>
                  <a:lnTo>
                    <a:pt x="66586" y="59093"/>
                  </a:lnTo>
                  <a:lnTo>
                    <a:pt x="56984" y="91643"/>
                  </a:lnTo>
                  <a:lnTo>
                    <a:pt x="69207" y="91643"/>
                  </a:lnTo>
                  <a:lnTo>
                    <a:pt x="77825" y="62433"/>
                  </a:lnTo>
                  <a:lnTo>
                    <a:pt x="80111" y="54762"/>
                  </a:lnTo>
                  <a:lnTo>
                    <a:pt x="86385" y="49022"/>
                  </a:lnTo>
                  <a:lnTo>
                    <a:pt x="93992" y="47205"/>
                  </a:lnTo>
                  <a:lnTo>
                    <a:pt x="95631" y="46850"/>
                  </a:lnTo>
                  <a:lnTo>
                    <a:pt x="97332" y="46609"/>
                  </a:lnTo>
                  <a:lnTo>
                    <a:pt x="358035" y="46609"/>
                  </a:lnTo>
                  <a:lnTo>
                    <a:pt x="353347" y="41771"/>
                  </a:lnTo>
                  <a:lnTo>
                    <a:pt x="343980" y="36770"/>
                  </a:lnTo>
                  <a:lnTo>
                    <a:pt x="333324" y="34899"/>
                  </a:lnTo>
                  <a:close/>
                </a:path>
                <a:path w="432434" h="103504">
                  <a:moveTo>
                    <a:pt x="432003" y="11709"/>
                  </a:moveTo>
                  <a:lnTo>
                    <a:pt x="420293" y="11709"/>
                  </a:lnTo>
                  <a:lnTo>
                    <a:pt x="420293" y="34963"/>
                  </a:lnTo>
                  <a:lnTo>
                    <a:pt x="408051" y="34963"/>
                  </a:lnTo>
                  <a:lnTo>
                    <a:pt x="397924" y="37016"/>
                  </a:lnTo>
                  <a:lnTo>
                    <a:pt x="389639" y="42611"/>
                  </a:lnTo>
                  <a:lnTo>
                    <a:pt x="384044" y="50897"/>
                  </a:lnTo>
                  <a:lnTo>
                    <a:pt x="381990" y="61023"/>
                  </a:lnTo>
                  <a:lnTo>
                    <a:pt x="381990" y="91643"/>
                  </a:lnTo>
                  <a:lnTo>
                    <a:pt x="393700" y="91643"/>
                  </a:lnTo>
                  <a:lnTo>
                    <a:pt x="393700" y="53111"/>
                  </a:lnTo>
                  <a:lnTo>
                    <a:pt x="400151" y="46672"/>
                  </a:lnTo>
                  <a:lnTo>
                    <a:pt x="429425" y="46672"/>
                  </a:lnTo>
                  <a:lnTo>
                    <a:pt x="432003" y="44043"/>
                  </a:lnTo>
                  <a:lnTo>
                    <a:pt x="432003" y="11709"/>
                  </a:lnTo>
                  <a:close/>
                </a:path>
              </a:pathLst>
            </a:custGeom>
            <a:solidFill>
              <a:schemeClr val="bg1"/>
            </a:solidFill>
            <a:ln w="3175"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4412900" y="1264601"/>
              <a:ext cx="0" cy="839056"/>
            </a:xfrm>
            <a:prstGeom prst="line">
              <a:avLst/>
            </a:prstGeom>
            <a:noFill/>
            <a:ln w="25400">
              <a:solidFill>
                <a:schemeClr val="bg1">
                  <a:alpha val="73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val="244360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59017" y="205001"/>
            <a:ext cx="7158510" cy="5890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Национальный проект «БЕЗОПАСНЫЕ И КАЧЕСТВЕННЫЕ АВТОМОБИЛЬНЫЕ ДОРОГИ» 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5" name="object 20"/>
          <p:cNvSpPr/>
          <p:nvPr/>
        </p:nvSpPr>
        <p:spPr>
          <a:xfrm>
            <a:off x="820470" y="80386"/>
            <a:ext cx="164719" cy="6524600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Блок-схема: узел 6"/>
          <p:cNvSpPr/>
          <p:nvPr/>
        </p:nvSpPr>
        <p:spPr>
          <a:xfrm>
            <a:off x="271306" y="157063"/>
            <a:ext cx="1045028" cy="624348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object 12"/>
          <p:cNvSpPr/>
          <p:nvPr/>
        </p:nvSpPr>
        <p:spPr>
          <a:xfrm flipV="1">
            <a:off x="1317010" y="1131845"/>
            <a:ext cx="10661302" cy="102819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1" name="Овал 10"/>
          <p:cNvSpPr/>
          <p:nvPr/>
        </p:nvSpPr>
        <p:spPr>
          <a:xfrm>
            <a:off x="585972" y="1265695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85972" y="1727631"/>
            <a:ext cx="460870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55"/>
          <p:cNvSpPr/>
          <p:nvPr/>
        </p:nvSpPr>
        <p:spPr>
          <a:xfrm>
            <a:off x="693291" y="1336685"/>
            <a:ext cx="241639" cy="27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Прямоугольник 16"/>
          <p:cNvSpPr/>
          <p:nvPr/>
        </p:nvSpPr>
        <p:spPr>
          <a:xfrm>
            <a:off x="1286619" y="1300527"/>
            <a:ext cx="4702629" cy="352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СРОКИ РЕАЛИЗАЦИИ: 03.12.2018 – 31.12.2024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22" name="object 122"/>
          <p:cNvSpPr/>
          <p:nvPr/>
        </p:nvSpPr>
        <p:spPr>
          <a:xfrm>
            <a:off x="681236" y="1784862"/>
            <a:ext cx="292093" cy="2975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Прямоугольник 28"/>
          <p:cNvSpPr/>
          <p:nvPr/>
        </p:nvSpPr>
        <p:spPr>
          <a:xfrm>
            <a:off x="1277330" y="1737615"/>
            <a:ext cx="4322897" cy="3867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ЦЕЛИ И ЦЕЛЕВЫЕ ПОКАЗАТЕЛИ: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700444" y="2222059"/>
            <a:ext cx="10111080" cy="4249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1. Увеличение </a:t>
            </a:r>
            <a:r>
              <a:rPr lang="ru-RU" sz="1400" dirty="0">
                <a:solidFill>
                  <a:schemeClr val="tx2"/>
                </a:solidFill>
              </a:rPr>
              <a:t>доли автомобильных дорог регионального значения, соответствующих  нормативным требованиям, в их общей протяженности не менее чем до 50%  (относительно их протяженности по состоянию на 31 декабря 2017 г.)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1286619" y="2208101"/>
            <a:ext cx="398237" cy="45691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41" name="Стрелка вправо 40"/>
          <p:cNvSpPr/>
          <p:nvPr/>
        </p:nvSpPr>
        <p:spPr>
          <a:xfrm rot="16200000">
            <a:off x="1386534" y="2393373"/>
            <a:ext cx="189702" cy="86369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298729" y="2699605"/>
            <a:ext cx="398237" cy="42816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43" name="Стрелка вправо 42"/>
          <p:cNvSpPr/>
          <p:nvPr/>
        </p:nvSpPr>
        <p:spPr>
          <a:xfrm rot="5400000">
            <a:off x="1387079" y="2861008"/>
            <a:ext cx="211539" cy="87443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1725320" y="2701812"/>
            <a:ext cx="10252992" cy="448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2. Снижение </a:t>
            </a:r>
            <a:r>
              <a:rPr lang="ru-RU" sz="1400" dirty="0">
                <a:solidFill>
                  <a:schemeClr val="tx2"/>
                </a:solidFill>
              </a:rPr>
              <a:t>доли автомобильных дорог федерального и регионального значения,  работающих в режиме перегрузки, в их общей протяженности на 10% по сравнению  с 2017 г.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1725320" y="3181660"/>
            <a:ext cx="10252992" cy="4336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3. Снижение </a:t>
            </a:r>
            <a:r>
              <a:rPr lang="ru-RU" sz="1400" dirty="0">
                <a:solidFill>
                  <a:schemeClr val="tx2"/>
                </a:solidFill>
              </a:rPr>
              <a:t>количества мест концентрации ДТП (аварийно-опасных участков)  на дорожной сети в два раза по сравнению с 2017 г.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1293729" y="3164591"/>
            <a:ext cx="398237" cy="45067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66" name="Стрелка вправо 65"/>
          <p:cNvSpPr/>
          <p:nvPr/>
        </p:nvSpPr>
        <p:spPr>
          <a:xfrm rot="5400000">
            <a:off x="1404057" y="3365018"/>
            <a:ext cx="193915" cy="77661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2" name="Скругленный прямоугольник 261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64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286619" y="3652090"/>
            <a:ext cx="398237" cy="511934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56" name="Стрелка вправо 55"/>
          <p:cNvSpPr/>
          <p:nvPr/>
        </p:nvSpPr>
        <p:spPr>
          <a:xfrm rot="5400000">
            <a:off x="1400918" y="3869226"/>
            <a:ext cx="193915" cy="77661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1709132" y="3666072"/>
            <a:ext cx="10111080" cy="500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 4. Снижение </a:t>
            </a:r>
            <a:r>
              <a:rPr lang="ru-RU" sz="1400" dirty="0">
                <a:solidFill>
                  <a:schemeClr val="tx2"/>
                </a:solidFill>
              </a:rPr>
              <a:t>смертности в результате ДТП в 3,5 раза по сравнению с 2017 г. —  до уровня, не превышающего четырех человек </a:t>
            </a:r>
            <a:r>
              <a:rPr lang="ru-RU" sz="1400" dirty="0" smtClean="0">
                <a:solidFill>
                  <a:schemeClr val="tx2"/>
                </a:solidFill>
              </a:rPr>
              <a:t>на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      100 </a:t>
            </a:r>
            <a:r>
              <a:rPr lang="ru-RU" sz="1400" dirty="0">
                <a:solidFill>
                  <a:schemeClr val="tx2"/>
                </a:solidFill>
              </a:rPr>
              <a:t>тыс. </a:t>
            </a:r>
            <a:r>
              <a:rPr lang="ru-RU" sz="1400" dirty="0" smtClean="0">
                <a:solidFill>
                  <a:schemeClr val="tx2"/>
                </a:solidFill>
              </a:rPr>
              <a:t>населения (к </a:t>
            </a:r>
            <a:r>
              <a:rPr lang="ru-RU" sz="1400" dirty="0">
                <a:solidFill>
                  <a:schemeClr val="tx2"/>
                </a:solidFill>
              </a:rPr>
              <a:t>2030 г. — стремление к нулевому уровню смертности)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1286619" y="4200844"/>
            <a:ext cx="398237" cy="63974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59" name="Стрелка вправо 58"/>
          <p:cNvSpPr/>
          <p:nvPr/>
        </p:nvSpPr>
        <p:spPr>
          <a:xfrm rot="16200000">
            <a:off x="1391000" y="4411210"/>
            <a:ext cx="193915" cy="77661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1723319" y="4217853"/>
            <a:ext cx="10111080" cy="6227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</a:rPr>
              <a:t> </a:t>
            </a:r>
            <a:r>
              <a:rPr lang="ru-RU" sz="1400" dirty="0" smtClean="0">
                <a:solidFill>
                  <a:schemeClr val="tx2"/>
                </a:solidFill>
              </a:rPr>
              <a:t>5. Создание </a:t>
            </a:r>
            <a:r>
              <a:rPr lang="ru-RU" sz="1400" dirty="0">
                <a:solidFill>
                  <a:schemeClr val="tx2"/>
                </a:solidFill>
              </a:rPr>
              <a:t>Реестра новых и наилучших технологий, материалов и технологических  решений повторного применения и доведение доли контрактов на осуществление  дорожной деятельности в рамках нацпроекта, предусматривающих использование  новых технологий и материалов, включенных в Реестр, до 80% к концу 2024 г.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293729" y="4873960"/>
            <a:ext cx="398237" cy="82650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34" name="Стрелка вправо 33"/>
          <p:cNvSpPr/>
          <p:nvPr/>
        </p:nvSpPr>
        <p:spPr>
          <a:xfrm rot="16200000">
            <a:off x="1240269" y="5217499"/>
            <a:ext cx="515160" cy="77661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713828" y="4873960"/>
            <a:ext cx="10061326" cy="7891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 6. Доведение </a:t>
            </a:r>
            <a:r>
              <a:rPr lang="ru-RU" sz="1400" dirty="0">
                <a:solidFill>
                  <a:schemeClr val="tx2"/>
                </a:solidFill>
              </a:rPr>
              <a:t>доли контрактов на осуществление дорожной деятельности в рамках  национального проекта, предусматривающих выполнение работ на принципах  контракта жизненного цикла, предусматривающего объединение в один контракт  различных видов дорожных работ, до 70 % к концу 2024 г. в общем объеме новых  государственных контрактов на выполнение работ по капитальному ремонту,  ремонту и содержанию автомобильных дорог</a:t>
            </a:r>
          </a:p>
        </p:txBody>
      </p:sp>
      <p:pic>
        <p:nvPicPr>
          <p:cNvPr id="35" name="Рисунок 34"/>
          <p:cNvPicPr/>
          <p:nvPr/>
        </p:nvPicPr>
        <p:blipFill rotWithShape="1">
          <a:blip r:embed="rId4"/>
          <a:srcRect l="53704" t="31015" r="43704" b="62836"/>
          <a:stretch/>
        </p:blipFill>
        <p:spPr bwMode="auto">
          <a:xfrm>
            <a:off x="499460" y="254086"/>
            <a:ext cx="642019" cy="4303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1293729" y="5733842"/>
            <a:ext cx="398237" cy="45067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37" name="Стрелка вправо 36"/>
          <p:cNvSpPr/>
          <p:nvPr/>
        </p:nvSpPr>
        <p:spPr>
          <a:xfrm rot="16200000">
            <a:off x="1414825" y="5963487"/>
            <a:ext cx="193915" cy="77661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1729836" y="5740981"/>
            <a:ext cx="10252992" cy="4336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7. Увеличение </a:t>
            </a:r>
            <a:r>
              <a:rPr lang="ru-RU" sz="1400" dirty="0">
                <a:solidFill>
                  <a:schemeClr val="tx2"/>
                </a:solidFill>
              </a:rPr>
              <a:t>доли автомобильных дорог Минобороны России, соответствующих  нормативным требованиям, до 60 % </a:t>
            </a:r>
            <a:endParaRPr lang="ru-RU" sz="1400" dirty="0" smtClean="0">
              <a:solidFill>
                <a:schemeClr val="tx2"/>
              </a:solidFill>
            </a:endParaRPr>
          </a:p>
          <a:p>
            <a:pPr algn="just"/>
            <a:r>
              <a:rPr lang="ru-RU" sz="1400" dirty="0">
                <a:solidFill>
                  <a:schemeClr val="tx2"/>
                </a:solidFill>
              </a:rPr>
              <a:t> </a:t>
            </a:r>
            <a:r>
              <a:rPr lang="ru-RU" sz="1400" dirty="0" smtClean="0">
                <a:solidFill>
                  <a:schemeClr val="tx2"/>
                </a:solidFill>
              </a:rPr>
              <a:t>  к </a:t>
            </a:r>
            <a:r>
              <a:rPr lang="ru-RU" sz="1400" dirty="0">
                <a:solidFill>
                  <a:schemeClr val="tx2"/>
                </a:solidFill>
              </a:rPr>
              <a:t>концу 2024 г.</a:t>
            </a:r>
          </a:p>
        </p:txBody>
      </p:sp>
      <p:sp>
        <p:nvSpPr>
          <p:cNvPr id="39" name="object 58"/>
          <p:cNvSpPr/>
          <p:nvPr/>
        </p:nvSpPr>
        <p:spPr>
          <a:xfrm>
            <a:off x="9895601" y="161785"/>
            <a:ext cx="2082711" cy="1021469"/>
          </a:xfrm>
          <a:prstGeom prst="rect">
            <a:avLst/>
          </a:prstGeom>
          <a:blipFill>
            <a:blip r:embed="rId5" cstate="print"/>
            <a:srcRect/>
            <a:stretch>
              <a:fillRect l="-100526" r="-281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649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53006" y="229969"/>
            <a:ext cx="8064222" cy="5381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</a:t>
            </a:r>
            <a:r>
              <a:rPr lang="ru-RU" b="1" dirty="0">
                <a:solidFill>
                  <a:schemeClr val="tx2"/>
                </a:solidFill>
              </a:rPr>
              <a:t> </a:t>
            </a:r>
            <a:r>
              <a:rPr lang="ru-RU" b="1" dirty="0" smtClean="0">
                <a:solidFill>
                  <a:schemeClr val="tx2"/>
                </a:solidFill>
              </a:rPr>
              <a:t>«БЕЗОПАСНЫЕ </a:t>
            </a:r>
            <a:r>
              <a:rPr lang="ru-RU" b="1" dirty="0">
                <a:solidFill>
                  <a:schemeClr val="tx2"/>
                </a:solidFill>
              </a:rPr>
              <a:t>И КАЧЕСТВЕННЫЕ </a:t>
            </a:r>
            <a:endParaRPr lang="ru-RU" b="1" dirty="0" smtClean="0">
              <a:solidFill>
                <a:schemeClr val="tx2"/>
              </a:solidFill>
            </a:endParaRPr>
          </a:p>
          <a:p>
            <a:pPr algn="ctr"/>
            <a:r>
              <a:rPr lang="ru-RU" b="1" dirty="0" smtClean="0">
                <a:solidFill>
                  <a:schemeClr val="tx2"/>
                </a:solidFill>
              </a:rPr>
              <a:t>                                      АВТОМОБИЛЬНЫЕ ДОРОГИ»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5" name="object 20"/>
          <p:cNvSpPr/>
          <p:nvPr/>
        </p:nvSpPr>
        <p:spPr>
          <a:xfrm>
            <a:off x="832963" y="105644"/>
            <a:ext cx="152226" cy="5332123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Блок-схема: узел 6"/>
          <p:cNvSpPr/>
          <p:nvPr/>
        </p:nvSpPr>
        <p:spPr>
          <a:xfrm>
            <a:off x="313943" y="157063"/>
            <a:ext cx="1045028" cy="624348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object 12"/>
          <p:cNvSpPr/>
          <p:nvPr/>
        </p:nvSpPr>
        <p:spPr>
          <a:xfrm flipV="1">
            <a:off x="1306185" y="1121343"/>
            <a:ext cx="10661302" cy="102819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1" name="Овал 10"/>
          <p:cNvSpPr/>
          <p:nvPr/>
        </p:nvSpPr>
        <p:spPr>
          <a:xfrm>
            <a:off x="576887" y="1192070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63596" y="1946789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55"/>
          <p:cNvSpPr/>
          <p:nvPr/>
        </p:nvSpPr>
        <p:spPr>
          <a:xfrm>
            <a:off x="695600" y="1263060"/>
            <a:ext cx="241639" cy="27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Прямоугольник 16"/>
          <p:cNvSpPr/>
          <p:nvPr/>
        </p:nvSpPr>
        <p:spPr>
          <a:xfrm>
            <a:off x="1241265" y="1251584"/>
            <a:ext cx="4702629" cy="352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СРОКИ РЕАЛИЗАЦИИ: 03.12.2018 – 31.12.2024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23" name="object 123"/>
          <p:cNvSpPr/>
          <p:nvPr/>
        </p:nvSpPr>
        <p:spPr>
          <a:xfrm>
            <a:off x="698560" y="1995189"/>
            <a:ext cx="244500" cy="2691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Прямоугольник 51"/>
          <p:cNvSpPr/>
          <p:nvPr/>
        </p:nvSpPr>
        <p:spPr>
          <a:xfrm>
            <a:off x="1190051" y="2032967"/>
            <a:ext cx="5549154" cy="3128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Федеральные проекты в которых участвует Республики Ингушетия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6638080" y="2607006"/>
            <a:ext cx="1339205" cy="48788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278 335,7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8079565" y="1748727"/>
            <a:ext cx="3801093" cy="9145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endParaRPr lang="ru-RU" sz="1200" b="1" dirty="0">
              <a:solidFill>
                <a:schemeClr val="tx2"/>
              </a:solidFill>
            </a:endParaRPr>
          </a:p>
          <a:p>
            <a:pPr algn="ctr"/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БЮДЖЕТ </a:t>
            </a:r>
            <a:r>
              <a:rPr lang="ru-RU" sz="1400" b="1" dirty="0">
                <a:solidFill>
                  <a:schemeClr val="tx2"/>
                </a:solidFill>
              </a:rPr>
              <a:t>НАЦИОНАЛЬНОГО ПРОЕКТА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                                   278 335,7 тыс. руб.</a:t>
            </a:r>
            <a:endParaRPr lang="ru-RU" sz="1400" b="1" dirty="0">
              <a:solidFill>
                <a:schemeClr val="tx2"/>
              </a:solidFill>
            </a:endParaRPr>
          </a:p>
          <a:p>
            <a:pPr algn="ctr">
              <a:defRPr/>
            </a:pPr>
            <a:r>
              <a:rPr lang="ru-RU" sz="1400" b="1" dirty="0" smtClean="0">
                <a:solidFill>
                  <a:schemeClr val="tx2"/>
                </a:solidFill>
              </a:rPr>
              <a:t>ИСТОЧНИКИ ФБ – 254 335,7 тыс</a:t>
            </a:r>
            <a:r>
              <a:rPr lang="ru-RU" sz="1400" b="1" dirty="0">
                <a:solidFill>
                  <a:schemeClr val="tx2"/>
                </a:solidFill>
              </a:rPr>
              <a:t>. </a:t>
            </a:r>
            <a:r>
              <a:rPr lang="ru-RU" sz="1400" b="1" dirty="0" smtClean="0">
                <a:solidFill>
                  <a:schemeClr val="tx2"/>
                </a:solidFill>
              </a:rPr>
              <a:t>руб.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tx2"/>
                </a:solidFill>
              </a:rPr>
              <a:t>                       РБ –  24 000,0 тыс</a:t>
            </a:r>
            <a:r>
              <a:rPr lang="ru-RU" sz="1400" b="1" dirty="0">
                <a:solidFill>
                  <a:schemeClr val="tx2"/>
                </a:solidFill>
              </a:rPr>
              <a:t>. руб.</a:t>
            </a:r>
          </a:p>
          <a:p>
            <a:pPr algn="ctr">
              <a:defRPr/>
            </a:pPr>
            <a:endParaRPr lang="ru-RU" sz="12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200" b="1" dirty="0" smtClean="0">
                <a:solidFill>
                  <a:schemeClr val="tx2"/>
                </a:solidFill>
              </a:rPr>
              <a:t> </a:t>
            </a:r>
          </a:p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62" name="Скругленный прямоугольник 261"/>
          <p:cNvSpPr/>
          <p:nvPr/>
        </p:nvSpPr>
        <p:spPr>
          <a:xfrm>
            <a:off x="11571996" y="6303073"/>
            <a:ext cx="497860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65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211684" y="2525784"/>
            <a:ext cx="5324116" cy="653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ru-RU" sz="1400" dirty="0" smtClean="0">
                <a:solidFill>
                  <a:schemeClr val="tx2"/>
                </a:solidFill>
              </a:rPr>
              <a:t>Дорожная сеть.</a:t>
            </a:r>
          </a:p>
        </p:txBody>
      </p:sp>
      <p:sp>
        <p:nvSpPr>
          <p:cNvPr id="39" name="object 86"/>
          <p:cNvSpPr/>
          <p:nvPr/>
        </p:nvSpPr>
        <p:spPr>
          <a:xfrm>
            <a:off x="563596" y="2525784"/>
            <a:ext cx="499357" cy="441325"/>
          </a:xfrm>
          <a:custGeom>
            <a:avLst/>
            <a:gdLst/>
            <a:ahLst/>
            <a:cxnLst/>
            <a:rect l="l" t="t" r="r" b="b"/>
            <a:pathLst>
              <a:path w="441325" h="441325">
                <a:moveTo>
                  <a:pt x="220662" y="441312"/>
                </a:moveTo>
                <a:lnTo>
                  <a:pt x="265133" y="436829"/>
                </a:lnTo>
                <a:lnTo>
                  <a:pt x="306554" y="423971"/>
                </a:lnTo>
                <a:lnTo>
                  <a:pt x="344037" y="403626"/>
                </a:lnTo>
                <a:lnTo>
                  <a:pt x="376694" y="376682"/>
                </a:lnTo>
                <a:lnTo>
                  <a:pt x="403639" y="344024"/>
                </a:lnTo>
                <a:lnTo>
                  <a:pt x="423984" y="306541"/>
                </a:lnTo>
                <a:lnTo>
                  <a:pt x="436841" y="265121"/>
                </a:lnTo>
                <a:lnTo>
                  <a:pt x="441325" y="220649"/>
                </a:lnTo>
                <a:lnTo>
                  <a:pt x="436841" y="176182"/>
                </a:lnTo>
                <a:lnTo>
                  <a:pt x="423984" y="134765"/>
                </a:lnTo>
                <a:lnTo>
                  <a:pt x="403639" y="97284"/>
                </a:lnTo>
                <a:lnTo>
                  <a:pt x="376694" y="64628"/>
                </a:lnTo>
                <a:lnTo>
                  <a:pt x="344037" y="37684"/>
                </a:lnTo>
                <a:lnTo>
                  <a:pt x="306554" y="17340"/>
                </a:lnTo>
                <a:lnTo>
                  <a:pt x="265133" y="4483"/>
                </a:lnTo>
                <a:lnTo>
                  <a:pt x="220662" y="0"/>
                </a:lnTo>
                <a:lnTo>
                  <a:pt x="176191" y="4483"/>
                </a:lnTo>
                <a:lnTo>
                  <a:pt x="134770" y="17340"/>
                </a:lnTo>
                <a:lnTo>
                  <a:pt x="97287" y="37684"/>
                </a:lnTo>
                <a:lnTo>
                  <a:pt x="64630" y="64628"/>
                </a:lnTo>
                <a:lnTo>
                  <a:pt x="37685" y="97284"/>
                </a:lnTo>
                <a:lnTo>
                  <a:pt x="17340" y="134765"/>
                </a:lnTo>
                <a:lnTo>
                  <a:pt x="4483" y="176182"/>
                </a:lnTo>
                <a:lnTo>
                  <a:pt x="0" y="220649"/>
                </a:lnTo>
                <a:lnTo>
                  <a:pt x="4483" y="265121"/>
                </a:lnTo>
                <a:lnTo>
                  <a:pt x="17340" y="306541"/>
                </a:lnTo>
                <a:lnTo>
                  <a:pt x="37685" y="344024"/>
                </a:lnTo>
                <a:lnTo>
                  <a:pt x="64630" y="376682"/>
                </a:lnTo>
                <a:lnTo>
                  <a:pt x="97287" y="403626"/>
                </a:lnTo>
                <a:lnTo>
                  <a:pt x="134770" y="423971"/>
                </a:lnTo>
                <a:lnTo>
                  <a:pt x="176191" y="436829"/>
                </a:lnTo>
                <a:lnTo>
                  <a:pt x="220662" y="441312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Блок-схема: узел 9"/>
          <p:cNvSpPr/>
          <p:nvPr/>
        </p:nvSpPr>
        <p:spPr>
          <a:xfrm>
            <a:off x="6591118" y="15018115"/>
            <a:ext cx="45719" cy="130414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241265" y="5461036"/>
            <a:ext cx="3028894" cy="10312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КУРАТОРОМ ПРОЕКТА ЯВЛЯЕТСЯ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Заместитель Председателя Правительства РИ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(ПО СТРОИТЕЛЬНОМУ БЛОКУ)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424145" y="5467289"/>
            <a:ext cx="3040473" cy="10363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РУКОВОДИТЕЛЕМ ПРОЕКТА ЯВЛЯЕТСЯ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Начальник ГУ «</a:t>
            </a:r>
            <a:r>
              <a:rPr lang="ru-RU" sz="1400" i="1" dirty="0" err="1" smtClean="0">
                <a:solidFill>
                  <a:schemeClr val="tx2"/>
                </a:solidFill>
              </a:rPr>
              <a:t>Ингушавтодор</a:t>
            </a:r>
            <a:r>
              <a:rPr lang="ru-RU" sz="1400" i="1" dirty="0" smtClean="0">
                <a:solidFill>
                  <a:schemeClr val="tx2"/>
                </a:solidFill>
              </a:rPr>
              <a:t>» </a:t>
            </a:r>
          </a:p>
          <a:p>
            <a:pPr algn="ctr"/>
            <a:endParaRPr lang="ru-RU" sz="1400" i="1" dirty="0" smtClean="0">
              <a:solidFill>
                <a:schemeClr val="tx2"/>
              </a:solidFill>
            </a:endParaRPr>
          </a:p>
        </p:txBody>
      </p:sp>
      <p:sp>
        <p:nvSpPr>
          <p:cNvPr id="60" name="object 131"/>
          <p:cNvSpPr/>
          <p:nvPr/>
        </p:nvSpPr>
        <p:spPr>
          <a:xfrm>
            <a:off x="585636" y="5686002"/>
            <a:ext cx="501643" cy="4832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Прямоугольник 17"/>
          <p:cNvSpPr/>
          <p:nvPr/>
        </p:nvSpPr>
        <p:spPr>
          <a:xfrm>
            <a:off x="7781544" y="5383511"/>
            <a:ext cx="3493008" cy="10430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АДМИНИСТРАТОРОМ ПРОЕКТА ЯВЛЯЕТСЯ</a:t>
            </a:r>
          </a:p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Заместитель начальника ГУ «</a:t>
            </a:r>
            <a:r>
              <a:rPr lang="ru-RU" sz="1200" i="1" dirty="0" err="1" smtClean="0">
                <a:solidFill>
                  <a:schemeClr val="tx2"/>
                </a:solidFill>
              </a:rPr>
              <a:t>Ингушавтодор</a:t>
            </a:r>
            <a:r>
              <a:rPr lang="ru-RU" sz="1200" i="1" dirty="0" smtClean="0">
                <a:solidFill>
                  <a:schemeClr val="tx2"/>
                </a:solidFill>
              </a:rPr>
              <a:t>»</a:t>
            </a:r>
          </a:p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(ПО НАПРАВЛЕНИЯМ)</a:t>
            </a:r>
            <a:endParaRPr lang="ru-RU" sz="1200" i="1" dirty="0">
              <a:solidFill>
                <a:schemeClr val="tx2"/>
              </a:solidFill>
            </a:endParaRPr>
          </a:p>
        </p:txBody>
      </p:sp>
      <p:pic>
        <p:nvPicPr>
          <p:cNvPr id="48" name="Рисунок 47"/>
          <p:cNvPicPr/>
          <p:nvPr/>
        </p:nvPicPr>
        <p:blipFill rotWithShape="1">
          <a:blip r:embed="rId5"/>
          <a:srcRect l="53704" t="31015" r="43704" b="62836"/>
          <a:stretch/>
        </p:blipFill>
        <p:spPr bwMode="auto">
          <a:xfrm>
            <a:off x="541620" y="256835"/>
            <a:ext cx="642019" cy="4303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4" name="Рисунок 53"/>
          <p:cNvPicPr/>
          <p:nvPr/>
        </p:nvPicPr>
        <p:blipFill rotWithShape="1">
          <a:blip r:embed="rId5"/>
          <a:srcRect l="53704" t="31015" r="43704" b="62836"/>
          <a:stretch/>
        </p:blipFill>
        <p:spPr bwMode="auto">
          <a:xfrm>
            <a:off x="647650" y="2607006"/>
            <a:ext cx="337540" cy="2731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6" name="Диаграмма 5"/>
          <p:cNvGraphicFramePr/>
          <p:nvPr>
            <p:extLst/>
          </p:nvPr>
        </p:nvGraphicFramePr>
        <p:xfrm>
          <a:off x="8435135" y="2967109"/>
          <a:ext cx="3270026" cy="2294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9563085" y="3785872"/>
            <a:ext cx="9509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278 335,7 </a:t>
            </a:r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тыс</a:t>
            </a:r>
            <a:r>
              <a:rPr lang="ru-RU" sz="1400" b="1" dirty="0">
                <a:solidFill>
                  <a:schemeClr val="tx2"/>
                </a:solidFill>
              </a:rPr>
              <a:t>. руб.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211684" y="3111906"/>
            <a:ext cx="5324116" cy="653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2.    Общесистемные меры развития дорожного хозяйства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29" name="object 86"/>
          <p:cNvSpPr/>
          <p:nvPr/>
        </p:nvSpPr>
        <p:spPr>
          <a:xfrm>
            <a:off x="563596" y="3215344"/>
            <a:ext cx="499358" cy="441325"/>
          </a:xfrm>
          <a:custGeom>
            <a:avLst/>
            <a:gdLst/>
            <a:ahLst/>
            <a:cxnLst/>
            <a:rect l="l" t="t" r="r" b="b"/>
            <a:pathLst>
              <a:path w="441325" h="441325">
                <a:moveTo>
                  <a:pt x="220662" y="441312"/>
                </a:moveTo>
                <a:lnTo>
                  <a:pt x="265133" y="436829"/>
                </a:lnTo>
                <a:lnTo>
                  <a:pt x="306554" y="423971"/>
                </a:lnTo>
                <a:lnTo>
                  <a:pt x="344037" y="403626"/>
                </a:lnTo>
                <a:lnTo>
                  <a:pt x="376694" y="376682"/>
                </a:lnTo>
                <a:lnTo>
                  <a:pt x="403639" y="344024"/>
                </a:lnTo>
                <a:lnTo>
                  <a:pt x="423984" y="306541"/>
                </a:lnTo>
                <a:lnTo>
                  <a:pt x="436841" y="265121"/>
                </a:lnTo>
                <a:lnTo>
                  <a:pt x="441325" y="220649"/>
                </a:lnTo>
                <a:lnTo>
                  <a:pt x="436841" y="176182"/>
                </a:lnTo>
                <a:lnTo>
                  <a:pt x="423984" y="134765"/>
                </a:lnTo>
                <a:lnTo>
                  <a:pt x="403639" y="97284"/>
                </a:lnTo>
                <a:lnTo>
                  <a:pt x="376694" y="64628"/>
                </a:lnTo>
                <a:lnTo>
                  <a:pt x="344037" y="37684"/>
                </a:lnTo>
                <a:lnTo>
                  <a:pt x="306554" y="17340"/>
                </a:lnTo>
                <a:lnTo>
                  <a:pt x="265133" y="4483"/>
                </a:lnTo>
                <a:lnTo>
                  <a:pt x="220662" y="0"/>
                </a:lnTo>
                <a:lnTo>
                  <a:pt x="176191" y="4483"/>
                </a:lnTo>
                <a:lnTo>
                  <a:pt x="134770" y="17340"/>
                </a:lnTo>
                <a:lnTo>
                  <a:pt x="97287" y="37684"/>
                </a:lnTo>
                <a:lnTo>
                  <a:pt x="64630" y="64628"/>
                </a:lnTo>
                <a:lnTo>
                  <a:pt x="37685" y="97284"/>
                </a:lnTo>
                <a:lnTo>
                  <a:pt x="17340" y="134765"/>
                </a:lnTo>
                <a:lnTo>
                  <a:pt x="4483" y="176182"/>
                </a:lnTo>
                <a:lnTo>
                  <a:pt x="0" y="220649"/>
                </a:lnTo>
                <a:lnTo>
                  <a:pt x="4483" y="265121"/>
                </a:lnTo>
                <a:lnTo>
                  <a:pt x="17340" y="306541"/>
                </a:lnTo>
                <a:lnTo>
                  <a:pt x="37685" y="344024"/>
                </a:lnTo>
                <a:lnTo>
                  <a:pt x="64630" y="376682"/>
                </a:lnTo>
                <a:lnTo>
                  <a:pt x="97287" y="403626"/>
                </a:lnTo>
                <a:lnTo>
                  <a:pt x="134770" y="423971"/>
                </a:lnTo>
                <a:lnTo>
                  <a:pt x="176191" y="436829"/>
                </a:lnTo>
                <a:lnTo>
                  <a:pt x="220662" y="441312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50"/>
          <p:cNvSpPr/>
          <p:nvPr/>
        </p:nvSpPr>
        <p:spPr>
          <a:xfrm>
            <a:off x="678160" y="3310464"/>
            <a:ext cx="306177" cy="2475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Прямоугольник 30"/>
          <p:cNvSpPr/>
          <p:nvPr/>
        </p:nvSpPr>
        <p:spPr>
          <a:xfrm>
            <a:off x="1211684" y="3698028"/>
            <a:ext cx="5324116" cy="653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3.    Безопасность дорожного движения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3" name="object 149"/>
          <p:cNvSpPr/>
          <p:nvPr/>
        </p:nvSpPr>
        <p:spPr>
          <a:xfrm>
            <a:off x="10184016" y="73813"/>
            <a:ext cx="1906651" cy="111825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Прямоугольник 33"/>
          <p:cNvSpPr/>
          <p:nvPr/>
        </p:nvSpPr>
        <p:spPr>
          <a:xfrm>
            <a:off x="6638080" y="3140471"/>
            <a:ext cx="1339205" cy="48788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-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6638080" y="3728526"/>
            <a:ext cx="1339205" cy="48788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86479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13309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3731220"/>
            <a:ext cx="5703718" cy="9915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3. Доля </a:t>
            </a:r>
            <a:r>
              <a:rPr lang="ru-RU" sz="1400" b="1" dirty="0">
                <a:solidFill>
                  <a:schemeClr val="tx2"/>
                </a:solidFill>
              </a:rPr>
              <a:t>автомобильных дорог федерального, регионального и межмуниципального значения, обслуживающих движение в режиме </a:t>
            </a:r>
            <a:r>
              <a:rPr lang="ru-RU" sz="1400" b="1" dirty="0" smtClean="0">
                <a:solidFill>
                  <a:schemeClr val="tx2"/>
                </a:solidFill>
              </a:rPr>
              <a:t>перегрузки,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983163" y="3811459"/>
            <a:ext cx="5995150" cy="1077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4. Снижение </a:t>
            </a:r>
            <a:r>
              <a:rPr lang="ru-RU" sz="1400" b="1" dirty="0">
                <a:solidFill>
                  <a:schemeClr val="tx2"/>
                </a:solidFill>
              </a:rPr>
              <a:t>количества мест концентрации дорожно-транспортных происшествий (аварийно-опасных участков) на дорожной сети субъекта Российской Федерации ,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48236" y="4796452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17,4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14,2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9,6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6" y="5353541"/>
            <a:ext cx="667870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4" y="5568738"/>
            <a:ext cx="555310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4" y="5815834"/>
            <a:ext cx="505790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88563" y="4951867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100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29760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519300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74561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982723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229241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477134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297607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88,9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530315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44,4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74432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44,4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600832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33,3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24103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33,3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480598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33,3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21802" y="5511929"/>
            <a:ext cx="831836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9221802" y="5744320"/>
            <a:ext cx="831836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21801" y="5991417"/>
            <a:ext cx="610176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2" y="6243190"/>
            <a:ext cx="610175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21802" y="6485442"/>
            <a:ext cx="610175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24115" y="1142693"/>
            <a:ext cx="5759047" cy="8433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1. Доля </a:t>
            </a:r>
            <a:r>
              <a:rPr lang="ru-RU" sz="1400" b="1" dirty="0">
                <a:solidFill>
                  <a:schemeClr val="tx2"/>
                </a:solidFill>
              </a:rPr>
              <a:t>протяженности автомобильных дорог субъекта Российской Федерации регионального и межмуниципального значения, соответствующая нормативным требованиям к их транспортно-эксплуатационному </a:t>
            </a:r>
            <a:r>
              <a:rPr lang="ru-RU" sz="1400" b="1" dirty="0" smtClean="0">
                <a:solidFill>
                  <a:schemeClr val="tx2"/>
                </a:solidFill>
              </a:rPr>
              <a:t>состоянию, (%)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340658" y="2026196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-    68,7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46412" y="227411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46412" y="249580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46412" y="272212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46412" y="295923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46412" y="320574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46411" y="3403300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371164" y="227411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71,3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371164" y="250682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72,5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371164" y="272082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73,7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371163" y="298483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74,3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371162" y="32175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75,5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371162" y="3411827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75,8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236260" y="2505631"/>
            <a:ext cx="694766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236259" y="2720828"/>
            <a:ext cx="779929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236258" y="2967924"/>
            <a:ext cx="865098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236259" y="3227081"/>
            <a:ext cx="961668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236259" y="3457104"/>
            <a:ext cx="996108" cy="177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6" y="149364"/>
            <a:ext cx="5599611" cy="7936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«Безопасные и качественные автомобильные дороги»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66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236258" y="2274361"/>
            <a:ext cx="654423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3115235" y="5125783"/>
            <a:ext cx="775446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9214738" y="5278673"/>
            <a:ext cx="1548512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Прямоугольник 134"/>
          <p:cNvSpPr/>
          <p:nvPr/>
        </p:nvSpPr>
        <p:spPr>
          <a:xfrm>
            <a:off x="6259398" y="1239445"/>
            <a:ext cx="5718914" cy="6687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2. Доля </a:t>
            </a:r>
            <a:r>
              <a:rPr lang="ru-RU" sz="1400" b="1" dirty="0">
                <a:solidFill>
                  <a:schemeClr val="tx2"/>
                </a:solidFill>
              </a:rPr>
              <a:t>протяженности дорожной сети   городской агломерации     </a:t>
            </a:r>
            <a:r>
              <a:rPr lang="ru-RU" sz="1400" b="1" dirty="0" err="1" smtClean="0">
                <a:solidFill>
                  <a:schemeClr val="tx2"/>
                </a:solidFill>
              </a:rPr>
              <a:t>Магас+Назрань</a:t>
            </a:r>
            <a:r>
              <a:rPr lang="ru-RU" sz="1400" b="1" dirty="0" smtClean="0">
                <a:solidFill>
                  <a:schemeClr val="tx2"/>
                </a:solidFill>
              </a:rPr>
              <a:t>, </a:t>
            </a:r>
            <a:r>
              <a:rPr lang="ru-RU" sz="1400" b="1" dirty="0">
                <a:solidFill>
                  <a:schemeClr val="tx2"/>
                </a:solidFill>
              </a:rPr>
              <a:t>соответствующая нормативным требованиям к их транспортно-эксплуатационному </a:t>
            </a:r>
            <a:r>
              <a:rPr lang="ru-RU" sz="1400" b="1" dirty="0" smtClean="0">
                <a:solidFill>
                  <a:schemeClr val="tx2"/>
                </a:solidFill>
              </a:rPr>
              <a:t>состоянию,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7716892" y="226219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7716892" y="2483890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7716892" y="271020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7716892" y="2947313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7716892" y="3193831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7716892" y="3441724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8541644" y="2262197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58,6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8541644" y="2494905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66,7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8541644" y="270891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69,3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8541643" y="297291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72,8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8541642" y="320562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78,5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8541642" y="3445188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85,0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9406739" y="2476519"/>
            <a:ext cx="749938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9406739" y="2708910"/>
            <a:ext cx="908836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Прямоугольник 149"/>
          <p:cNvSpPr/>
          <p:nvPr/>
        </p:nvSpPr>
        <p:spPr>
          <a:xfrm>
            <a:off x="9406739" y="2956007"/>
            <a:ext cx="1049040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Прямоугольник 150"/>
          <p:cNvSpPr/>
          <p:nvPr/>
        </p:nvSpPr>
        <p:spPr>
          <a:xfrm>
            <a:off x="9406739" y="3207780"/>
            <a:ext cx="1185773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Прямоугольник 151"/>
          <p:cNvSpPr/>
          <p:nvPr/>
        </p:nvSpPr>
        <p:spPr>
          <a:xfrm>
            <a:off x="9406739" y="3450032"/>
            <a:ext cx="1416510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Прямоугольник 152"/>
          <p:cNvSpPr/>
          <p:nvPr/>
        </p:nvSpPr>
        <p:spPr>
          <a:xfrm>
            <a:off x="9399675" y="2243263"/>
            <a:ext cx="605537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6702590" y="1913117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56,2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88" name="object 149"/>
          <p:cNvSpPr/>
          <p:nvPr/>
        </p:nvSpPr>
        <p:spPr>
          <a:xfrm>
            <a:off x="10048155" y="26443"/>
            <a:ext cx="2009375" cy="10690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Прямоугольник 111"/>
          <p:cNvSpPr/>
          <p:nvPr/>
        </p:nvSpPr>
        <p:spPr>
          <a:xfrm>
            <a:off x="2250138" y="630233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3115233" y="6053658"/>
            <a:ext cx="461685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3115233" y="6292129"/>
            <a:ext cx="425826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83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13309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3731220"/>
            <a:ext cx="5703718" cy="9915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7. Количество </a:t>
            </a:r>
            <a:r>
              <a:rPr lang="ru-RU" sz="1400" b="1" dirty="0">
                <a:solidFill>
                  <a:schemeClr val="tx2"/>
                </a:solidFill>
              </a:rPr>
              <a:t>стационарных камер </a:t>
            </a:r>
            <a:r>
              <a:rPr lang="ru-RU" sz="1400" b="1" dirty="0" err="1">
                <a:solidFill>
                  <a:schemeClr val="tx2"/>
                </a:solidFill>
              </a:rPr>
              <a:t>фотовидеофиксации</a:t>
            </a:r>
            <a:r>
              <a:rPr lang="ru-RU" sz="1400" b="1" dirty="0">
                <a:solidFill>
                  <a:schemeClr val="tx2"/>
                </a:solidFill>
              </a:rPr>
              <a:t> нарушений правил дорожного движения на автомобильных дорогах федерального, регионального или межмуниципального, местного значения Республики </a:t>
            </a:r>
            <a:r>
              <a:rPr lang="ru-RU" sz="1400" b="1" dirty="0" smtClean="0">
                <a:solidFill>
                  <a:schemeClr val="tx2"/>
                </a:solidFill>
              </a:rPr>
              <a:t>Ингушетия,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983163" y="3811459"/>
            <a:ext cx="5995150" cy="1077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8. Доля </a:t>
            </a:r>
            <a:r>
              <a:rPr lang="ru-RU" sz="1400" b="1" dirty="0">
                <a:solidFill>
                  <a:schemeClr val="tx2"/>
                </a:solidFill>
              </a:rPr>
              <a:t>контрактов на осуществление дорожной деятельности в рамках реализации программы дорожной деятельности, предусматривающих выполнение работ на принципах контракта жизненного цикла, предусматривающего объединение в один, контрактов различных видов дорожных работ,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48236" y="4796452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100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112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135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135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169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188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6" y="5353541"/>
            <a:ext cx="775446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4" y="5568738"/>
            <a:ext cx="775448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3" y="5815834"/>
            <a:ext cx="1023379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88563" y="4951867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29760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519300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74561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982723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229241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477134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297607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530315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74432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600832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24103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480598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21802" y="5511929"/>
            <a:ext cx="707572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9221801" y="5744320"/>
            <a:ext cx="934875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21800" y="5991417"/>
            <a:ext cx="1370711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2" y="6243190"/>
            <a:ext cx="1601447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21802" y="6485442"/>
            <a:ext cx="1803344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24115" y="1142693"/>
            <a:ext cx="5759047" cy="8433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5. Доля </a:t>
            </a:r>
            <a:r>
              <a:rPr lang="ru-RU" sz="1400" b="1" dirty="0">
                <a:solidFill>
                  <a:schemeClr val="tx2"/>
                </a:solidFill>
              </a:rPr>
              <a:t>контрактов на осуществление дорожной деятельности в рамках реализации регионального проекта, предусматривающих использование новых технологий и </a:t>
            </a:r>
            <a:r>
              <a:rPr lang="ru-RU" sz="1400" b="1" dirty="0" smtClean="0">
                <a:solidFill>
                  <a:schemeClr val="tx2"/>
                </a:solidFill>
              </a:rPr>
              <a:t>материалов, (%)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340658" y="2026196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    Базовое значение     10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46412" y="227411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46412" y="249580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46412" y="272212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46412" y="295923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46412" y="320574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46411" y="3403300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371164" y="227411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371164" y="250682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371164" y="272082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371163" y="298483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371162" y="32175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371162" y="3411827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236260" y="2505631"/>
            <a:ext cx="384764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236260" y="2720828"/>
            <a:ext cx="654422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236258" y="2967924"/>
            <a:ext cx="865098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236258" y="3227081"/>
            <a:ext cx="1065153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236259" y="3457104"/>
            <a:ext cx="1425388" cy="177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6" y="374278"/>
            <a:ext cx="5599611" cy="6653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«Безопасные и качественные автомобильные дороги»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67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236259" y="2274361"/>
            <a:ext cx="224118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3115235" y="5125783"/>
            <a:ext cx="618565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9214738" y="5278673"/>
            <a:ext cx="302768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Прямоугольник 134"/>
          <p:cNvSpPr/>
          <p:nvPr/>
        </p:nvSpPr>
        <p:spPr>
          <a:xfrm>
            <a:off x="6259398" y="1239445"/>
            <a:ext cx="5718914" cy="6687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6. Количество </a:t>
            </a:r>
            <a:r>
              <a:rPr lang="ru-RU" sz="1400" b="1" dirty="0">
                <a:solidFill>
                  <a:schemeClr val="tx2"/>
                </a:solidFill>
              </a:rPr>
              <a:t>размещенных автоматических пунктов весогабаритного контроля транспортных средств на автомобильных дорогах регионального или межмуниципального значения , </a:t>
            </a:r>
            <a:r>
              <a:rPr lang="ru-RU" sz="1400" b="1" dirty="0" smtClean="0">
                <a:solidFill>
                  <a:schemeClr val="tx2"/>
                </a:solidFill>
              </a:rPr>
              <a:t>(шт.)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7716892" y="226219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7716892" y="2483890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7716892" y="271020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7716892" y="2947313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7716892" y="3193831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7716892" y="3441724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8541642" y="3445188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52" name="Прямоугольник 151"/>
          <p:cNvSpPr/>
          <p:nvPr/>
        </p:nvSpPr>
        <p:spPr>
          <a:xfrm>
            <a:off x="9406739" y="3450032"/>
            <a:ext cx="170649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6702590" y="1913117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2250138" y="630233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212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3115233" y="6053658"/>
            <a:ext cx="1186178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3115233" y="6292129"/>
            <a:ext cx="1680884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object 150"/>
          <p:cNvSpPr/>
          <p:nvPr/>
        </p:nvSpPr>
        <p:spPr>
          <a:xfrm>
            <a:off x="10123474" y="83521"/>
            <a:ext cx="1907997" cy="9652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1788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13309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3731220"/>
            <a:ext cx="5703718" cy="9915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11. Количество </a:t>
            </a:r>
            <a:r>
              <a:rPr lang="ru-RU" sz="1400" b="1" dirty="0">
                <a:solidFill>
                  <a:schemeClr val="tx2"/>
                </a:solidFill>
              </a:rPr>
              <a:t>стационарных камер </a:t>
            </a:r>
            <a:r>
              <a:rPr lang="ru-RU" sz="1400" b="1" dirty="0" err="1">
                <a:solidFill>
                  <a:schemeClr val="tx2"/>
                </a:solidFill>
              </a:rPr>
              <a:t>фотовидеофиксации</a:t>
            </a:r>
            <a:r>
              <a:rPr lang="ru-RU" sz="1400" b="1" dirty="0">
                <a:solidFill>
                  <a:schemeClr val="tx2"/>
                </a:solidFill>
              </a:rPr>
              <a:t> нарушений правил дорожного движения на автомобильных дорогах федерального, регионального или межмуниципального, местного значения Республики Ингушетия, </a:t>
            </a:r>
            <a:r>
              <a:rPr lang="ru-RU" sz="1400" b="1" dirty="0" smtClean="0">
                <a:solidFill>
                  <a:schemeClr val="tx2"/>
                </a:solidFill>
              </a:rPr>
              <a:t>(шт.)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983163" y="3811459"/>
            <a:ext cx="5995150" cy="1077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12. Общая </a:t>
            </a:r>
            <a:r>
              <a:rPr lang="ru-RU" sz="1400" b="1" dirty="0">
                <a:solidFill>
                  <a:schemeClr val="tx2"/>
                </a:solidFill>
              </a:rPr>
              <a:t>протяженность объектов на дорожной сети городских агломераций, в отношении которых проведены работы по строительству или реконструкции объектов, </a:t>
            </a:r>
            <a:r>
              <a:rPr lang="ru-RU" sz="1400" b="1" dirty="0" smtClean="0">
                <a:solidFill>
                  <a:schemeClr val="tx2"/>
                </a:solidFill>
              </a:rPr>
              <a:t>(км/год)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48236" y="4796452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26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6" y="5353541"/>
            <a:ext cx="555308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4" y="5568738"/>
            <a:ext cx="555310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4" y="5815834"/>
            <a:ext cx="735406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88563" y="4951867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4,00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29760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519300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74561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982723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229241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477134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297607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7,95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530315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23,10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74432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7,96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600832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2,83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24103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9,21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480598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21802" y="5511929"/>
            <a:ext cx="1127808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9221802" y="5744320"/>
            <a:ext cx="504904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21801" y="5991417"/>
            <a:ext cx="184938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2" y="6243190"/>
            <a:ext cx="696817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24115" y="1270419"/>
            <a:ext cx="5759047" cy="7156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9. Количество </a:t>
            </a:r>
            <a:r>
              <a:rPr lang="ru-RU" sz="1400" b="1" dirty="0">
                <a:solidFill>
                  <a:schemeClr val="tx2"/>
                </a:solidFill>
              </a:rPr>
              <a:t>внедренных интеллектуальных транспортных систем на территории Республики Ингушетия, </a:t>
            </a:r>
            <a:r>
              <a:rPr lang="ru-RU" sz="1400" b="1" dirty="0" smtClean="0">
                <a:solidFill>
                  <a:schemeClr val="tx2"/>
                </a:solidFill>
              </a:rPr>
              <a:t>(шт.)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340658" y="2026196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    Базовое значение   -  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46412" y="227411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46412" y="249580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46412" y="272212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46412" y="295923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46412" y="320574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46411" y="3403300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371162" y="3411827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09" name="Прямоугольник 108"/>
          <p:cNvSpPr/>
          <p:nvPr/>
        </p:nvSpPr>
        <p:spPr>
          <a:xfrm>
            <a:off x="3236259" y="3457104"/>
            <a:ext cx="150808" cy="177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6" y="374278"/>
            <a:ext cx="5599611" cy="6395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«Безопасные и качественные автомобильные дороги»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68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3115235" y="5125783"/>
            <a:ext cx="425824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9214738" y="5278673"/>
            <a:ext cx="453697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Прямоугольник 134"/>
          <p:cNvSpPr/>
          <p:nvPr/>
        </p:nvSpPr>
        <p:spPr>
          <a:xfrm>
            <a:off x="6259398" y="1239445"/>
            <a:ext cx="5718914" cy="6687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10. Доля </a:t>
            </a:r>
            <a:r>
              <a:rPr lang="ru-RU" sz="1400" b="1" dirty="0">
                <a:solidFill>
                  <a:schemeClr val="tx2"/>
                </a:solidFill>
              </a:rPr>
              <a:t>протяженности дорожной сети городской агломерации, обслуживающих движение в режиме перегрузки , (%)</a:t>
            </a:r>
          </a:p>
        </p:txBody>
      </p:sp>
      <p:sp>
        <p:nvSpPr>
          <p:cNvPr id="136" name="Прямоугольник 135"/>
          <p:cNvSpPr/>
          <p:nvPr/>
        </p:nvSpPr>
        <p:spPr>
          <a:xfrm>
            <a:off x="7716892" y="226219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7716892" y="2483890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7716892" y="271020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7716892" y="2947313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7716892" y="3193831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7716892" y="3441724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8541644" y="2262197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14,7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8541644" y="2494905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8541644" y="270891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8541643" y="297291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8541642" y="320562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8541642" y="3445188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9406739" y="2476519"/>
            <a:ext cx="378237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9406739" y="2708910"/>
            <a:ext cx="319967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Прямоугольник 149"/>
          <p:cNvSpPr/>
          <p:nvPr/>
        </p:nvSpPr>
        <p:spPr>
          <a:xfrm>
            <a:off x="9406739" y="2956007"/>
            <a:ext cx="261696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Прямоугольник 150"/>
          <p:cNvSpPr/>
          <p:nvPr/>
        </p:nvSpPr>
        <p:spPr>
          <a:xfrm>
            <a:off x="9406739" y="3207780"/>
            <a:ext cx="172049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Прямоугольник 151"/>
          <p:cNvSpPr/>
          <p:nvPr/>
        </p:nvSpPr>
        <p:spPr>
          <a:xfrm>
            <a:off x="9406739" y="3450032"/>
            <a:ext cx="172049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Прямоугольник 152"/>
          <p:cNvSpPr/>
          <p:nvPr/>
        </p:nvSpPr>
        <p:spPr>
          <a:xfrm>
            <a:off x="9399675" y="2243263"/>
            <a:ext cx="605537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6702590" y="1913117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17,1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2250138" y="630233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3115233" y="6053658"/>
            <a:ext cx="824751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3115232" y="6292129"/>
            <a:ext cx="999567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object 150"/>
          <p:cNvSpPr/>
          <p:nvPr/>
        </p:nvSpPr>
        <p:spPr>
          <a:xfrm>
            <a:off x="10225548" y="68826"/>
            <a:ext cx="1884341" cy="10216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5983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13309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3731220"/>
            <a:ext cx="5703718" cy="9915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15. Общая </a:t>
            </a:r>
            <a:r>
              <a:rPr lang="ru-RU" sz="1400" b="1" dirty="0">
                <a:solidFill>
                  <a:schemeClr val="tx2"/>
                </a:solidFill>
              </a:rPr>
              <a:t>протяженность автомобильных дорог, находящая в нормативном состоянии по результатам инструментальной диагностики, </a:t>
            </a:r>
            <a:r>
              <a:rPr lang="ru-RU" sz="1400" b="1" dirty="0" smtClean="0">
                <a:solidFill>
                  <a:schemeClr val="tx2"/>
                </a:solidFill>
              </a:rPr>
              <a:t>(</a:t>
            </a:r>
            <a:r>
              <a:rPr lang="ru-RU" sz="1400" b="1" dirty="0">
                <a:solidFill>
                  <a:schemeClr val="tx2"/>
                </a:solidFill>
              </a:rPr>
              <a:t>на дорожной сети городской агломерации</a:t>
            </a:r>
            <a:r>
              <a:rPr lang="ru-RU" sz="1400" b="1" dirty="0" smtClean="0">
                <a:solidFill>
                  <a:schemeClr val="tx2"/>
                </a:solidFill>
              </a:rPr>
              <a:t>)</a:t>
            </a:r>
            <a:r>
              <a:rPr lang="ru-RU" sz="1400" b="1" dirty="0">
                <a:solidFill>
                  <a:schemeClr val="tx2"/>
                </a:solidFill>
              </a:rPr>
              <a:t> </a:t>
            </a:r>
            <a:r>
              <a:rPr lang="ru-RU" sz="1400" b="1" dirty="0" smtClean="0">
                <a:solidFill>
                  <a:schemeClr val="tx2"/>
                </a:solidFill>
              </a:rPr>
              <a:t>(км)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983163" y="3811459"/>
            <a:ext cx="5995150" cy="1077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16. Общая </a:t>
            </a:r>
            <a:r>
              <a:rPr lang="ru-RU" sz="1400" b="1" dirty="0">
                <a:solidFill>
                  <a:schemeClr val="tx2"/>
                </a:solidFill>
              </a:rPr>
              <a:t>протяженность объектов, в отношении которых проведены работы по строительству или реконструкции, </a:t>
            </a:r>
            <a:r>
              <a:rPr lang="ru-RU" sz="1400" b="1" dirty="0" smtClean="0">
                <a:solidFill>
                  <a:schemeClr val="tx2"/>
                </a:solidFill>
              </a:rPr>
              <a:t>(км/год) 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(</a:t>
            </a:r>
            <a:r>
              <a:rPr lang="ru-RU" sz="1400" b="1" dirty="0">
                <a:solidFill>
                  <a:schemeClr val="tx2"/>
                </a:solidFill>
              </a:rPr>
              <a:t>на автомобильных дорогах регионального и </a:t>
            </a:r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межмуниципального </a:t>
            </a:r>
            <a:r>
              <a:rPr lang="ru-RU" sz="1400" b="1" dirty="0">
                <a:solidFill>
                  <a:schemeClr val="tx2"/>
                </a:solidFill>
              </a:rPr>
              <a:t>значения)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448236" y="4796452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185,20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193,15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219,75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228,40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240,05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258,83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6" y="5353541"/>
            <a:ext cx="505788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4" y="5568738"/>
            <a:ext cx="716270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4" y="5815834"/>
            <a:ext cx="1036030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88563" y="4951867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15,72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29760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519300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74561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982723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229241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477134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297607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7,95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530315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9</a:t>
            </a:r>
            <a:r>
              <a:rPr lang="ru-RU" sz="1400" dirty="0" smtClean="0">
                <a:solidFill>
                  <a:srgbClr val="00B050"/>
                </a:solidFill>
              </a:rPr>
              <a:t>,60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74432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7,96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600832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2,83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24103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7,60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480598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21801" y="5511929"/>
            <a:ext cx="1233977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9221801" y="5744320"/>
            <a:ext cx="930005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21801" y="5991417"/>
            <a:ext cx="438393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2" y="6243190"/>
            <a:ext cx="783410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24115" y="1142693"/>
            <a:ext cx="5759047" cy="8433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13. Общая </a:t>
            </a:r>
            <a:r>
              <a:rPr lang="ru-RU" sz="1400" b="1" dirty="0">
                <a:solidFill>
                  <a:schemeClr val="tx2"/>
                </a:solidFill>
              </a:rPr>
              <a:t>протяженность объектов дорожной сети городских агломераций, в отношении которых проведены работы по капитальному ремонту или ремонту, </a:t>
            </a:r>
            <a:r>
              <a:rPr lang="ru-RU" sz="1400" b="1" dirty="0" smtClean="0">
                <a:solidFill>
                  <a:schemeClr val="tx2"/>
                </a:solidFill>
              </a:rPr>
              <a:t>(км </a:t>
            </a:r>
            <a:r>
              <a:rPr lang="ru-RU" sz="1400" b="1" dirty="0">
                <a:solidFill>
                  <a:schemeClr val="tx2"/>
                </a:solidFill>
              </a:rPr>
              <a:t>/</a:t>
            </a:r>
            <a:r>
              <a:rPr lang="ru-RU" sz="1400" b="1" dirty="0" smtClean="0">
                <a:solidFill>
                  <a:schemeClr val="tx2"/>
                </a:solidFill>
              </a:rPr>
              <a:t>год) 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340658" y="2026196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-    0,00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46412" y="227411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46412" y="249580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46412" y="272212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46412" y="295923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46412" y="320574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46411" y="3403300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371164" y="227411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0,00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371164" y="250682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3,50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371164" y="272082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0,69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371163" y="298483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8,82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371162" y="32175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9,57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371162" y="3411827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21,42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236260" y="2505631"/>
            <a:ext cx="304799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236259" y="2720828"/>
            <a:ext cx="131289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236258" y="2967924"/>
            <a:ext cx="1502890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236259" y="3227081"/>
            <a:ext cx="1601212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236258" y="3457104"/>
            <a:ext cx="2309135" cy="177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6" y="374278"/>
            <a:ext cx="5599611" cy="600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«Безопасные и качественные автомобильные дороги»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69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3115235" y="5125783"/>
            <a:ext cx="323582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9214738" y="5278673"/>
            <a:ext cx="892823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Прямоугольник 134"/>
          <p:cNvSpPr/>
          <p:nvPr/>
        </p:nvSpPr>
        <p:spPr>
          <a:xfrm>
            <a:off x="6259398" y="1239445"/>
            <a:ext cx="5718914" cy="6687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14. Общая </a:t>
            </a:r>
            <a:r>
              <a:rPr lang="ru-RU" sz="1400" b="1" dirty="0">
                <a:solidFill>
                  <a:schemeClr val="tx2"/>
                </a:solidFill>
              </a:rPr>
              <a:t>протяженность объектов на дорожной сети регионального и межмуниципального значения, в отношении которых проведены работы по капитальному ремонту или ремонту, </a:t>
            </a:r>
            <a:r>
              <a:rPr lang="ru-RU" sz="1400" b="1" dirty="0" smtClean="0">
                <a:solidFill>
                  <a:schemeClr val="tx2"/>
                </a:solidFill>
              </a:rPr>
              <a:t>(км/год)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7716892" y="226219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7716892" y="2483890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7716892" y="271020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7716892" y="2947313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7716892" y="3193831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7716892" y="3441724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8541644" y="2262197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18,00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8541644" y="2494905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18,50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8541644" y="270891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20,50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8541643" y="297291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20,60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8541642" y="320562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20,80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8541642" y="3445188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20,20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9406739" y="2476519"/>
            <a:ext cx="651661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9406739" y="2708910"/>
            <a:ext cx="908836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Прямоугольник 149"/>
          <p:cNvSpPr/>
          <p:nvPr/>
        </p:nvSpPr>
        <p:spPr>
          <a:xfrm>
            <a:off x="9406739" y="2956007"/>
            <a:ext cx="966293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Прямоугольник 150"/>
          <p:cNvSpPr/>
          <p:nvPr/>
        </p:nvSpPr>
        <p:spPr>
          <a:xfrm>
            <a:off x="9406740" y="3207780"/>
            <a:ext cx="1005622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Прямоугольник 151"/>
          <p:cNvSpPr/>
          <p:nvPr/>
        </p:nvSpPr>
        <p:spPr>
          <a:xfrm>
            <a:off x="9406739" y="3450032"/>
            <a:ext cx="966293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Прямоугольник 152"/>
          <p:cNvSpPr/>
          <p:nvPr/>
        </p:nvSpPr>
        <p:spPr>
          <a:xfrm>
            <a:off x="9399675" y="2243263"/>
            <a:ext cx="605537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6702590" y="1913117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45,16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2250138" y="630233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280,25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3115233" y="6053658"/>
            <a:ext cx="1327741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3115233" y="6292129"/>
            <a:ext cx="1945502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object 48"/>
          <p:cNvSpPr/>
          <p:nvPr/>
        </p:nvSpPr>
        <p:spPr>
          <a:xfrm>
            <a:off x="10143420" y="150252"/>
            <a:ext cx="1907997" cy="9442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3987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13309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3731220"/>
            <a:ext cx="5703718" cy="9915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19. Снижение </a:t>
            </a:r>
            <a:r>
              <a:rPr lang="ru-RU" sz="1400" b="1" dirty="0">
                <a:solidFill>
                  <a:schemeClr val="tx2"/>
                </a:solidFill>
              </a:rPr>
              <a:t>количества мест концентрации дорожно-транспортных происшествий (аварийно-опасных участков) на дорожной сети городской агломерации </a:t>
            </a:r>
            <a:r>
              <a:rPr lang="ru-RU" sz="1400" b="1" dirty="0" err="1" smtClean="0">
                <a:solidFill>
                  <a:schemeClr val="tx2"/>
                </a:solidFill>
              </a:rPr>
              <a:t>Магас+Назрань</a:t>
            </a:r>
            <a:r>
              <a:rPr lang="ru-RU" sz="1400" b="1" dirty="0" smtClean="0">
                <a:solidFill>
                  <a:schemeClr val="tx2"/>
                </a:solidFill>
              </a:rPr>
              <a:t>,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48236" y="4796452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100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100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3115236" y="5353541"/>
            <a:ext cx="716268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4" y="5568738"/>
            <a:ext cx="716270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24115" y="1142693"/>
            <a:ext cx="5912734" cy="8433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17. Общая </a:t>
            </a:r>
            <a:r>
              <a:rPr lang="ru-RU" sz="1400" b="1" dirty="0">
                <a:solidFill>
                  <a:schemeClr val="tx2"/>
                </a:solidFill>
              </a:rPr>
              <a:t>протяженность автомобильных дорог, находящая в нормативном состоянии по результатам инструментальной диагностики, </a:t>
            </a:r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(</a:t>
            </a:r>
            <a:r>
              <a:rPr lang="ru-RU" sz="1400" b="1" dirty="0">
                <a:solidFill>
                  <a:schemeClr val="tx2"/>
                </a:solidFill>
              </a:rPr>
              <a:t>дорог регионального и межмуниципального значения</a:t>
            </a:r>
            <a:r>
              <a:rPr lang="ru-RU" sz="1400" b="1" dirty="0" smtClean="0">
                <a:solidFill>
                  <a:schemeClr val="tx2"/>
                </a:solidFill>
              </a:rPr>
              <a:t>)</a:t>
            </a:r>
            <a:r>
              <a:rPr lang="ru-RU" sz="1400" b="1" dirty="0">
                <a:solidFill>
                  <a:schemeClr val="tx2"/>
                </a:solidFill>
              </a:rPr>
              <a:t> </a:t>
            </a:r>
            <a:r>
              <a:rPr lang="ru-RU" sz="1400" b="1" dirty="0" smtClean="0">
                <a:solidFill>
                  <a:schemeClr val="tx2"/>
                </a:solidFill>
              </a:rPr>
              <a:t>(км)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340658" y="2026196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-    668,22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46412" y="227411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46412" y="249580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46412" y="272212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46412" y="295923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46412" y="320574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46411" y="3403300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371164" y="227411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694,21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371164" y="250682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705,31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371164" y="272082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716,77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371163" y="298483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723,20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371162" y="32175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734,60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371162" y="3411827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737,80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236260" y="2505631"/>
            <a:ext cx="647804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236259" y="2720828"/>
            <a:ext cx="728990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236258" y="2967924"/>
            <a:ext cx="996108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236259" y="3227081"/>
            <a:ext cx="1113550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236259" y="3457104"/>
            <a:ext cx="1206716" cy="177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6" y="374278"/>
            <a:ext cx="5599611" cy="6653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«Безопасные и качественные автомобильные дороги»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70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3115234" y="5125783"/>
            <a:ext cx="1411045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Прямоугольник 134"/>
          <p:cNvSpPr/>
          <p:nvPr/>
        </p:nvSpPr>
        <p:spPr>
          <a:xfrm>
            <a:off x="6259398" y="1239445"/>
            <a:ext cx="5718914" cy="6756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18. Количество </a:t>
            </a:r>
            <a:r>
              <a:rPr lang="ru-RU" sz="1400" b="1" dirty="0">
                <a:solidFill>
                  <a:schemeClr val="tx2"/>
                </a:solidFill>
              </a:rPr>
              <a:t>ликвидированных очагов </a:t>
            </a:r>
            <a:r>
              <a:rPr lang="ru-RU" sz="1400" b="1" dirty="0" smtClean="0">
                <a:solidFill>
                  <a:schemeClr val="tx2"/>
                </a:solidFill>
              </a:rPr>
              <a:t>аварийности 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 в том числе: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2250138" y="630233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3236260" y="2293655"/>
            <a:ext cx="519617" cy="19561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object 48"/>
          <p:cNvSpPr/>
          <p:nvPr/>
        </p:nvSpPr>
        <p:spPr>
          <a:xfrm>
            <a:off x="10412362" y="82053"/>
            <a:ext cx="1699983" cy="10118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7032170" y="1915065"/>
            <a:ext cx="4354697" cy="17897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на дорогах регионального и межмуниципального </a:t>
            </a:r>
            <a:r>
              <a:rPr lang="ru-RU" sz="1400" dirty="0" smtClean="0">
                <a:solidFill>
                  <a:schemeClr val="tx2"/>
                </a:solidFill>
              </a:rPr>
              <a:t>значения 2019 году - 1 очаг;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 году – 1 очаг;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</a:rPr>
              <a:t>на дорожной сети городской агломерации </a:t>
            </a:r>
            <a:r>
              <a:rPr lang="ru-RU" sz="1400" dirty="0" smtClean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 году – 1 очаг.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object 58"/>
          <p:cNvSpPr/>
          <p:nvPr/>
        </p:nvSpPr>
        <p:spPr>
          <a:xfrm>
            <a:off x="7032170" y="3959526"/>
            <a:ext cx="4354697" cy="2307066"/>
          </a:xfrm>
          <a:prstGeom prst="rect">
            <a:avLst/>
          </a:prstGeom>
          <a:blipFill>
            <a:blip r:embed="rId3" cstate="print"/>
            <a:srcRect/>
            <a:stretch>
              <a:fillRect r="-100807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7893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3105110" y="0"/>
            <a:ext cx="0" cy="6858000"/>
          </a:xfrm>
          <a:prstGeom prst="lin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Овал 7"/>
          <p:cNvSpPr/>
          <p:nvPr/>
        </p:nvSpPr>
        <p:spPr>
          <a:xfrm>
            <a:off x="2097576" y="765727"/>
            <a:ext cx="2015067" cy="2015067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2377122" y="3429000"/>
            <a:ext cx="7965866" cy="94012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ru-RU" sz="2309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ПРОЕКТ </a:t>
            </a:r>
          </a:p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КУЛЬТУРА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109" y="1189787"/>
            <a:ext cx="1260000" cy="116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01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53007" y="229968"/>
            <a:ext cx="4792346" cy="5747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</a:t>
            </a:r>
            <a:r>
              <a:rPr lang="ru-RU" b="1" dirty="0">
                <a:solidFill>
                  <a:schemeClr val="tx2"/>
                </a:solidFill>
              </a:rPr>
              <a:t> </a:t>
            </a:r>
            <a:r>
              <a:rPr lang="ru-RU" b="1" dirty="0" smtClean="0">
                <a:solidFill>
                  <a:schemeClr val="tx2"/>
                </a:solidFill>
              </a:rPr>
              <a:t>«КУЛЬТУРА»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5" name="object 20"/>
          <p:cNvSpPr/>
          <p:nvPr/>
        </p:nvSpPr>
        <p:spPr>
          <a:xfrm>
            <a:off x="832963" y="105644"/>
            <a:ext cx="152226" cy="5332123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Блок-схема: узел 6"/>
          <p:cNvSpPr/>
          <p:nvPr/>
        </p:nvSpPr>
        <p:spPr>
          <a:xfrm>
            <a:off x="313943" y="157063"/>
            <a:ext cx="1045028" cy="624348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object 12"/>
          <p:cNvSpPr/>
          <p:nvPr/>
        </p:nvSpPr>
        <p:spPr>
          <a:xfrm flipV="1">
            <a:off x="1408554" y="832218"/>
            <a:ext cx="10661302" cy="102819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1" name="Овал 10"/>
          <p:cNvSpPr/>
          <p:nvPr/>
        </p:nvSpPr>
        <p:spPr>
          <a:xfrm>
            <a:off x="596519" y="1023702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92534" y="2560884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55"/>
          <p:cNvSpPr/>
          <p:nvPr/>
        </p:nvSpPr>
        <p:spPr>
          <a:xfrm>
            <a:off x="723756" y="1123102"/>
            <a:ext cx="241639" cy="27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Прямоугольник 16"/>
          <p:cNvSpPr/>
          <p:nvPr/>
        </p:nvSpPr>
        <p:spPr>
          <a:xfrm>
            <a:off x="1266585" y="1051728"/>
            <a:ext cx="4702629" cy="352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СРОКИ РЕАЛИЗАЦИИ: 01.01.2019 – 31.12.2024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23" name="object 123"/>
          <p:cNvSpPr/>
          <p:nvPr/>
        </p:nvSpPr>
        <p:spPr>
          <a:xfrm>
            <a:off x="714207" y="2595395"/>
            <a:ext cx="244500" cy="2691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Прямоугольник 51"/>
          <p:cNvSpPr/>
          <p:nvPr/>
        </p:nvSpPr>
        <p:spPr>
          <a:xfrm>
            <a:off x="1154066" y="2654286"/>
            <a:ext cx="5549154" cy="3128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Федеральные проекты в которых участвует Республики Ингушетия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5274772" y="3114156"/>
            <a:ext cx="1339205" cy="33793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198 986, 8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8079565" y="1748727"/>
            <a:ext cx="3801093" cy="9145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endParaRPr lang="ru-RU" sz="1200" b="1" dirty="0">
              <a:solidFill>
                <a:schemeClr val="tx2"/>
              </a:solidFill>
            </a:endParaRPr>
          </a:p>
          <a:p>
            <a:pPr algn="ctr"/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БЮДЖЕТ </a:t>
            </a:r>
            <a:r>
              <a:rPr lang="ru-RU" sz="1400" b="1" dirty="0">
                <a:solidFill>
                  <a:schemeClr val="tx2"/>
                </a:solidFill>
              </a:rPr>
              <a:t>НАЦИОНАЛЬНОГО ПРОЕКТА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                                    204 586,7 тыс. руб.</a:t>
            </a:r>
            <a:endParaRPr lang="ru-RU" sz="1400" b="1" dirty="0">
              <a:solidFill>
                <a:schemeClr val="tx2"/>
              </a:solidFill>
            </a:endParaRPr>
          </a:p>
          <a:p>
            <a:pPr algn="ctr">
              <a:defRPr/>
            </a:pPr>
            <a:r>
              <a:rPr lang="ru-RU" sz="1400" b="1" dirty="0" smtClean="0">
                <a:solidFill>
                  <a:schemeClr val="tx2"/>
                </a:solidFill>
              </a:rPr>
              <a:t>ИСТОЧНИКИ ФБ –  194 637, 4 тыс. руб.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tx2"/>
                </a:solidFill>
              </a:rPr>
              <a:t>                       РБ –   9 949, 4 тыс</a:t>
            </a:r>
            <a:r>
              <a:rPr lang="ru-RU" sz="1400" b="1" dirty="0">
                <a:solidFill>
                  <a:schemeClr val="tx2"/>
                </a:solidFill>
              </a:rPr>
              <a:t>. руб.</a:t>
            </a:r>
          </a:p>
          <a:p>
            <a:pPr algn="ctr">
              <a:defRPr/>
            </a:pPr>
            <a:endParaRPr lang="ru-RU" sz="12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200" b="1" dirty="0" smtClean="0">
                <a:solidFill>
                  <a:schemeClr val="tx2"/>
                </a:solidFill>
              </a:rPr>
              <a:t> </a:t>
            </a:r>
          </a:p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62" name="Скругленный прямоугольник 261"/>
          <p:cNvSpPr/>
          <p:nvPr/>
        </p:nvSpPr>
        <p:spPr>
          <a:xfrm>
            <a:off x="11484864" y="6303073"/>
            <a:ext cx="493448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72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196487" y="3114156"/>
            <a:ext cx="2547684" cy="351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1. Культурная </a:t>
            </a:r>
            <a:r>
              <a:rPr lang="ru-RU" sz="1400" dirty="0">
                <a:solidFill>
                  <a:schemeClr val="tx2"/>
                </a:solidFill>
              </a:rPr>
              <a:t>среда</a:t>
            </a:r>
          </a:p>
        </p:txBody>
      </p:sp>
      <p:sp>
        <p:nvSpPr>
          <p:cNvPr id="10" name="Блок-схема: узел 9"/>
          <p:cNvSpPr/>
          <p:nvPr/>
        </p:nvSpPr>
        <p:spPr>
          <a:xfrm>
            <a:off x="6591118" y="15018115"/>
            <a:ext cx="45719" cy="130414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183165" y="5676227"/>
            <a:ext cx="3599147" cy="9861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i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КУРАТОРОМ ПРОЕКТА ЯВЛЯЕТСЯ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Заместитель Председателя Правительства РИ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 (ПО СОЦИАЛЬНОМУ БЛОКУ)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843367" y="5676226"/>
            <a:ext cx="3486817" cy="9861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РУКОВОДИТЕЛЕМ ПРОЕКТА ЯВЛЯЕТСЯ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Министр культуры и архивного дела РИ</a:t>
            </a:r>
          </a:p>
        </p:txBody>
      </p:sp>
      <p:sp>
        <p:nvSpPr>
          <p:cNvPr id="60" name="object 131"/>
          <p:cNvSpPr/>
          <p:nvPr/>
        </p:nvSpPr>
        <p:spPr>
          <a:xfrm>
            <a:off x="482452" y="5751463"/>
            <a:ext cx="639658" cy="5760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Прямоугольник 17"/>
          <p:cNvSpPr/>
          <p:nvPr/>
        </p:nvSpPr>
        <p:spPr>
          <a:xfrm>
            <a:off x="8391239" y="5671749"/>
            <a:ext cx="3093626" cy="9905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АДМИНИСТРАТОРОМ ПРОЕКТА ЯВЛЯЕТСЯ Заместитель министра культуры РИ</a:t>
            </a:r>
          </a:p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(ПО НАПРАВЛЕНИЯМ)</a:t>
            </a:r>
            <a:endParaRPr lang="ru-RU" sz="1200" i="1" dirty="0">
              <a:solidFill>
                <a:schemeClr val="tx2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203089" y="3612475"/>
            <a:ext cx="2221853" cy="2919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2. Творческие </a:t>
            </a:r>
            <a:r>
              <a:rPr lang="ru-RU" sz="1400" dirty="0">
                <a:solidFill>
                  <a:schemeClr val="tx2"/>
                </a:solidFill>
              </a:rPr>
              <a:t>люди</a:t>
            </a:r>
          </a:p>
        </p:txBody>
      </p:sp>
      <p:sp>
        <p:nvSpPr>
          <p:cNvPr id="29" name="object 86"/>
          <p:cNvSpPr/>
          <p:nvPr/>
        </p:nvSpPr>
        <p:spPr>
          <a:xfrm>
            <a:off x="581616" y="3538689"/>
            <a:ext cx="482793" cy="441325"/>
          </a:xfrm>
          <a:custGeom>
            <a:avLst/>
            <a:gdLst/>
            <a:ahLst/>
            <a:cxnLst/>
            <a:rect l="l" t="t" r="r" b="b"/>
            <a:pathLst>
              <a:path w="441325" h="441325">
                <a:moveTo>
                  <a:pt x="220662" y="441312"/>
                </a:moveTo>
                <a:lnTo>
                  <a:pt x="265133" y="436829"/>
                </a:lnTo>
                <a:lnTo>
                  <a:pt x="306554" y="423971"/>
                </a:lnTo>
                <a:lnTo>
                  <a:pt x="344037" y="403626"/>
                </a:lnTo>
                <a:lnTo>
                  <a:pt x="376694" y="376682"/>
                </a:lnTo>
                <a:lnTo>
                  <a:pt x="403639" y="344024"/>
                </a:lnTo>
                <a:lnTo>
                  <a:pt x="423984" y="306541"/>
                </a:lnTo>
                <a:lnTo>
                  <a:pt x="436841" y="265121"/>
                </a:lnTo>
                <a:lnTo>
                  <a:pt x="441325" y="220649"/>
                </a:lnTo>
                <a:lnTo>
                  <a:pt x="436841" y="176182"/>
                </a:lnTo>
                <a:lnTo>
                  <a:pt x="423984" y="134765"/>
                </a:lnTo>
                <a:lnTo>
                  <a:pt x="403639" y="97284"/>
                </a:lnTo>
                <a:lnTo>
                  <a:pt x="376694" y="64628"/>
                </a:lnTo>
                <a:lnTo>
                  <a:pt x="344037" y="37684"/>
                </a:lnTo>
                <a:lnTo>
                  <a:pt x="306554" y="17340"/>
                </a:lnTo>
                <a:lnTo>
                  <a:pt x="265133" y="4483"/>
                </a:lnTo>
                <a:lnTo>
                  <a:pt x="220662" y="0"/>
                </a:lnTo>
                <a:lnTo>
                  <a:pt x="176191" y="4483"/>
                </a:lnTo>
                <a:lnTo>
                  <a:pt x="134770" y="17340"/>
                </a:lnTo>
                <a:lnTo>
                  <a:pt x="97287" y="37684"/>
                </a:lnTo>
                <a:lnTo>
                  <a:pt x="64630" y="64628"/>
                </a:lnTo>
                <a:lnTo>
                  <a:pt x="37685" y="97284"/>
                </a:lnTo>
                <a:lnTo>
                  <a:pt x="17340" y="134765"/>
                </a:lnTo>
                <a:lnTo>
                  <a:pt x="4483" y="176182"/>
                </a:lnTo>
                <a:lnTo>
                  <a:pt x="0" y="220649"/>
                </a:lnTo>
                <a:lnTo>
                  <a:pt x="4483" y="265121"/>
                </a:lnTo>
                <a:lnTo>
                  <a:pt x="17340" y="306541"/>
                </a:lnTo>
                <a:lnTo>
                  <a:pt x="37685" y="344024"/>
                </a:lnTo>
                <a:lnTo>
                  <a:pt x="64630" y="376682"/>
                </a:lnTo>
                <a:lnTo>
                  <a:pt x="97287" y="403626"/>
                </a:lnTo>
                <a:lnTo>
                  <a:pt x="134770" y="423971"/>
                </a:lnTo>
                <a:lnTo>
                  <a:pt x="176191" y="436829"/>
                </a:lnTo>
                <a:lnTo>
                  <a:pt x="220662" y="441312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Рисунок 30"/>
          <p:cNvPicPr/>
          <p:nvPr/>
        </p:nvPicPr>
        <p:blipFill rotWithShape="1">
          <a:blip r:embed="rId5"/>
          <a:srcRect l="53333" t="23090" r="43408" b="70215"/>
          <a:stretch/>
        </p:blipFill>
        <p:spPr bwMode="auto">
          <a:xfrm>
            <a:off x="576887" y="257038"/>
            <a:ext cx="545223" cy="4007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2" name="Прямоугольник 31"/>
          <p:cNvSpPr/>
          <p:nvPr/>
        </p:nvSpPr>
        <p:spPr>
          <a:xfrm>
            <a:off x="1201876" y="1574586"/>
            <a:ext cx="398237" cy="28963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33" name="Стрелка вправо 32"/>
          <p:cNvSpPr/>
          <p:nvPr/>
        </p:nvSpPr>
        <p:spPr>
          <a:xfrm rot="16200000">
            <a:off x="1313703" y="1681341"/>
            <a:ext cx="189702" cy="86369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636177" y="1588196"/>
            <a:ext cx="5311378" cy="2760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1. Увеличение на 15% числа посещений организаций культуры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196486" y="1925949"/>
            <a:ext cx="403627" cy="4188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35" name="Стрелка вправо 34"/>
          <p:cNvSpPr/>
          <p:nvPr/>
        </p:nvSpPr>
        <p:spPr>
          <a:xfrm rot="16200000">
            <a:off x="1313704" y="2035619"/>
            <a:ext cx="189702" cy="86369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669349" y="1934051"/>
            <a:ext cx="4967487" cy="4107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2. Увеличение числа обращений к цифровым ресурсам в сфере культуры в 5 раз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7" name="object 83"/>
          <p:cNvSpPr/>
          <p:nvPr/>
        </p:nvSpPr>
        <p:spPr>
          <a:xfrm>
            <a:off x="592534" y="3062786"/>
            <a:ext cx="494745" cy="4540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92"/>
          <p:cNvSpPr/>
          <p:nvPr/>
        </p:nvSpPr>
        <p:spPr>
          <a:xfrm>
            <a:off x="749723" y="3561580"/>
            <a:ext cx="146580" cy="20345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91"/>
          <p:cNvSpPr/>
          <p:nvPr/>
        </p:nvSpPr>
        <p:spPr>
          <a:xfrm>
            <a:off x="692150" y="3717059"/>
            <a:ext cx="270510" cy="139065"/>
          </a:xfrm>
          <a:custGeom>
            <a:avLst/>
            <a:gdLst/>
            <a:ahLst/>
            <a:cxnLst/>
            <a:rect l="l" t="t" r="r" b="b"/>
            <a:pathLst>
              <a:path w="270509" h="139064">
                <a:moveTo>
                  <a:pt x="268249" y="131102"/>
                </a:moveTo>
                <a:lnTo>
                  <a:pt x="1739" y="131102"/>
                </a:lnTo>
                <a:lnTo>
                  <a:pt x="0" y="132841"/>
                </a:lnTo>
                <a:lnTo>
                  <a:pt x="0" y="137147"/>
                </a:lnTo>
                <a:lnTo>
                  <a:pt x="1739" y="138887"/>
                </a:lnTo>
                <a:lnTo>
                  <a:pt x="268249" y="138887"/>
                </a:lnTo>
                <a:lnTo>
                  <a:pt x="269989" y="137147"/>
                </a:lnTo>
                <a:lnTo>
                  <a:pt x="269989" y="132841"/>
                </a:lnTo>
                <a:lnTo>
                  <a:pt x="268249" y="131102"/>
                </a:lnTo>
                <a:close/>
              </a:path>
              <a:path w="270509" h="139064">
                <a:moveTo>
                  <a:pt x="68021" y="87248"/>
                </a:moveTo>
                <a:lnTo>
                  <a:pt x="34493" y="87248"/>
                </a:lnTo>
                <a:lnTo>
                  <a:pt x="26339" y="93624"/>
                </a:lnTo>
                <a:lnTo>
                  <a:pt x="24041" y="102793"/>
                </a:lnTo>
                <a:lnTo>
                  <a:pt x="13843" y="131102"/>
                </a:lnTo>
                <a:lnTo>
                  <a:pt x="22110" y="131102"/>
                </a:lnTo>
                <a:lnTo>
                  <a:pt x="31432" y="105232"/>
                </a:lnTo>
                <a:lnTo>
                  <a:pt x="31554" y="104825"/>
                </a:lnTo>
                <a:lnTo>
                  <a:pt x="32931" y="99059"/>
                </a:lnTo>
                <a:lnTo>
                  <a:pt x="38036" y="95034"/>
                </a:lnTo>
                <a:lnTo>
                  <a:pt x="76529" y="95034"/>
                </a:lnTo>
                <a:lnTo>
                  <a:pt x="76174" y="93624"/>
                </a:lnTo>
                <a:lnTo>
                  <a:pt x="68021" y="87248"/>
                </a:lnTo>
                <a:close/>
              </a:path>
              <a:path w="270509" h="139064">
                <a:moveTo>
                  <a:pt x="76529" y="95034"/>
                </a:moveTo>
                <a:lnTo>
                  <a:pt x="64477" y="95034"/>
                </a:lnTo>
                <a:lnTo>
                  <a:pt x="69583" y="99059"/>
                </a:lnTo>
                <a:lnTo>
                  <a:pt x="70993" y="104965"/>
                </a:lnTo>
                <a:lnTo>
                  <a:pt x="80403" y="131102"/>
                </a:lnTo>
                <a:lnTo>
                  <a:pt x="88671" y="131102"/>
                </a:lnTo>
                <a:lnTo>
                  <a:pt x="78486" y="102793"/>
                </a:lnTo>
                <a:lnTo>
                  <a:pt x="76529" y="95034"/>
                </a:lnTo>
                <a:close/>
              </a:path>
              <a:path w="270509" h="139064">
                <a:moveTo>
                  <a:pt x="84642" y="69430"/>
                </a:moveTo>
                <a:lnTo>
                  <a:pt x="73952" y="69430"/>
                </a:lnTo>
                <a:lnTo>
                  <a:pt x="78220" y="74118"/>
                </a:lnTo>
                <a:lnTo>
                  <a:pt x="82864" y="78484"/>
                </a:lnTo>
                <a:lnTo>
                  <a:pt x="88001" y="82579"/>
                </a:lnTo>
                <a:lnTo>
                  <a:pt x="93243" y="86118"/>
                </a:lnTo>
                <a:lnTo>
                  <a:pt x="93243" y="131102"/>
                </a:lnTo>
                <a:lnTo>
                  <a:pt x="177292" y="131102"/>
                </a:lnTo>
                <a:lnTo>
                  <a:pt x="177292" y="130835"/>
                </a:lnTo>
                <a:lnTo>
                  <a:pt x="101028" y="130835"/>
                </a:lnTo>
                <a:lnTo>
                  <a:pt x="101004" y="82495"/>
                </a:lnTo>
                <a:lnTo>
                  <a:pt x="100291" y="81254"/>
                </a:lnTo>
                <a:lnTo>
                  <a:pt x="99085" y="80556"/>
                </a:lnTo>
                <a:lnTo>
                  <a:pt x="92316" y="76116"/>
                </a:lnTo>
                <a:lnTo>
                  <a:pt x="86166" y="71012"/>
                </a:lnTo>
                <a:lnTo>
                  <a:pt x="84642" y="69430"/>
                </a:lnTo>
                <a:close/>
              </a:path>
              <a:path w="270509" h="139064">
                <a:moveTo>
                  <a:pt x="235737" y="87248"/>
                </a:moveTo>
                <a:lnTo>
                  <a:pt x="202209" y="87248"/>
                </a:lnTo>
                <a:lnTo>
                  <a:pt x="194056" y="93624"/>
                </a:lnTo>
                <a:lnTo>
                  <a:pt x="191744" y="102793"/>
                </a:lnTo>
                <a:lnTo>
                  <a:pt x="181559" y="131102"/>
                </a:lnTo>
                <a:lnTo>
                  <a:pt x="189826" y="131102"/>
                </a:lnTo>
                <a:lnTo>
                  <a:pt x="199136" y="105232"/>
                </a:lnTo>
                <a:lnTo>
                  <a:pt x="199263" y="104825"/>
                </a:lnTo>
                <a:lnTo>
                  <a:pt x="200647" y="99059"/>
                </a:lnTo>
                <a:lnTo>
                  <a:pt x="205752" y="95034"/>
                </a:lnTo>
                <a:lnTo>
                  <a:pt x="244244" y="95034"/>
                </a:lnTo>
                <a:lnTo>
                  <a:pt x="243890" y="93624"/>
                </a:lnTo>
                <a:lnTo>
                  <a:pt x="235737" y="87248"/>
                </a:lnTo>
                <a:close/>
              </a:path>
              <a:path w="270509" h="139064">
                <a:moveTo>
                  <a:pt x="244244" y="95034"/>
                </a:moveTo>
                <a:lnTo>
                  <a:pt x="232194" y="95034"/>
                </a:lnTo>
                <a:lnTo>
                  <a:pt x="237299" y="99059"/>
                </a:lnTo>
                <a:lnTo>
                  <a:pt x="238683" y="104825"/>
                </a:lnTo>
                <a:lnTo>
                  <a:pt x="238797" y="105232"/>
                </a:lnTo>
                <a:lnTo>
                  <a:pt x="248119" y="131102"/>
                </a:lnTo>
                <a:lnTo>
                  <a:pt x="256387" y="131102"/>
                </a:lnTo>
                <a:lnTo>
                  <a:pt x="246189" y="102793"/>
                </a:lnTo>
                <a:lnTo>
                  <a:pt x="244244" y="95034"/>
                </a:lnTo>
                <a:close/>
              </a:path>
              <a:path w="270509" h="139064">
                <a:moveTo>
                  <a:pt x="211744" y="7785"/>
                </a:moveTo>
                <a:lnTo>
                  <a:pt x="202984" y="7785"/>
                </a:lnTo>
                <a:lnTo>
                  <a:pt x="207568" y="12420"/>
                </a:lnTo>
                <a:lnTo>
                  <a:pt x="207543" y="25882"/>
                </a:lnTo>
                <a:lnTo>
                  <a:pt x="189592" y="65581"/>
                </a:lnTo>
                <a:lnTo>
                  <a:pt x="170256" y="81254"/>
                </a:lnTo>
                <a:lnTo>
                  <a:pt x="169543" y="82495"/>
                </a:lnTo>
                <a:lnTo>
                  <a:pt x="169519" y="130835"/>
                </a:lnTo>
                <a:lnTo>
                  <a:pt x="177292" y="130835"/>
                </a:lnTo>
                <a:lnTo>
                  <a:pt x="177292" y="86118"/>
                </a:lnTo>
                <a:lnTo>
                  <a:pt x="184569" y="81610"/>
                </a:lnTo>
                <a:lnTo>
                  <a:pt x="190995" y="76034"/>
                </a:lnTo>
                <a:lnTo>
                  <a:pt x="196367" y="69659"/>
                </a:lnTo>
                <a:lnTo>
                  <a:pt x="203117" y="69659"/>
                </a:lnTo>
                <a:lnTo>
                  <a:pt x="202234" y="61798"/>
                </a:lnTo>
                <a:lnTo>
                  <a:pt x="205625" y="56616"/>
                </a:lnTo>
                <a:lnTo>
                  <a:pt x="208394" y="51092"/>
                </a:lnTo>
                <a:lnTo>
                  <a:pt x="210527" y="45338"/>
                </a:lnTo>
                <a:lnTo>
                  <a:pt x="213017" y="43853"/>
                </a:lnTo>
                <a:lnTo>
                  <a:pt x="215900" y="43040"/>
                </a:lnTo>
                <a:lnTo>
                  <a:pt x="236756" y="43040"/>
                </a:lnTo>
                <a:lnTo>
                  <a:pt x="236377" y="42478"/>
                </a:lnTo>
                <a:lnTo>
                  <a:pt x="228548" y="37193"/>
                </a:lnTo>
                <a:lnTo>
                  <a:pt x="222485" y="35966"/>
                </a:lnTo>
                <a:lnTo>
                  <a:pt x="213296" y="35966"/>
                </a:lnTo>
                <a:lnTo>
                  <a:pt x="214655" y="30162"/>
                </a:lnTo>
                <a:lnTo>
                  <a:pt x="215349" y="24168"/>
                </a:lnTo>
                <a:lnTo>
                  <a:pt x="215353" y="18059"/>
                </a:lnTo>
                <a:lnTo>
                  <a:pt x="213934" y="11037"/>
                </a:lnTo>
                <a:lnTo>
                  <a:pt x="211744" y="7785"/>
                </a:lnTo>
                <a:close/>
              </a:path>
              <a:path w="270509" h="139064">
                <a:moveTo>
                  <a:pt x="53327" y="35255"/>
                </a:moveTo>
                <a:lnTo>
                  <a:pt x="51257" y="35255"/>
                </a:lnTo>
                <a:lnTo>
                  <a:pt x="41681" y="37193"/>
                </a:lnTo>
                <a:lnTo>
                  <a:pt x="33853" y="42478"/>
                </a:lnTo>
                <a:lnTo>
                  <a:pt x="28570" y="50310"/>
                </a:lnTo>
                <a:lnTo>
                  <a:pt x="26631" y="59893"/>
                </a:lnTo>
                <a:lnTo>
                  <a:pt x="28570" y="69468"/>
                </a:lnTo>
                <a:lnTo>
                  <a:pt x="33853" y="77296"/>
                </a:lnTo>
                <a:lnTo>
                  <a:pt x="41681" y="82579"/>
                </a:lnTo>
                <a:lnTo>
                  <a:pt x="51257" y="84518"/>
                </a:lnTo>
                <a:lnTo>
                  <a:pt x="58584" y="83407"/>
                </a:lnTo>
                <a:lnTo>
                  <a:pt x="65038" y="80298"/>
                </a:lnTo>
                <a:lnTo>
                  <a:pt x="68952" y="76733"/>
                </a:lnTo>
                <a:lnTo>
                  <a:pt x="41960" y="76733"/>
                </a:lnTo>
                <a:lnTo>
                  <a:pt x="34404" y="69151"/>
                </a:lnTo>
                <a:lnTo>
                  <a:pt x="34404" y="50596"/>
                </a:lnTo>
                <a:lnTo>
                  <a:pt x="41960" y="43040"/>
                </a:lnTo>
                <a:lnTo>
                  <a:pt x="67435" y="43040"/>
                </a:lnTo>
                <a:lnTo>
                  <a:pt x="65107" y="36042"/>
                </a:lnTo>
                <a:lnTo>
                  <a:pt x="57251" y="36042"/>
                </a:lnTo>
                <a:lnTo>
                  <a:pt x="55346" y="35534"/>
                </a:lnTo>
                <a:lnTo>
                  <a:pt x="53327" y="35255"/>
                </a:lnTo>
                <a:close/>
              </a:path>
              <a:path w="270509" h="139064">
                <a:moveTo>
                  <a:pt x="203117" y="69659"/>
                </a:moveTo>
                <a:lnTo>
                  <a:pt x="196367" y="69659"/>
                </a:lnTo>
                <a:lnTo>
                  <a:pt x="200067" y="75672"/>
                </a:lnTo>
                <a:lnTo>
                  <a:pt x="205289" y="80370"/>
                </a:lnTo>
                <a:lnTo>
                  <a:pt x="211701" y="83427"/>
                </a:lnTo>
                <a:lnTo>
                  <a:pt x="218973" y="84518"/>
                </a:lnTo>
                <a:lnTo>
                  <a:pt x="228548" y="82579"/>
                </a:lnTo>
                <a:lnTo>
                  <a:pt x="236377" y="77296"/>
                </a:lnTo>
                <a:lnTo>
                  <a:pt x="236757" y="76733"/>
                </a:lnTo>
                <a:lnTo>
                  <a:pt x="210337" y="76733"/>
                </a:lnTo>
                <a:lnTo>
                  <a:pt x="203174" y="70167"/>
                </a:lnTo>
                <a:lnTo>
                  <a:pt x="203117" y="69659"/>
                </a:lnTo>
                <a:close/>
              </a:path>
              <a:path w="270509" h="139064">
                <a:moveTo>
                  <a:pt x="67435" y="43040"/>
                </a:moveTo>
                <a:lnTo>
                  <a:pt x="54533" y="43040"/>
                </a:lnTo>
                <a:lnTo>
                  <a:pt x="57518" y="43980"/>
                </a:lnTo>
                <a:lnTo>
                  <a:pt x="60096" y="45567"/>
                </a:lnTo>
                <a:lnTo>
                  <a:pt x="62153" y="51092"/>
                </a:lnTo>
                <a:lnTo>
                  <a:pt x="64846" y="56426"/>
                </a:lnTo>
                <a:lnTo>
                  <a:pt x="68033" y="61404"/>
                </a:lnTo>
                <a:lnTo>
                  <a:pt x="67246" y="69964"/>
                </a:lnTo>
                <a:lnTo>
                  <a:pt x="60058" y="76733"/>
                </a:lnTo>
                <a:lnTo>
                  <a:pt x="68952" y="76733"/>
                </a:lnTo>
                <a:lnTo>
                  <a:pt x="70275" y="75528"/>
                </a:lnTo>
                <a:lnTo>
                  <a:pt x="73952" y="69430"/>
                </a:lnTo>
                <a:lnTo>
                  <a:pt x="84642" y="69430"/>
                </a:lnTo>
                <a:lnTo>
                  <a:pt x="80668" y="65307"/>
                </a:lnTo>
                <a:lnTo>
                  <a:pt x="75857" y="59067"/>
                </a:lnTo>
                <a:lnTo>
                  <a:pt x="71920" y="53428"/>
                </a:lnTo>
                <a:lnTo>
                  <a:pt x="68821" y="47205"/>
                </a:lnTo>
                <a:lnTo>
                  <a:pt x="67435" y="43040"/>
                </a:lnTo>
                <a:close/>
              </a:path>
              <a:path w="270509" h="139064">
                <a:moveTo>
                  <a:pt x="236756" y="43040"/>
                </a:moveTo>
                <a:lnTo>
                  <a:pt x="228269" y="43040"/>
                </a:lnTo>
                <a:lnTo>
                  <a:pt x="235826" y="50596"/>
                </a:lnTo>
                <a:lnTo>
                  <a:pt x="235826" y="69151"/>
                </a:lnTo>
                <a:lnTo>
                  <a:pt x="228269" y="76733"/>
                </a:lnTo>
                <a:lnTo>
                  <a:pt x="236757" y="76733"/>
                </a:lnTo>
                <a:lnTo>
                  <a:pt x="241660" y="69468"/>
                </a:lnTo>
                <a:lnTo>
                  <a:pt x="243598" y="59893"/>
                </a:lnTo>
                <a:lnTo>
                  <a:pt x="241660" y="50310"/>
                </a:lnTo>
                <a:lnTo>
                  <a:pt x="236756" y="43040"/>
                </a:lnTo>
                <a:close/>
              </a:path>
              <a:path w="270509" h="139064">
                <a:moveTo>
                  <a:pt x="87649" y="7785"/>
                </a:moveTo>
                <a:lnTo>
                  <a:pt x="78854" y="7785"/>
                </a:lnTo>
                <a:lnTo>
                  <a:pt x="83477" y="12420"/>
                </a:lnTo>
                <a:lnTo>
                  <a:pt x="83477" y="18059"/>
                </a:lnTo>
                <a:lnTo>
                  <a:pt x="87552" y="38201"/>
                </a:lnTo>
                <a:lnTo>
                  <a:pt x="98661" y="54665"/>
                </a:lnTo>
                <a:lnTo>
                  <a:pt x="115125" y="65774"/>
                </a:lnTo>
                <a:lnTo>
                  <a:pt x="135267" y="69849"/>
                </a:lnTo>
                <a:lnTo>
                  <a:pt x="155409" y="65774"/>
                </a:lnTo>
                <a:lnTo>
                  <a:pt x="160907" y="62064"/>
                </a:lnTo>
                <a:lnTo>
                  <a:pt x="135267" y="62064"/>
                </a:lnTo>
                <a:lnTo>
                  <a:pt x="118147" y="58603"/>
                </a:lnTo>
                <a:lnTo>
                  <a:pt x="104159" y="49168"/>
                </a:lnTo>
                <a:lnTo>
                  <a:pt x="94723" y="35179"/>
                </a:lnTo>
                <a:lnTo>
                  <a:pt x="89842" y="11037"/>
                </a:lnTo>
                <a:lnTo>
                  <a:pt x="87649" y="7785"/>
                </a:lnTo>
                <a:close/>
              </a:path>
              <a:path w="270509" h="139064">
                <a:moveTo>
                  <a:pt x="197332" y="0"/>
                </a:moveTo>
                <a:lnTo>
                  <a:pt x="190312" y="1421"/>
                </a:lnTo>
                <a:lnTo>
                  <a:pt x="184575" y="5295"/>
                </a:lnTo>
                <a:lnTo>
                  <a:pt x="180705" y="11037"/>
                </a:lnTo>
                <a:lnTo>
                  <a:pt x="175822" y="35179"/>
                </a:lnTo>
                <a:lnTo>
                  <a:pt x="166382" y="49168"/>
                </a:lnTo>
                <a:lnTo>
                  <a:pt x="152389" y="58603"/>
                </a:lnTo>
                <a:lnTo>
                  <a:pt x="135267" y="62064"/>
                </a:lnTo>
                <a:lnTo>
                  <a:pt x="160907" y="62064"/>
                </a:lnTo>
                <a:lnTo>
                  <a:pt x="171873" y="54665"/>
                </a:lnTo>
                <a:lnTo>
                  <a:pt x="182982" y="38201"/>
                </a:lnTo>
                <a:lnTo>
                  <a:pt x="187058" y="18059"/>
                </a:lnTo>
                <a:lnTo>
                  <a:pt x="187058" y="12420"/>
                </a:lnTo>
                <a:lnTo>
                  <a:pt x="191655" y="7785"/>
                </a:lnTo>
                <a:lnTo>
                  <a:pt x="211744" y="7785"/>
                </a:lnTo>
                <a:lnTo>
                  <a:pt x="210067" y="5295"/>
                </a:lnTo>
                <a:lnTo>
                  <a:pt x="204338" y="1421"/>
                </a:lnTo>
                <a:lnTo>
                  <a:pt x="197332" y="0"/>
                </a:lnTo>
                <a:close/>
              </a:path>
              <a:path w="270509" h="139064">
                <a:moveTo>
                  <a:pt x="73202" y="0"/>
                </a:moveTo>
                <a:lnTo>
                  <a:pt x="66204" y="1421"/>
                </a:lnTo>
                <a:lnTo>
                  <a:pt x="60478" y="5295"/>
                </a:lnTo>
                <a:lnTo>
                  <a:pt x="56613" y="11037"/>
                </a:lnTo>
                <a:lnTo>
                  <a:pt x="55194" y="18059"/>
                </a:lnTo>
                <a:lnTo>
                  <a:pt x="55194" y="24168"/>
                </a:lnTo>
                <a:lnTo>
                  <a:pt x="55892" y="30200"/>
                </a:lnTo>
                <a:lnTo>
                  <a:pt x="57251" y="36042"/>
                </a:lnTo>
                <a:lnTo>
                  <a:pt x="65107" y="36042"/>
                </a:lnTo>
                <a:lnTo>
                  <a:pt x="64262" y="33502"/>
                </a:lnTo>
                <a:lnTo>
                  <a:pt x="62966" y="25882"/>
                </a:lnTo>
                <a:lnTo>
                  <a:pt x="62966" y="12420"/>
                </a:lnTo>
                <a:lnTo>
                  <a:pt x="67564" y="7785"/>
                </a:lnTo>
                <a:lnTo>
                  <a:pt x="87649" y="7785"/>
                </a:lnTo>
                <a:lnTo>
                  <a:pt x="85971" y="5295"/>
                </a:lnTo>
                <a:lnTo>
                  <a:pt x="80230" y="1421"/>
                </a:lnTo>
                <a:lnTo>
                  <a:pt x="73202" y="0"/>
                </a:lnTo>
                <a:close/>
              </a:path>
              <a:path w="270509" h="139064">
                <a:moveTo>
                  <a:pt x="218973" y="35255"/>
                </a:moveTo>
                <a:lnTo>
                  <a:pt x="217030" y="35255"/>
                </a:lnTo>
                <a:lnTo>
                  <a:pt x="215125" y="35496"/>
                </a:lnTo>
                <a:lnTo>
                  <a:pt x="213296" y="35966"/>
                </a:lnTo>
                <a:lnTo>
                  <a:pt x="222485" y="35966"/>
                </a:lnTo>
                <a:lnTo>
                  <a:pt x="218973" y="35255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81"/>
          <p:cNvSpPr/>
          <p:nvPr/>
        </p:nvSpPr>
        <p:spPr>
          <a:xfrm>
            <a:off x="585636" y="4001243"/>
            <a:ext cx="478773" cy="4540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Прямоугольник 42"/>
          <p:cNvSpPr/>
          <p:nvPr/>
        </p:nvSpPr>
        <p:spPr>
          <a:xfrm>
            <a:off x="1183165" y="4046530"/>
            <a:ext cx="2221853" cy="2919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2"/>
                </a:solidFill>
              </a:rPr>
              <a:t> </a:t>
            </a:r>
            <a:r>
              <a:rPr lang="ru-RU" sz="1400" dirty="0" smtClean="0">
                <a:solidFill>
                  <a:schemeClr val="tx2"/>
                </a:solidFill>
              </a:rPr>
              <a:t>3. Цифровая </a:t>
            </a:r>
            <a:r>
              <a:rPr lang="ru-RU" sz="1400" dirty="0">
                <a:solidFill>
                  <a:schemeClr val="tx2"/>
                </a:solidFill>
              </a:rPr>
              <a:t>культура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5285097" y="3531416"/>
            <a:ext cx="1339205" cy="335980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-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274772" y="4001243"/>
            <a:ext cx="1339205" cy="342138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5 600,0</a:t>
            </a:r>
            <a:endParaRPr lang="ru-RU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/>
          </p:nvPr>
        </p:nvGraphicFramePr>
        <p:xfrm>
          <a:off x="7943272" y="2864519"/>
          <a:ext cx="3937385" cy="2481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9425462" y="3843762"/>
            <a:ext cx="9509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204 586,7 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тыс</a:t>
            </a:r>
            <a:r>
              <a:rPr lang="ru-RU" sz="1400" b="1" dirty="0">
                <a:solidFill>
                  <a:schemeClr val="tx2"/>
                </a:solidFill>
              </a:rPr>
              <a:t>. руб.</a:t>
            </a:r>
          </a:p>
        </p:txBody>
      </p:sp>
    </p:spTree>
    <p:extLst>
      <p:ext uri="{BB962C8B-B14F-4D97-AF65-F5344CB8AC3E}">
        <p14:creationId xmlns:p14="http://schemas.microsoft.com/office/powerpoint/2010/main" val="144029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30908" y="1407834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07019" y="1874080"/>
            <a:ext cx="5759047" cy="11859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1. Количество </a:t>
            </a:r>
            <a:r>
              <a:rPr lang="ru-RU" sz="1400" b="1" dirty="0">
                <a:solidFill>
                  <a:schemeClr val="tx2"/>
                </a:solidFill>
              </a:rPr>
              <a:t>созданных  (реконструированных) и капитально отремонтированных объектов организаций культуры (ед.) (нарастающим итогом) </a:t>
            </a:r>
            <a:endParaRPr lang="ru-RU" sz="1400" b="1" dirty="0" smtClean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784004" y="3522487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-   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989758" y="377040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989758" y="399209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989758" y="421841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989758" y="445552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989758" y="470203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989757" y="489959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814510" y="377040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6</a:t>
            </a:r>
          </a:p>
        </p:txBody>
      </p:sp>
      <p:sp>
        <p:nvSpPr>
          <p:cNvPr id="100" name="Прямоугольник 99"/>
          <p:cNvSpPr/>
          <p:nvPr/>
        </p:nvSpPr>
        <p:spPr>
          <a:xfrm>
            <a:off x="2814510" y="400311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01" name="Прямоугольник 100"/>
          <p:cNvSpPr/>
          <p:nvPr/>
        </p:nvSpPr>
        <p:spPr>
          <a:xfrm>
            <a:off x="2814510" y="421711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02" name="Прямоугольник 101"/>
          <p:cNvSpPr/>
          <p:nvPr/>
        </p:nvSpPr>
        <p:spPr>
          <a:xfrm>
            <a:off x="2814509" y="448112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2814508" y="471382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04" name="Прямоугольник 103"/>
          <p:cNvSpPr/>
          <p:nvPr/>
        </p:nvSpPr>
        <p:spPr>
          <a:xfrm>
            <a:off x="2814508" y="4908118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31" name="Прямоугольник 130"/>
          <p:cNvSpPr/>
          <p:nvPr/>
        </p:nvSpPr>
        <p:spPr>
          <a:xfrm>
            <a:off x="4852219" y="956528"/>
            <a:ext cx="4558893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Региональный проект «Культурная среда»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73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679604" y="3770652"/>
            <a:ext cx="654423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Прямоугольник 134"/>
          <p:cNvSpPr/>
          <p:nvPr/>
        </p:nvSpPr>
        <p:spPr>
          <a:xfrm>
            <a:off x="6259398" y="1958557"/>
            <a:ext cx="5718914" cy="12196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2. Количество организаций культуры, получивших современное 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оборудование (ед.) 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(нарастающим итогом)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7790783" y="3790180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7790783" y="4011873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7790783" y="423818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7790783" y="4475296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7790783" y="4721814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7790783" y="4969707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8615535" y="3790180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7</a:t>
            </a:r>
          </a:p>
        </p:txBody>
      </p:sp>
      <p:sp>
        <p:nvSpPr>
          <p:cNvPr id="143" name="Прямоугольник 142"/>
          <p:cNvSpPr/>
          <p:nvPr/>
        </p:nvSpPr>
        <p:spPr>
          <a:xfrm>
            <a:off x="8615535" y="4022888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8615535" y="423689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8615534" y="450089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8615533" y="473360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8615533" y="4973171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9480630" y="4004502"/>
            <a:ext cx="749938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9480630" y="4236893"/>
            <a:ext cx="908836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Прямоугольник 149"/>
          <p:cNvSpPr/>
          <p:nvPr/>
        </p:nvSpPr>
        <p:spPr>
          <a:xfrm>
            <a:off x="9480630" y="4483990"/>
            <a:ext cx="1049040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Прямоугольник 150"/>
          <p:cNvSpPr/>
          <p:nvPr/>
        </p:nvSpPr>
        <p:spPr>
          <a:xfrm>
            <a:off x="9480630" y="4735763"/>
            <a:ext cx="1185773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Прямоугольник 151"/>
          <p:cNvSpPr/>
          <p:nvPr/>
        </p:nvSpPr>
        <p:spPr>
          <a:xfrm>
            <a:off x="9480630" y="4978015"/>
            <a:ext cx="1416510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Прямоугольник 152"/>
          <p:cNvSpPr/>
          <p:nvPr/>
        </p:nvSpPr>
        <p:spPr>
          <a:xfrm>
            <a:off x="9473566" y="3771246"/>
            <a:ext cx="605537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6755360" y="347382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</a:t>
            </a:r>
            <a:r>
              <a:rPr lang="ru-RU" sz="16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110" name="object 134"/>
          <p:cNvSpPr/>
          <p:nvPr/>
        </p:nvSpPr>
        <p:spPr>
          <a:xfrm>
            <a:off x="9697674" y="27710"/>
            <a:ext cx="2383188" cy="12977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Прямоугольник 48"/>
          <p:cNvSpPr/>
          <p:nvPr/>
        </p:nvSpPr>
        <p:spPr>
          <a:xfrm>
            <a:off x="4720097" y="259114"/>
            <a:ext cx="4558893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«КУЛЬТУРА»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48236" y="5242279"/>
            <a:ext cx="5205862" cy="2388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Примечание: Ежегодно будут вносится изменения в соглашение</a:t>
            </a:r>
          </a:p>
        </p:txBody>
      </p:sp>
    </p:spTree>
    <p:extLst>
      <p:ext uri="{BB962C8B-B14F-4D97-AF65-F5344CB8AC3E}">
        <p14:creationId xmlns:p14="http://schemas.microsoft.com/office/powerpoint/2010/main" val="25413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30908" y="1407834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07019" y="1874080"/>
            <a:ext cx="5759047" cy="11859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3. Количество </a:t>
            </a:r>
            <a:r>
              <a:rPr lang="ru-RU" sz="1400" b="1" dirty="0">
                <a:solidFill>
                  <a:schemeClr val="tx2"/>
                </a:solidFill>
              </a:rPr>
              <a:t>созданных (реконструированных) и капитально отремонтированных объектов организации </a:t>
            </a:r>
            <a:r>
              <a:rPr lang="ru-RU" sz="1400" b="1" dirty="0" smtClean="0">
                <a:solidFill>
                  <a:schemeClr val="tx2"/>
                </a:solidFill>
              </a:rPr>
              <a:t>культуры (единиц) 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784004" y="3522487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-    10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989758" y="377040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989758" y="399209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989758" y="421841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989758" y="445552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989758" y="470203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989757" y="489959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814510" y="377040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814510" y="400311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814510" y="421711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814509" y="448112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814508" y="471382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814508" y="4908118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31" name="Прямоугольник 130"/>
          <p:cNvSpPr/>
          <p:nvPr/>
        </p:nvSpPr>
        <p:spPr>
          <a:xfrm>
            <a:off x="4852219" y="956528"/>
            <a:ext cx="4558893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Региональный проект «Культурная среда»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74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679604" y="3770652"/>
            <a:ext cx="654423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Прямоугольник 134"/>
          <p:cNvSpPr/>
          <p:nvPr/>
        </p:nvSpPr>
        <p:spPr>
          <a:xfrm>
            <a:off x="6259398" y="1958557"/>
            <a:ext cx="5718914" cy="12196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4</a:t>
            </a:r>
            <a:r>
              <a:rPr lang="ru-RU" sz="1400" b="1" dirty="0" smtClean="0">
                <a:solidFill>
                  <a:schemeClr val="tx2"/>
                </a:solidFill>
              </a:rPr>
              <a:t>. </a:t>
            </a:r>
            <a:r>
              <a:rPr lang="ru-RU" sz="1400" b="1" dirty="0">
                <a:solidFill>
                  <a:schemeClr val="tx2"/>
                </a:solidFill>
              </a:rPr>
              <a:t>Приобретены передвижные многофункциональные культурные центры (автоклубы) для обслуживания сельского населения субъектов Российской Федерации</a:t>
            </a:r>
          </a:p>
        </p:txBody>
      </p:sp>
      <p:sp>
        <p:nvSpPr>
          <p:cNvPr id="136" name="Прямоугольник 135"/>
          <p:cNvSpPr/>
          <p:nvPr/>
        </p:nvSpPr>
        <p:spPr>
          <a:xfrm>
            <a:off x="7790783" y="3790180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7790783" y="4011873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7790783" y="423818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7790783" y="4475296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7790783" y="4721814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7790783" y="4969707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8615535" y="3790180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8615535" y="4022888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8615535" y="423689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8615534" y="450089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46" name="Прямоугольник 145"/>
          <p:cNvSpPr/>
          <p:nvPr/>
        </p:nvSpPr>
        <p:spPr>
          <a:xfrm>
            <a:off x="8615533" y="473360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8615533" y="4973171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50" name="Прямоугольник 149"/>
          <p:cNvSpPr/>
          <p:nvPr/>
        </p:nvSpPr>
        <p:spPr>
          <a:xfrm>
            <a:off x="9480630" y="4483990"/>
            <a:ext cx="318397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6755360" y="347382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</a:t>
            </a:r>
            <a:r>
              <a:rPr lang="ru-RU" sz="16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110" name="object 134"/>
          <p:cNvSpPr/>
          <p:nvPr/>
        </p:nvSpPr>
        <p:spPr>
          <a:xfrm>
            <a:off x="9697674" y="27710"/>
            <a:ext cx="2383188" cy="12977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Прямоугольник 48"/>
          <p:cNvSpPr/>
          <p:nvPr/>
        </p:nvSpPr>
        <p:spPr>
          <a:xfrm>
            <a:off x="4650828" y="477824"/>
            <a:ext cx="4558893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«КУЛЬТУРА»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679604" y="3997279"/>
            <a:ext cx="775186" cy="20119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3675048" y="4473074"/>
            <a:ext cx="975780" cy="2091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3674850" y="4230061"/>
            <a:ext cx="881383" cy="21798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3674851" y="4923597"/>
            <a:ext cx="1121266" cy="1606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3674851" y="4718532"/>
            <a:ext cx="1045246" cy="18003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33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30908" y="1407834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46801" y="515705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80178" y="184179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802206" y="1542908"/>
            <a:ext cx="3926541" cy="5217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5</a:t>
            </a:r>
            <a:r>
              <a:rPr lang="ru-RU" sz="1400" b="1" dirty="0" smtClean="0">
                <a:solidFill>
                  <a:schemeClr val="tx2"/>
                </a:solidFill>
              </a:rPr>
              <a:t>.</a:t>
            </a:r>
            <a:r>
              <a:rPr lang="ru-RU" sz="1400" dirty="0" smtClean="0"/>
              <a:t> </a:t>
            </a:r>
            <a:r>
              <a:rPr lang="ru-RU" sz="1400" b="1" dirty="0">
                <a:solidFill>
                  <a:schemeClr val="tx2"/>
                </a:solidFill>
              </a:rPr>
              <a:t>Созданы виртуальные концертные залы</a:t>
            </a:r>
            <a:r>
              <a:rPr lang="ru-RU" sz="1400" b="1" dirty="0" smtClean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665931" y="2176022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-   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871685" y="2423940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871685" y="2645633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871685" y="28719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871685" y="3109056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871685" y="3355574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871684" y="3553126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696437" y="2423940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00" name="Прямоугольник 99"/>
          <p:cNvSpPr/>
          <p:nvPr/>
        </p:nvSpPr>
        <p:spPr>
          <a:xfrm>
            <a:off x="2696437" y="2656648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696437" y="287065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696436" y="313465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696435" y="336736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696435" y="35616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31" name="Прямоугольник 130"/>
          <p:cNvSpPr/>
          <p:nvPr/>
        </p:nvSpPr>
        <p:spPr>
          <a:xfrm>
            <a:off x="2615755" y="956528"/>
            <a:ext cx="6795358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Региональный проект «Цифровая культура», «Творческие люди»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75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561531" y="2424187"/>
            <a:ext cx="215561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Прямоугольник 135"/>
          <p:cNvSpPr/>
          <p:nvPr/>
        </p:nvSpPr>
        <p:spPr>
          <a:xfrm>
            <a:off x="7772557" y="2503538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7772557" y="2725231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7772557" y="295154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7772557" y="3188654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7772557" y="3435172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7772557" y="3683065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8597309" y="2503538"/>
            <a:ext cx="501999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8597309" y="2736246"/>
            <a:ext cx="501999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8597309" y="2950252"/>
            <a:ext cx="501999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8597308" y="3214254"/>
            <a:ext cx="55116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8597308" y="3446962"/>
            <a:ext cx="551162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8681118" y="3686529"/>
            <a:ext cx="418190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50" name="Прямоугольник 149"/>
          <p:cNvSpPr/>
          <p:nvPr/>
        </p:nvSpPr>
        <p:spPr>
          <a:xfrm>
            <a:off x="9267079" y="2725215"/>
            <a:ext cx="423826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6737134" y="2187179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</a:t>
            </a:r>
            <a:r>
              <a:rPr lang="ru-RU" sz="16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110" name="object 134"/>
          <p:cNvSpPr/>
          <p:nvPr/>
        </p:nvSpPr>
        <p:spPr>
          <a:xfrm>
            <a:off x="9697674" y="27710"/>
            <a:ext cx="2383188" cy="12977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Прямоугольник 48"/>
          <p:cNvSpPr/>
          <p:nvPr/>
        </p:nvSpPr>
        <p:spPr>
          <a:xfrm>
            <a:off x="4720097" y="259114"/>
            <a:ext cx="4558893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«КУЛЬТУРА»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32272" y="3841992"/>
            <a:ext cx="5205862" cy="2388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Примечание: Ежегодно будут вносится изменения в соглашение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5381268" y="1604142"/>
            <a:ext cx="6302188" cy="5217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6</a:t>
            </a:r>
            <a:r>
              <a:rPr lang="ru-RU" sz="1400" b="1" dirty="0" smtClean="0">
                <a:solidFill>
                  <a:schemeClr val="tx2"/>
                </a:solidFill>
              </a:rPr>
              <a:t>.</a:t>
            </a:r>
            <a:r>
              <a:rPr lang="ru-RU" sz="1400" dirty="0" smtClean="0"/>
              <a:t> </a:t>
            </a:r>
            <a:r>
              <a:rPr lang="ru-RU" sz="1400" b="1" dirty="0">
                <a:solidFill>
                  <a:schemeClr val="tx2"/>
                </a:solidFill>
              </a:rPr>
              <a:t>Количество специалистов, прошедших повышение квалификации на базе Центров непрерывного образования </a:t>
            </a:r>
            <a:r>
              <a:rPr lang="ru-RU" sz="1400" b="1" dirty="0" smtClean="0">
                <a:solidFill>
                  <a:schemeClr val="tx2"/>
                </a:solidFill>
              </a:rPr>
              <a:t>(единиц нарастающим </a:t>
            </a:r>
            <a:r>
              <a:rPr lang="ru-RU" sz="1400" b="1" dirty="0">
                <a:solidFill>
                  <a:schemeClr val="tx2"/>
                </a:solidFill>
              </a:rPr>
              <a:t>итогом</a:t>
            </a:r>
            <a:r>
              <a:rPr lang="ru-RU" sz="1400" b="1" dirty="0" smtClean="0">
                <a:solidFill>
                  <a:schemeClr val="tx2"/>
                </a:solidFill>
              </a:rPr>
              <a:t>) 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9262861" y="3209762"/>
            <a:ext cx="671446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9262861" y="3451818"/>
            <a:ext cx="803014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9262861" y="3682793"/>
            <a:ext cx="980631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9262862" y="2967416"/>
            <a:ext cx="549744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9267079" y="2483014"/>
            <a:ext cx="318397" cy="22979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2381284" y="4901660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381284" y="5123353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381284" y="534966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381284" y="5586776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381284" y="5833294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2381284" y="6081187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3206036" y="4901660"/>
            <a:ext cx="501999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3206036" y="5134368"/>
            <a:ext cx="501999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3206036" y="5348374"/>
            <a:ext cx="501999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3206036" y="5612376"/>
            <a:ext cx="502000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3206035" y="5845084"/>
            <a:ext cx="502000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3289845" y="6084651"/>
            <a:ext cx="367755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1345861" y="458530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</a:t>
            </a:r>
            <a:r>
              <a:rPr lang="ru-RU" sz="16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224466" y="4131449"/>
            <a:ext cx="5893969" cy="5217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7</a:t>
            </a:r>
            <a:r>
              <a:rPr lang="ru-RU" sz="1400" b="1" dirty="0" smtClean="0">
                <a:solidFill>
                  <a:schemeClr val="tx2"/>
                </a:solidFill>
              </a:rPr>
              <a:t>.</a:t>
            </a:r>
            <a:r>
              <a:rPr lang="ru-RU" sz="1400" dirty="0" smtClean="0"/>
              <a:t> </a:t>
            </a:r>
            <a:r>
              <a:rPr lang="ru-RU" sz="1400" b="1" dirty="0">
                <a:solidFill>
                  <a:schemeClr val="tx2"/>
                </a:solidFill>
              </a:rPr>
              <a:t>Количество любительских творческих коллективов, получивших </a:t>
            </a:r>
            <a:r>
              <a:rPr lang="ru-RU" sz="1400" b="1" dirty="0" err="1">
                <a:solidFill>
                  <a:schemeClr val="tx2"/>
                </a:solidFill>
              </a:rPr>
              <a:t>грантовую</a:t>
            </a:r>
            <a:r>
              <a:rPr lang="ru-RU" sz="1400" b="1" dirty="0">
                <a:solidFill>
                  <a:schemeClr val="tx2"/>
                </a:solidFill>
              </a:rPr>
              <a:t> поддержку (ед.) (нарастающим итогом</a:t>
            </a:r>
            <a:r>
              <a:rPr lang="ru-RU" sz="1400" dirty="0"/>
              <a:t>) </a:t>
            </a:r>
            <a:r>
              <a:rPr lang="ru-RU" sz="1400" b="1" dirty="0" smtClean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8516628" y="4882358"/>
            <a:ext cx="703957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516628" y="5104051"/>
            <a:ext cx="703957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516628" y="5330366"/>
            <a:ext cx="703957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516628" y="5567474"/>
            <a:ext cx="703957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8516628" y="5813992"/>
            <a:ext cx="703957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8516628" y="6061885"/>
            <a:ext cx="703957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9341380" y="4882358"/>
            <a:ext cx="474935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85" name="Прямоугольник 84"/>
          <p:cNvSpPr/>
          <p:nvPr/>
        </p:nvSpPr>
        <p:spPr>
          <a:xfrm>
            <a:off x="9341380" y="5115066"/>
            <a:ext cx="474935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86" name="Прямоугольник 85"/>
          <p:cNvSpPr/>
          <p:nvPr/>
        </p:nvSpPr>
        <p:spPr>
          <a:xfrm>
            <a:off x="9341380" y="5329072"/>
            <a:ext cx="474935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88" name="Прямоугольник 87"/>
          <p:cNvSpPr/>
          <p:nvPr/>
        </p:nvSpPr>
        <p:spPr>
          <a:xfrm>
            <a:off x="9341379" y="5593074"/>
            <a:ext cx="479455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9341379" y="5825782"/>
            <a:ext cx="479455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05" name="Прямоугольник 104"/>
          <p:cNvSpPr/>
          <p:nvPr/>
        </p:nvSpPr>
        <p:spPr>
          <a:xfrm>
            <a:off x="9425189" y="6065349"/>
            <a:ext cx="313663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07" name="Прямоугольник 106"/>
          <p:cNvSpPr/>
          <p:nvPr/>
        </p:nvSpPr>
        <p:spPr>
          <a:xfrm>
            <a:off x="7481205" y="4565999"/>
            <a:ext cx="2663159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</a:t>
            </a:r>
            <a:r>
              <a:rPr lang="ru-RU" sz="16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108" name="Прямоугольник 107"/>
          <p:cNvSpPr/>
          <p:nvPr/>
        </p:nvSpPr>
        <p:spPr>
          <a:xfrm>
            <a:off x="6118435" y="4002646"/>
            <a:ext cx="5962426" cy="5160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8</a:t>
            </a:r>
            <a:r>
              <a:rPr lang="ru-RU" sz="1400" b="1" dirty="0" smtClean="0">
                <a:solidFill>
                  <a:schemeClr val="tx2"/>
                </a:solidFill>
              </a:rPr>
              <a:t>.</a:t>
            </a:r>
            <a:r>
              <a:rPr lang="ru-RU" sz="1400" b="1" dirty="0" smtClean="0"/>
              <a:t> </a:t>
            </a:r>
            <a:r>
              <a:rPr lang="ru-RU" sz="1400" b="1" dirty="0">
                <a:solidFill>
                  <a:schemeClr val="tx2"/>
                </a:solidFill>
              </a:rPr>
              <a:t>Количество волонтеров</a:t>
            </a:r>
            <a:r>
              <a:rPr lang="ru-RU" sz="1400" b="1" dirty="0"/>
              <a:t>, </a:t>
            </a:r>
            <a:r>
              <a:rPr lang="ru-RU" sz="1400" b="1" dirty="0">
                <a:solidFill>
                  <a:schemeClr val="tx2"/>
                </a:solidFill>
              </a:rPr>
              <a:t>вовлеченных в программу «Волонтеры культуры» (чел.) (нарастающим </a:t>
            </a:r>
            <a:r>
              <a:rPr lang="ru-RU" sz="1400" b="1" dirty="0" smtClean="0">
                <a:solidFill>
                  <a:schemeClr val="tx2"/>
                </a:solidFill>
              </a:rPr>
              <a:t>итогом)</a:t>
            </a:r>
          </a:p>
        </p:txBody>
      </p:sp>
    </p:spTree>
    <p:extLst>
      <p:ext uri="{BB962C8B-B14F-4D97-AF65-F5344CB8AC3E}">
        <p14:creationId xmlns:p14="http://schemas.microsoft.com/office/powerpoint/2010/main" val="376364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3105110" y="0"/>
            <a:ext cx="0" cy="6858000"/>
          </a:xfrm>
          <a:prstGeom prst="lin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Овал 7"/>
          <p:cNvSpPr/>
          <p:nvPr/>
        </p:nvSpPr>
        <p:spPr>
          <a:xfrm>
            <a:off x="2097576" y="765727"/>
            <a:ext cx="2015067" cy="2015067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2377122" y="3429000"/>
            <a:ext cx="7965866" cy="1869101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ru-RU" sz="2309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</a:t>
            </a:r>
            <a:r>
              <a:rPr lang="ru-RU" sz="2309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</a:t>
            </a:r>
          </a:p>
          <a:p>
            <a:r>
              <a:rPr lang="ru-RU" sz="2309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МАЛОЕ И СРЕДНЕЕ ПРЕДПРИНИМАТЕЛЬСТВО И ПОДДЕРЖКА ИНДИВИДУАЛЬНОЙ</a:t>
            </a:r>
          </a:p>
          <a:p>
            <a:r>
              <a:rPr lang="ru-RU" sz="2309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ПРЕДПРИНИМАТЕЛЬСКОЙ ИНИЦИАТИВЫ</a:t>
            </a:r>
          </a:p>
          <a:p>
            <a:r>
              <a:rPr lang="ru-RU" sz="2309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068" y="1217774"/>
            <a:ext cx="1258082" cy="125808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373197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99783" y="225860"/>
            <a:ext cx="7025651" cy="6287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«Малое и среднее предпринимательство и поддержка предпринимательской инициативы»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5" name="object 20"/>
          <p:cNvSpPr/>
          <p:nvPr/>
        </p:nvSpPr>
        <p:spPr>
          <a:xfrm>
            <a:off x="832963" y="105644"/>
            <a:ext cx="152226" cy="5332123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2"/>
          <p:cNvSpPr/>
          <p:nvPr/>
        </p:nvSpPr>
        <p:spPr>
          <a:xfrm flipV="1">
            <a:off x="1408554" y="832218"/>
            <a:ext cx="10661302" cy="102819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1" name="Овал 10"/>
          <p:cNvSpPr/>
          <p:nvPr/>
        </p:nvSpPr>
        <p:spPr>
          <a:xfrm>
            <a:off x="596519" y="1023702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96519" y="2625961"/>
            <a:ext cx="487846" cy="31446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55"/>
          <p:cNvSpPr/>
          <p:nvPr/>
        </p:nvSpPr>
        <p:spPr>
          <a:xfrm>
            <a:off x="723756" y="1123102"/>
            <a:ext cx="241639" cy="27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Прямоугольник 16"/>
          <p:cNvSpPr/>
          <p:nvPr/>
        </p:nvSpPr>
        <p:spPr>
          <a:xfrm>
            <a:off x="1266585" y="1051728"/>
            <a:ext cx="4702629" cy="352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СРОКИ РЕАЛИЗАЦИИ: 01.01.2019 – 31.12.2024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23" name="object 123"/>
          <p:cNvSpPr/>
          <p:nvPr/>
        </p:nvSpPr>
        <p:spPr>
          <a:xfrm>
            <a:off x="718192" y="2663301"/>
            <a:ext cx="244500" cy="2691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Прямоугольник 51"/>
          <p:cNvSpPr/>
          <p:nvPr/>
        </p:nvSpPr>
        <p:spPr>
          <a:xfrm>
            <a:off x="1122110" y="2675541"/>
            <a:ext cx="5549154" cy="3128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Федеральные проекты в которых участвует Республики Ингушетия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6379609" y="3020225"/>
            <a:ext cx="1339205" cy="33793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15 226,9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8079565" y="1748727"/>
            <a:ext cx="3801093" cy="9145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endParaRPr lang="ru-RU" sz="1200" b="1" dirty="0">
              <a:solidFill>
                <a:schemeClr val="tx2"/>
              </a:solidFill>
            </a:endParaRPr>
          </a:p>
          <a:p>
            <a:pPr algn="ctr"/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БЮДЖЕТ </a:t>
            </a:r>
            <a:r>
              <a:rPr lang="ru-RU" sz="1400" b="1" dirty="0">
                <a:solidFill>
                  <a:schemeClr val="tx2"/>
                </a:solidFill>
              </a:rPr>
              <a:t>НАЦИОНАЛЬНОГО ПРОЕКТА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                                     188 996,0тыс. руб.</a:t>
            </a:r>
            <a:endParaRPr lang="ru-RU" sz="1400" b="1" dirty="0">
              <a:solidFill>
                <a:schemeClr val="tx2"/>
              </a:solidFill>
            </a:endParaRPr>
          </a:p>
          <a:p>
            <a:pPr algn="ctr">
              <a:defRPr/>
            </a:pPr>
            <a:r>
              <a:rPr lang="ru-RU" sz="1400" b="1" dirty="0" smtClean="0">
                <a:solidFill>
                  <a:schemeClr val="tx2"/>
                </a:solidFill>
              </a:rPr>
              <a:t>ИСТОЧНИКИ ФБ –  187 106,2 тыс. руб.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tx2"/>
                </a:solidFill>
              </a:rPr>
              <a:t>                       РБ –  1 889,8  тыс</a:t>
            </a:r>
            <a:r>
              <a:rPr lang="ru-RU" sz="1400" b="1" dirty="0">
                <a:solidFill>
                  <a:schemeClr val="tx2"/>
                </a:solidFill>
              </a:rPr>
              <a:t>. руб.</a:t>
            </a:r>
          </a:p>
          <a:p>
            <a:pPr algn="ctr">
              <a:defRPr/>
            </a:pPr>
            <a:endParaRPr lang="ru-RU" sz="12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200" b="1" dirty="0" smtClean="0">
                <a:solidFill>
                  <a:schemeClr val="tx2"/>
                </a:solidFill>
              </a:rPr>
              <a:t> </a:t>
            </a:r>
          </a:p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62" name="Скругленный прямоугольник 261"/>
          <p:cNvSpPr/>
          <p:nvPr/>
        </p:nvSpPr>
        <p:spPr>
          <a:xfrm>
            <a:off x="11484864" y="6303073"/>
            <a:ext cx="493448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77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122110" y="3070798"/>
            <a:ext cx="4845122" cy="351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5080" algn="just">
              <a:spcBef>
                <a:spcPts val="100"/>
              </a:spcBef>
            </a:pPr>
            <a:r>
              <a:rPr lang="ru-RU" sz="1200" spc="-80" dirty="0" smtClean="0">
                <a:solidFill>
                  <a:srgbClr val="46556D"/>
                </a:solidFill>
                <a:cs typeface="Arial"/>
              </a:rPr>
              <a:t>1. </a:t>
            </a:r>
            <a:r>
              <a:rPr lang="ru-RU" sz="1400" spc="-80" dirty="0" smtClean="0">
                <a:solidFill>
                  <a:srgbClr val="46556D"/>
                </a:solidFill>
                <a:cs typeface="Arial"/>
              </a:rPr>
              <a:t>Расширение </a:t>
            </a:r>
            <a:r>
              <a:rPr lang="ru-RU" sz="1400" spc="-60" dirty="0">
                <a:solidFill>
                  <a:srgbClr val="46556D"/>
                </a:solidFill>
                <a:cs typeface="Arial"/>
              </a:rPr>
              <a:t>доступа</a:t>
            </a:r>
            <a:r>
              <a:rPr lang="ru-RU" sz="1400" spc="-65" dirty="0">
                <a:solidFill>
                  <a:srgbClr val="46556D"/>
                </a:solidFill>
                <a:cs typeface="Arial"/>
              </a:rPr>
              <a:t> </a:t>
            </a:r>
            <a:r>
              <a:rPr lang="ru-RU" sz="1400" spc="-55" dirty="0">
                <a:solidFill>
                  <a:srgbClr val="46556D"/>
                </a:solidFill>
                <a:cs typeface="Arial"/>
              </a:rPr>
              <a:t>субъектов</a:t>
            </a:r>
            <a:r>
              <a:rPr lang="ru-RU" sz="1400" spc="-75" dirty="0">
                <a:solidFill>
                  <a:srgbClr val="46556D"/>
                </a:solidFill>
                <a:cs typeface="Arial"/>
              </a:rPr>
              <a:t> </a:t>
            </a:r>
            <a:r>
              <a:rPr lang="ru-RU" sz="1400" spc="-145" dirty="0">
                <a:solidFill>
                  <a:srgbClr val="46556D"/>
                </a:solidFill>
                <a:cs typeface="Arial"/>
              </a:rPr>
              <a:t>МСП </a:t>
            </a:r>
            <a:r>
              <a:rPr lang="ru-RU" sz="1400" spc="-55" dirty="0">
                <a:solidFill>
                  <a:srgbClr val="46556D"/>
                </a:solidFill>
                <a:cs typeface="Arial"/>
              </a:rPr>
              <a:t> </a:t>
            </a:r>
            <a:r>
              <a:rPr lang="ru-RU" sz="1400" spc="40" dirty="0">
                <a:solidFill>
                  <a:srgbClr val="46556D"/>
                </a:solidFill>
                <a:cs typeface="Arial"/>
              </a:rPr>
              <a:t>к </a:t>
            </a:r>
            <a:r>
              <a:rPr lang="ru-RU" sz="1400" spc="-90" dirty="0">
                <a:solidFill>
                  <a:srgbClr val="46556D"/>
                </a:solidFill>
                <a:cs typeface="Arial"/>
              </a:rPr>
              <a:t>финансовым </a:t>
            </a:r>
            <a:r>
              <a:rPr lang="ru-RU" sz="1400" spc="-75" dirty="0">
                <a:solidFill>
                  <a:srgbClr val="46556D"/>
                </a:solidFill>
                <a:cs typeface="Arial"/>
              </a:rPr>
              <a:t>ресурсам, </a:t>
            </a:r>
            <a:r>
              <a:rPr lang="ru-RU" sz="1400" spc="-60" dirty="0">
                <a:solidFill>
                  <a:srgbClr val="46556D"/>
                </a:solidFill>
                <a:cs typeface="Arial"/>
              </a:rPr>
              <a:t>в </a:t>
            </a:r>
            <a:r>
              <a:rPr lang="ru-RU" sz="1400" spc="-70" dirty="0">
                <a:solidFill>
                  <a:srgbClr val="46556D"/>
                </a:solidFill>
                <a:cs typeface="Arial"/>
              </a:rPr>
              <a:t>том</a:t>
            </a:r>
            <a:r>
              <a:rPr lang="ru-RU" sz="1400" spc="-135" dirty="0">
                <a:solidFill>
                  <a:srgbClr val="46556D"/>
                </a:solidFill>
                <a:cs typeface="Arial"/>
              </a:rPr>
              <a:t> </a:t>
            </a:r>
            <a:r>
              <a:rPr lang="ru-RU" sz="1400" spc="-75" dirty="0">
                <a:solidFill>
                  <a:srgbClr val="46556D"/>
                </a:solidFill>
                <a:cs typeface="Arial"/>
              </a:rPr>
              <a:t>числе  </a:t>
            </a:r>
            <a:r>
              <a:rPr lang="ru-RU" sz="1400" spc="40" dirty="0">
                <a:solidFill>
                  <a:srgbClr val="46556D"/>
                </a:solidFill>
                <a:cs typeface="Arial"/>
              </a:rPr>
              <a:t>к </a:t>
            </a:r>
            <a:r>
              <a:rPr lang="ru-RU" sz="1400" spc="-60" dirty="0">
                <a:solidFill>
                  <a:srgbClr val="46556D"/>
                </a:solidFill>
                <a:cs typeface="Arial"/>
              </a:rPr>
              <a:t>льготному</a:t>
            </a:r>
            <a:r>
              <a:rPr lang="ru-RU" sz="1400" spc="-160" dirty="0">
                <a:solidFill>
                  <a:srgbClr val="46556D"/>
                </a:solidFill>
                <a:cs typeface="Arial"/>
              </a:rPr>
              <a:t> </a:t>
            </a:r>
            <a:r>
              <a:rPr lang="ru-RU" sz="1400" spc="-80" dirty="0">
                <a:solidFill>
                  <a:srgbClr val="46556D"/>
                </a:solidFill>
                <a:cs typeface="Arial"/>
              </a:rPr>
              <a:t>финансированию</a:t>
            </a:r>
            <a:endParaRPr lang="ru-RU" sz="1400" dirty="0">
              <a:cs typeface="Arial"/>
            </a:endParaRPr>
          </a:p>
        </p:txBody>
      </p:sp>
      <p:sp>
        <p:nvSpPr>
          <p:cNvPr id="10" name="Блок-схема: узел 9"/>
          <p:cNvSpPr/>
          <p:nvPr/>
        </p:nvSpPr>
        <p:spPr>
          <a:xfrm>
            <a:off x="6591118" y="15018115"/>
            <a:ext cx="45719" cy="130414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196486" y="5676227"/>
            <a:ext cx="3476098" cy="9861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i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КУРАТОРОМ ПРОЕКТА ЯВЛЯЕТСЯ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Заместитель Председателя Правительства РИ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(ПО ЭКОНОМИЧЕСКОМУ БЛОКУ)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489704" y="5650408"/>
            <a:ext cx="3548559" cy="1011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РУКОВОДИТЕЛЬЕМ ПРОЕКТА ЯВЛЯЕТСЯ</a:t>
            </a:r>
          </a:p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Министр экономического развития РИ</a:t>
            </a:r>
          </a:p>
        </p:txBody>
      </p:sp>
      <p:sp>
        <p:nvSpPr>
          <p:cNvPr id="60" name="object 131"/>
          <p:cNvSpPr/>
          <p:nvPr/>
        </p:nvSpPr>
        <p:spPr>
          <a:xfrm>
            <a:off x="482452" y="5751463"/>
            <a:ext cx="639658" cy="5760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Прямоугольник 17"/>
          <p:cNvSpPr/>
          <p:nvPr/>
        </p:nvSpPr>
        <p:spPr>
          <a:xfrm>
            <a:off x="8038263" y="5671749"/>
            <a:ext cx="3446601" cy="9905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АДМИНИСТРАТОРОМ ПРОЕКТА ЯВЛЯЕТСЯ</a:t>
            </a:r>
          </a:p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Заместитель министра экономического развития РИ</a:t>
            </a:r>
          </a:p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(ПО НАПРАВЛЕНИЯМ)</a:t>
            </a:r>
          </a:p>
          <a:p>
            <a:pPr algn="ctr"/>
            <a:endParaRPr lang="ru-RU" sz="1200" i="1" dirty="0" smtClean="0">
              <a:solidFill>
                <a:schemeClr val="tx2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038399" y="3430360"/>
            <a:ext cx="5023698" cy="2919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 2. Создание системы акселерации субъектов МСП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201876" y="1574586"/>
            <a:ext cx="398237" cy="28963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33" name="Стрелка вправо 32"/>
          <p:cNvSpPr/>
          <p:nvPr/>
        </p:nvSpPr>
        <p:spPr>
          <a:xfrm rot="16200000">
            <a:off x="1313703" y="1681341"/>
            <a:ext cx="189702" cy="86369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636177" y="1588196"/>
            <a:ext cx="5311378" cy="2760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1. Увеличение численности занятых в сфере МСП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196486" y="1925949"/>
            <a:ext cx="403627" cy="335424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35" name="Стрелка вправо 34"/>
          <p:cNvSpPr/>
          <p:nvPr/>
        </p:nvSpPr>
        <p:spPr>
          <a:xfrm rot="16200000">
            <a:off x="1313704" y="2035619"/>
            <a:ext cx="189702" cy="86369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669349" y="1934051"/>
            <a:ext cx="4967487" cy="4107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2. Увеличение доли МСП в ВРП на 32.5 %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082038" y="3773343"/>
            <a:ext cx="5297569" cy="2919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3. Система поддержки фермеров и создание сельской кооперации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379609" y="3399460"/>
            <a:ext cx="1339205" cy="335980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42 002,7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379606" y="3776233"/>
            <a:ext cx="1339207" cy="34213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127 800,0</a:t>
            </a:r>
            <a:endParaRPr lang="ru-RU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/>
          </p:nvPr>
        </p:nvGraphicFramePr>
        <p:xfrm>
          <a:off x="7943272" y="2864519"/>
          <a:ext cx="3937385" cy="2481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9445499" y="3843762"/>
            <a:ext cx="9108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186 840,4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тыс</a:t>
            </a:r>
            <a:r>
              <a:rPr lang="ru-RU" sz="1400" b="1" dirty="0">
                <a:solidFill>
                  <a:schemeClr val="tx2"/>
                </a:solidFill>
              </a:rPr>
              <a:t>. руб.</a:t>
            </a:r>
          </a:p>
        </p:txBody>
      </p:sp>
      <p:sp>
        <p:nvSpPr>
          <p:cNvPr id="47" name="object 107"/>
          <p:cNvSpPr/>
          <p:nvPr/>
        </p:nvSpPr>
        <p:spPr>
          <a:xfrm>
            <a:off x="432766" y="168394"/>
            <a:ext cx="780491" cy="7804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Прямоугольник 47"/>
          <p:cNvSpPr/>
          <p:nvPr/>
        </p:nvSpPr>
        <p:spPr>
          <a:xfrm>
            <a:off x="1038399" y="4102628"/>
            <a:ext cx="5023698" cy="2919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 4. Популяризация предпринимательства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6379607" y="4144374"/>
            <a:ext cx="1339206" cy="342138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4 311,0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032821" y="4489016"/>
            <a:ext cx="5346785" cy="4602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 5. Улучшение условий ведения предпринимательской деятельности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6379607" y="4510521"/>
            <a:ext cx="1339206" cy="438714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-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201876" y="2319376"/>
            <a:ext cx="398237" cy="351514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55" name="Стрелка вправо 54"/>
          <p:cNvSpPr/>
          <p:nvPr/>
        </p:nvSpPr>
        <p:spPr>
          <a:xfrm rot="16200000">
            <a:off x="1309560" y="2461164"/>
            <a:ext cx="189702" cy="86369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1669350" y="2264739"/>
            <a:ext cx="6049464" cy="4107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3. Увеличение доли экспорта субъектов МСП в общем объеме </a:t>
            </a:r>
            <a:r>
              <a:rPr lang="ru-RU" sz="1400" dirty="0" err="1" smtClean="0">
                <a:solidFill>
                  <a:schemeClr val="tx2"/>
                </a:solidFill>
              </a:rPr>
              <a:t>несырьевого</a:t>
            </a:r>
            <a:r>
              <a:rPr lang="ru-RU" sz="1400" dirty="0" smtClean="0">
                <a:solidFill>
                  <a:schemeClr val="tx2"/>
                </a:solidFill>
              </a:rPr>
              <a:t> экспорта до  10 %  к 2024 году 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object 112"/>
          <p:cNvSpPr/>
          <p:nvPr/>
        </p:nvSpPr>
        <p:spPr>
          <a:xfrm>
            <a:off x="605950" y="3003176"/>
            <a:ext cx="454025" cy="4084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108"/>
          <p:cNvSpPr/>
          <p:nvPr/>
        </p:nvSpPr>
        <p:spPr>
          <a:xfrm>
            <a:off x="605950" y="3431213"/>
            <a:ext cx="454025" cy="36723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110"/>
          <p:cNvSpPr/>
          <p:nvPr/>
        </p:nvSpPr>
        <p:spPr>
          <a:xfrm>
            <a:off x="601408" y="3901604"/>
            <a:ext cx="454025" cy="45401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111"/>
          <p:cNvSpPr/>
          <p:nvPr/>
        </p:nvSpPr>
        <p:spPr>
          <a:xfrm>
            <a:off x="591383" y="4510521"/>
            <a:ext cx="454025" cy="45401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370326439"/>
              </p:ext>
            </p:extLst>
          </p:nvPr>
        </p:nvGraphicFramePr>
        <p:xfrm>
          <a:off x="8038263" y="2625961"/>
          <a:ext cx="3735761" cy="2930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9398780" y="3874082"/>
            <a:ext cx="1026367" cy="5142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188 996,0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т</a:t>
            </a:r>
            <a:r>
              <a:rPr lang="ru-RU" sz="1400" b="1" dirty="0" smtClean="0">
                <a:solidFill>
                  <a:schemeClr val="tx2"/>
                </a:solidFill>
              </a:rPr>
              <a:t>ыс. руб.</a:t>
            </a:r>
            <a:endParaRPr lang="ru-RU" sz="1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60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242047" y="1440827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2706" y="2958336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58585" y="2419690"/>
            <a:ext cx="5759047" cy="8433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1. Обеспечен </a:t>
            </a:r>
            <a:r>
              <a:rPr lang="ru-RU" sz="1400" b="1" dirty="0">
                <a:solidFill>
                  <a:schemeClr val="tx2"/>
                </a:solidFill>
              </a:rPr>
              <a:t>объем финансовой поддержки, оказанной субъектам малого и среднего предпринимательства, при гарантийной поддержке региональными гарантийными </a:t>
            </a:r>
            <a:r>
              <a:rPr lang="ru-RU" sz="1400" b="1" dirty="0" smtClean="0">
                <a:solidFill>
                  <a:schemeClr val="tx2"/>
                </a:solidFill>
              </a:rPr>
              <a:t>организациями (тыс. руб.)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475128" y="3303193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-113057,74   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680882" y="3551111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680882" y="3772804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680882" y="399911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680882" y="4236227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680882" y="4482745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680881" y="4680297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384608" y="3551111"/>
            <a:ext cx="865097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</a:rPr>
              <a:t>113057,74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384608" y="3783819"/>
            <a:ext cx="865097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113057,74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384608" y="3997825"/>
            <a:ext cx="865097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113057,74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384609" y="4261827"/>
            <a:ext cx="865096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113057,74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384608" y="4494535"/>
            <a:ext cx="865095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113057,74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384608" y="4688824"/>
            <a:ext cx="865095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113057,74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370730" y="3782628"/>
            <a:ext cx="654421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370730" y="3997825"/>
            <a:ext cx="654421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370728" y="4244921"/>
            <a:ext cx="654423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370729" y="4504078"/>
            <a:ext cx="654422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370728" y="4713048"/>
            <a:ext cx="654423" cy="177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7" y="137717"/>
            <a:ext cx="7672762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Национальный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«Малое </a:t>
            </a:r>
            <a:r>
              <a:rPr lang="ru-RU" sz="1600" b="1" dirty="0">
                <a:solidFill>
                  <a:schemeClr val="tx2"/>
                </a:solidFill>
              </a:rPr>
              <a:t>и среднее предпринимательство и поддержка предпринимательской </a:t>
            </a:r>
            <a:r>
              <a:rPr lang="ru-RU" sz="1600" b="1" dirty="0" smtClean="0">
                <a:solidFill>
                  <a:schemeClr val="tx2"/>
                </a:solidFill>
              </a:rPr>
              <a:t>инициативы»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78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370728" y="3551358"/>
            <a:ext cx="654423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Прямоугольник 134"/>
          <p:cNvSpPr/>
          <p:nvPr/>
        </p:nvSpPr>
        <p:spPr>
          <a:xfrm>
            <a:off x="6393868" y="2516442"/>
            <a:ext cx="5718914" cy="6687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2. Количество </a:t>
            </a:r>
            <a:r>
              <a:rPr lang="ru-RU" sz="1400" b="1" dirty="0">
                <a:solidFill>
                  <a:schemeClr val="tx2"/>
                </a:solidFill>
              </a:rPr>
              <a:t>выдаваемых </a:t>
            </a:r>
            <a:r>
              <a:rPr lang="ru-RU" sz="1400" b="1" dirty="0" err="1">
                <a:solidFill>
                  <a:schemeClr val="tx2"/>
                </a:solidFill>
              </a:rPr>
              <a:t>микрозаймов</a:t>
            </a:r>
            <a:r>
              <a:rPr lang="ru-RU" sz="1400" b="1" dirty="0">
                <a:solidFill>
                  <a:schemeClr val="tx2"/>
                </a:solidFill>
              </a:rPr>
              <a:t> МФО субъектам МСП нарастающим итогом</a:t>
            </a:r>
          </a:p>
        </p:txBody>
      </p:sp>
      <p:sp>
        <p:nvSpPr>
          <p:cNvPr id="136" name="Прямоугольник 135"/>
          <p:cNvSpPr/>
          <p:nvPr/>
        </p:nvSpPr>
        <p:spPr>
          <a:xfrm>
            <a:off x="7851362" y="353919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7851362" y="376088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7851362" y="398720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7851362" y="422431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7851362" y="447082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7851362" y="471872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8676114" y="353919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676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8676114" y="377190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681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8676114" y="398590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686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8676113" y="424991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708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8676112" y="448261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725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8676112" y="472218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728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9541209" y="3753516"/>
            <a:ext cx="749938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9541209" y="3985907"/>
            <a:ext cx="908836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Прямоугольник 149"/>
          <p:cNvSpPr/>
          <p:nvPr/>
        </p:nvSpPr>
        <p:spPr>
          <a:xfrm>
            <a:off x="9541209" y="4233004"/>
            <a:ext cx="1049040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Прямоугольник 150"/>
          <p:cNvSpPr/>
          <p:nvPr/>
        </p:nvSpPr>
        <p:spPr>
          <a:xfrm>
            <a:off x="9541209" y="4484777"/>
            <a:ext cx="1185773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Прямоугольник 151"/>
          <p:cNvSpPr/>
          <p:nvPr/>
        </p:nvSpPr>
        <p:spPr>
          <a:xfrm>
            <a:off x="9541209" y="4727029"/>
            <a:ext cx="1416510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Прямоугольник 152"/>
          <p:cNvSpPr/>
          <p:nvPr/>
        </p:nvSpPr>
        <p:spPr>
          <a:xfrm>
            <a:off x="9534145" y="3520260"/>
            <a:ext cx="605537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6837060" y="3190114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- 639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4252546" y="589086"/>
            <a:ext cx="7672762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</a:t>
            </a:r>
            <a:r>
              <a:rPr lang="ru-RU" sz="1600" spc="-80" dirty="0">
                <a:solidFill>
                  <a:srgbClr val="46556D"/>
                </a:solidFill>
                <a:cs typeface="Arial"/>
              </a:rPr>
              <a:t> </a:t>
            </a:r>
            <a:r>
              <a:rPr lang="ru-RU" sz="1600" spc="-80" dirty="0" smtClean="0">
                <a:solidFill>
                  <a:srgbClr val="46556D"/>
                </a:solidFill>
                <a:cs typeface="Arial"/>
              </a:rPr>
              <a:t>«</a:t>
            </a:r>
            <a:r>
              <a:rPr lang="ru-RU" sz="1600" b="1" spc="-80" dirty="0" smtClean="0">
                <a:solidFill>
                  <a:srgbClr val="46556D"/>
                </a:solidFill>
                <a:cs typeface="Arial"/>
              </a:rPr>
              <a:t>Расширение </a:t>
            </a:r>
            <a:r>
              <a:rPr lang="ru-RU" sz="1600" b="1" spc="-60" dirty="0">
                <a:solidFill>
                  <a:srgbClr val="46556D"/>
                </a:solidFill>
                <a:cs typeface="Arial"/>
              </a:rPr>
              <a:t>доступа</a:t>
            </a:r>
            <a:r>
              <a:rPr lang="ru-RU" sz="1600" b="1" spc="-65" dirty="0">
                <a:solidFill>
                  <a:srgbClr val="46556D"/>
                </a:solidFill>
                <a:cs typeface="Arial"/>
              </a:rPr>
              <a:t> </a:t>
            </a:r>
            <a:r>
              <a:rPr lang="ru-RU" sz="1600" b="1" spc="-55" dirty="0">
                <a:solidFill>
                  <a:srgbClr val="46556D"/>
                </a:solidFill>
                <a:cs typeface="Arial"/>
              </a:rPr>
              <a:t>субъектов</a:t>
            </a:r>
            <a:r>
              <a:rPr lang="ru-RU" sz="1600" b="1" spc="-75" dirty="0">
                <a:solidFill>
                  <a:srgbClr val="46556D"/>
                </a:solidFill>
                <a:cs typeface="Arial"/>
              </a:rPr>
              <a:t> </a:t>
            </a:r>
            <a:r>
              <a:rPr lang="ru-RU" sz="1600" b="1" spc="-145" dirty="0">
                <a:solidFill>
                  <a:srgbClr val="46556D"/>
                </a:solidFill>
                <a:cs typeface="Arial"/>
              </a:rPr>
              <a:t>МСП </a:t>
            </a:r>
            <a:r>
              <a:rPr lang="ru-RU" sz="1600" b="1" spc="-55" dirty="0">
                <a:solidFill>
                  <a:srgbClr val="46556D"/>
                </a:solidFill>
                <a:cs typeface="Arial"/>
              </a:rPr>
              <a:t> </a:t>
            </a:r>
            <a:r>
              <a:rPr lang="ru-RU" sz="1600" b="1" spc="40" dirty="0">
                <a:solidFill>
                  <a:srgbClr val="46556D"/>
                </a:solidFill>
                <a:cs typeface="Arial"/>
              </a:rPr>
              <a:t>к </a:t>
            </a:r>
            <a:r>
              <a:rPr lang="ru-RU" sz="1600" b="1" spc="-90" dirty="0">
                <a:solidFill>
                  <a:srgbClr val="46556D"/>
                </a:solidFill>
                <a:cs typeface="Arial"/>
              </a:rPr>
              <a:t>финансовым </a:t>
            </a:r>
            <a:r>
              <a:rPr lang="ru-RU" sz="1600" b="1" spc="-75" dirty="0">
                <a:solidFill>
                  <a:srgbClr val="46556D"/>
                </a:solidFill>
                <a:cs typeface="Arial"/>
              </a:rPr>
              <a:t>ресурсам, </a:t>
            </a:r>
            <a:r>
              <a:rPr lang="ru-RU" sz="1600" b="1" spc="-60" dirty="0">
                <a:solidFill>
                  <a:srgbClr val="46556D"/>
                </a:solidFill>
                <a:cs typeface="Arial"/>
              </a:rPr>
              <a:t>в </a:t>
            </a:r>
            <a:r>
              <a:rPr lang="ru-RU" sz="1600" b="1" spc="-70" dirty="0">
                <a:solidFill>
                  <a:srgbClr val="46556D"/>
                </a:solidFill>
                <a:cs typeface="Arial"/>
              </a:rPr>
              <a:t>том</a:t>
            </a:r>
            <a:r>
              <a:rPr lang="ru-RU" sz="1600" b="1" spc="-135" dirty="0">
                <a:solidFill>
                  <a:srgbClr val="46556D"/>
                </a:solidFill>
                <a:cs typeface="Arial"/>
              </a:rPr>
              <a:t> </a:t>
            </a:r>
            <a:r>
              <a:rPr lang="ru-RU" sz="1600" b="1" spc="-75" dirty="0">
                <a:solidFill>
                  <a:srgbClr val="46556D"/>
                </a:solidFill>
                <a:cs typeface="Arial"/>
              </a:rPr>
              <a:t>числе  </a:t>
            </a:r>
            <a:r>
              <a:rPr lang="ru-RU" sz="1600" b="1" spc="40" dirty="0">
                <a:solidFill>
                  <a:srgbClr val="46556D"/>
                </a:solidFill>
                <a:cs typeface="Arial"/>
              </a:rPr>
              <a:t>к </a:t>
            </a:r>
            <a:r>
              <a:rPr lang="ru-RU" sz="1600" b="1" spc="-60" dirty="0">
                <a:solidFill>
                  <a:srgbClr val="46556D"/>
                </a:solidFill>
                <a:cs typeface="Arial"/>
              </a:rPr>
              <a:t>льготному</a:t>
            </a:r>
            <a:r>
              <a:rPr lang="ru-RU" sz="1600" b="1" spc="-160" dirty="0">
                <a:solidFill>
                  <a:srgbClr val="46556D"/>
                </a:solidFill>
                <a:cs typeface="Arial"/>
              </a:rPr>
              <a:t> </a:t>
            </a:r>
            <a:r>
              <a:rPr lang="ru-RU" sz="1600" b="1" spc="-80" dirty="0" smtClean="0">
                <a:solidFill>
                  <a:srgbClr val="46556D"/>
                </a:solidFill>
                <a:cs typeface="Arial"/>
              </a:rPr>
              <a:t>финансированию»</a:t>
            </a:r>
            <a:r>
              <a:rPr lang="ru-RU" sz="1600" b="1" dirty="0" smtClean="0">
                <a:solidFill>
                  <a:schemeClr val="tx2"/>
                </a:solidFill>
              </a:rPr>
              <a:t> </a:t>
            </a:r>
            <a:endParaRPr lang="ru-RU" sz="1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17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13309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3731220"/>
            <a:ext cx="5703718" cy="9915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5. Количество </a:t>
            </a:r>
            <a:r>
              <a:rPr lang="ru-RU" sz="1400" b="1" dirty="0">
                <a:solidFill>
                  <a:schemeClr val="tx2"/>
                </a:solidFill>
              </a:rPr>
              <a:t>субъектов МСП и </a:t>
            </a:r>
            <a:r>
              <a:rPr lang="ru-RU" sz="1400" b="1" dirty="0" err="1">
                <a:solidFill>
                  <a:schemeClr val="tx2"/>
                </a:solidFill>
              </a:rPr>
              <a:t>самозанятых</a:t>
            </a:r>
            <a:r>
              <a:rPr lang="ru-RU" sz="1400" b="1" dirty="0">
                <a:solidFill>
                  <a:schemeClr val="tx2"/>
                </a:solidFill>
              </a:rPr>
              <a:t> граждан,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получивших поддержку в рамках федерального проекта,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нарастающим </a:t>
            </a:r>
            <a:r>
              <a:rPr lang="ru-RU" sz="1400" b="1" dirty="0" smtClean="0">
                <a:solidFill>
                  <a:schemeClr val="tx2"/>
                </a:solidFill>
              </a:rPr>
              <a:t>итогом (единиц)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48236" y="4796452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- 68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290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411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545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784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1035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6" y="5353541"/>
            <a:ext cx="667870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4" y="5568738"/>
            <a:ext cx="900954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3" y="5815834"/>
            <a:ext cx="1186179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24115" y="1142693"/>
            <a:ext cx="6264448" cy="8433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3</a:t>
            </a:r>
            <a:r>
              <a:rPr lang="ru-RU" sz="1400" b="1" dirty="0" smtClean="0">
                <a:solidFill>
                  <a:schemeClr val="tx2"/>
                </a:solidFill>
              </a:rPr>
              <a:t>.</a:t>
            </a:r>
            <a:r>
              <a:rPr lang="ru-RU" sz="1400" dirty="0" smtClean="0"/>
              <a:t> </a:t>
            </a:r>
            <a:r>
              <a:rPr lang="ru-RU" sz="1400" b="1" dirty="0">
                <a:solidFill>
                  <a:schemeClr val="tx2"/>
                </a:solidFill>
              </a:rPr>
              <a:t>Доступ субъектов МСП к экспортной поддержке обеспечен во всех субъектах Российской Федерации, в том числе с привлечением торгово-промышленных палат субъектов Российской Федерации и </a:t>
            </a:r>
            <a:r>
              <a:rPr lang="ru-RU" sz="1400" b="1" dirty="0" smtClean="0">
                <a:solidFill>
                  <a:schemeClr val="tx2"/>
                </a:solidFill>
              </a:rPr>
              <a:t>административно территориальных образований нарастающим итогом (ед.)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340658" y="2026196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  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46412" y="227411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46412" y="249580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46412" y="272212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46412" y="295923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46412" y="320574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46411" y="3403300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50138" y="2274114"/>
            <a:ext cx="865097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</a:rPr>
              <a:t>1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50138" y="2506822"/>
            <a:ext cx="865097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01" name="Прямоугольник 100"/>
          <p:cNvSpPr/>
          <p:nvPr/>
        </p:nvSpPr>
        <p:spPr>
          <a:xfrm>
            <a:off x="2250138" y="2720828"/>
            <a:ext cx="865097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0B050"/>
                </a:solidFill>
              </a:rPr>
              <a:t>5</a:t>
            </a:r>
          </a:p>
        </p:txBody>
      </p:sp>
      <p:sp>
        <p:nvSpPr>
          <p:cNvPr id="102" name="Прямоугольник 101"/>
          <p:cNvSpPr/>
          <p:nvPr/>
        </p:nvSpPr>
        <p:spPr>
          <a:xfrm>
            <a:off x="2250139" y="2984830"/>
            <a:ext cx="865096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0B050"/>
                </a:solidFill>
              </a:rPr>
              <a:t>9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2250138" y="3217538"/>
            <a:ext cx="865095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13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50138" y="3411827"/>
            <a:ext cx="865095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17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236261" y="2505631"/>
            <a:ext cx="340658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236261" y="2720828"/>
            <a:ext cx="546846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236258" y="2967924"/>
            <a:ext cx="779930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236258" y="3227081"/>
            <a:ext cx="929341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236258" y="3436051"/>
            <a:ext cx="1137160" cy="177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7" y="137717"/>
            <a:ext cx="7672762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Национальный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«Малое </a:t>
            </a:r>
            <a:r>
              <a:rPr lang="ru-RU" sz="1600" b="1" dirty="0">
                <a:solidFill>
                  <a:schemeClr val="tx2"/>
                </a:solidFill>
              </a:rPr>
              <a:t>и среднее предпринимательство и поддержка предпринимательской </a:t>
            </a:r>
            <a:r>
              <a:rPr lang="ru-RU" sz="1600" b="1" dirty="0" smtClean="0">
                <a:solidFill>
                  <a:schemeClr val="tx2"/>
                </a:solidFill>
              </a:rPr>
              <a:t>инициативы»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79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236258" y="2274361"/>
            <a:ext cx="185815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3115235" y="5125783"/>
            <a:ext cx="306838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Прямоугольник 134"/>
          <p:cNvSpPr/>
          <p:nvPr/>
        </p:nvSpPr>
        <p:spPr>
          <a:xfrm>
            <a:off x="6259398" y="1200552"/>
            <a:ext cx="5718914" cy="24065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4</a:t>
            </a:r>
            <a:r>
              <a:rPr lang="ru-RU" sz="1400" b="1" dirty="0" smtClean="0">
                <a:solidFill>
                  <a:schemeClr val="tx2"/>
                </a:solidFill>
              </a:rPr>
              <a:t>.</a:t>
            </a:r>
            <a:r>
              <a:rPr lang="ru-RU" sz="1400" dirty="0" smtClean="0"/>
              <a:t> </a:t>
            </a:r>
            <a:r>
              <a:rPr lang="ru-RU" sz="1400" b="1" dirty="0">
                <a:solidFill>
                  <a:schemeClr val="tx2"/>
                </a:solidFill>
              </a:rPr>
              <a:t>Организовано оказание комплекса услуг, сервисов и мер поддержки субъектам МСП в Центрах "Мой бизнес", в том числе финансовых (кредитных, гарантийных, лизинговых) услуг, консультационной и образовательной поддержки, поддержки по созданию и модернизации производств, социального предпринимательства и в таких сферах, как благоустройство городской среды и сельской местности, экология, женское предпринимательство, а также услуг АО "Корпорация "МСП" и АО "Российский экспортный </a:t>
            </a:r>
            <a:r>
              <a:rPr lang="ru-RU" sz="1400" b="1" dirty="0" smtClean="0">
                <a:solidFill>
                  <a:schemeClr val="tx2"/>
                </a:solidFill>
              </a:rPr>
              <a:t>центр«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(нарастающим итогом)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8109109" y="411993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8109109" y="434162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8109109" y="456794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8109109" y="480505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8109109" y="505156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8109109" y="529946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8933861" y="411993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143" name="Прямоугольник 142"/>
          <p:cNvSpPr/>
          <p:nvPr/>
        </p:nvSpPr>
        <p:spPr>
          <a:xfrm>
            <a:off x="8933861" y="435264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4</a:t>
            </a:r>
          </a:p>
        </p:txBody>
      </p:sp>
      <p:sp>
        <p:nvSpPr>
          <p:cNvPr id="144" name="Прямоугольник 143"/>
          <p:cNvSpPr/>
          <p:nvPr/>
        </p:nvSpPr>
        <p:spPr>
          <a:xfrm>
            <a:off x="8933861" y="456664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5</a:t>
            </a:r>
          </a:p>
        </p:txBody>
      </p:sp>
      <p:sp>
        <p:nvSpPr>
          <p:cNvPr id="145" name="Прямоугольник 144"/>
          <p:cNvSpPr/>
          <p:nvPr/>
        </p:nvSpPr>
        <p:spPr>
          <a:xfrm>
            <a:off x="8933860" y="483065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7</a:t>
            </a:r>
          </a:p>
        </p:txBody>
      </p:sp>
      <p:sp>
        <p:nvSpPr>
          <p:cNvPr id="146" name="Прямоугольник 145"/>
          <p:cNvSpPr/>
          <p:nvPr/>
        </p:nvSpPr>
        <p:spPr>
          <a:xfrm>
            <a:off x="8933859" y="506335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9</a:t>
            </a:r>
          </a:p>
        </p:txBody>
      </p:sp>
      <p:sp>
        <p:nvSpPr>
          <p:cNvPr id="147" name="Прямоугольник 146"/>
          <p:cNvSpPr/>
          <p:nvPr/>
        </p:nvSpPr>
        <p:spPr>
          <a:xfrm>
            <a:off x="8933859" y="530292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9798956" y="4334257"/>
            <a:ext cx="749938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9798956" y="4566648"/>
            <a:ext cx="908836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Прямоугольник 149"/>
          <p:cNvSpPr/>
          <p:nvPr/>
        </p:nvSpPr>
        <p:spPr>
          <a:xfrm>
            <a:off x="9798956" y="4813745"/>
            <a:ext cx="1049040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Прямоугольник 150"/>
          <p:cNvSpPr/>
          <p:nvPr/>
        </p:nvSpPr>
        <p:spPr>
          <a:xfrm>
            <a:off x="9798956" y="5065518"/>
            <a:ext cx="1185773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Прямоугольник 151"/>
          <p:cNvSpPr/>
          <p:nvPr/>
        </p:nvSpPr>
        <p:spPr>
          <a:xfrm>
            <a:off x="9798956" y="5307770"/>
            <a:ext cx="1416510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Прямоугольник 152"/>
          <p:cNvSpPr/>
          <p:nvPr/>
        </p:nvSpPr>
        <p:spPr>
          <a:xfrm>
            <a:off x="9791892" y="4101001"/>
            <a:ext cx="605537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7094807" y="3770855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2250138" y="630233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1182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3115233" y="6053658"/>
            <a:ext cx="1680884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3115233" y="6292129"/>
            <a:ext cx="1953296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4252546" y="589086"/>
            <a:ext cx="7672762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</a:t>
            </a:r>
            <a:r>
              <a:rPr lang="ru-RU" sz="1600" dirty="0">
                <a:solidFill>
                  <a:schemeClr val="tx2"/>
                </a:solidFill>
              </a:rPr>
              <a:t> </a:t>
            </a:r>
            <a:r>
              <a:rPr lang="ru-RU" sz="1600" dirty="0" smtClean="0">
                <a:solidFill>
                  <a:schemeClr val="tx2"/>
                </a:solidFill>
              </a:rPr>
              <a:t>«</a:t>
            </a:r>
            <a:r>
              <a:rPr lang="ru-RU" sz="1600" b="1" dirty="0" smtClean="0">
                <a:solidFill>
                  <a:schemeClr val="tx2"/>
                </a:solidFill>
              </a:rPr>
              <a:t>Создание </a:t>
            </a:r>
            <a:r>
              <a:rPr lang="ru-RU" sz="1600" b="1" dirty="0">
                <a:solidFill>
                  <a:schemeClr val="tx2"/>
                </a:solidFill>
              </a:rPr>
              <a:t>системы акселерации субъектов </a:t>
            </a:r>
            <a:r>
              <a:rPr lang="ru-RU" sz="1600" b="1" dirty="0" smtClean="0">
                <a:solidFill>
                  <a:schemeClr val="tx2"/>
                </a:solidFill>
              </a:rPr>
              <a:t>МСП»</a:t>
            </a:r>
            <a:endParaRPr lang="ru-RU" sz="1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54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13309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5" y="3731220"/>
            <a:ext cx="6669744" cy="9915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8. Количество работников, зарегистрированных в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Пенсионном фонде Российской Федерации, </a:t>
            </a:r>
            <a:r>
              <a:rPr lang="ru-RU" sz="1400" b="1" dirty="0" smtClean="0">
                <a:solidFill>
                  <a:schemeClr val="tx2"/>
                </a:solidFill>
              </a:rPr>
              <a:t>Фонде социального </a:t>
            </a:r>
            <a:r>
              <a:rPr lang="ru-RU" sz="1400" b="1" dirty="0">
                <a:solidFill>
                  <a:schemeClr val="tx2"/>
                </a:solidFill>
              </a:rPr>
              <a:t>страхования Российской </a:t>
            </a:r>
            <a:r>
              <a:rPr lang="ru-RU" sz="1400" b="1" dirty="0" smtClean="0">
                <a:solidFill>
                  <a:schemeClr val="tx2"/>
                </a:solidFill>
              </a:rPr>
              <a:t>Федерации, принятых </a:t>
            </a:r>
            <a:r>
              <a:rPr lang="ru-RU" sz="1400" b="1" dirty="0">
                <a:solidFill>
                  <a:schemeClr val="tx2"/>
                </a:solidFill>
              </a:rPr>
              <a:t>крестьянскими (фермерскими) хозяйствами </a:t>
            </a:r>
            <a:r>
              <a:rPr lang="ru-RU" sz="1400" b="1" dirty="0" smtClean="0">
                <a:solidFill>
                  <a:schemeClr val="tx2"/>
                </a:solidFill>
              </a:rPr>
              <a:t>в году </a:t>
            </a:r>
            <a:r>
              <a:rPr lang="ru-RU" sz="1400" b="1" dirty="0">
                <a:solidFill>
                  <a:schemeClr val="tx2"/>
                </a:solidFill>
              </a:rPr>
              <a:t>получения грантов "</a:t>
            </a:r>
            <a:r>
              <a:rPr lang="ru-RU" sz="1400" b="1" dirty="0" err="1">
                <a:solidFill>
                  <a:schemeClr val="tx2"/>
                </a:solidFill>
              </a:rPr>
              <a:t>Агростартап</a:t>
            </a:r>
            <a:r>
              <a:rPr lang="ru-RU" sz="1400" b="1" dirty="0">
                <a:solidFill>
                  <a:schemeClr val="tx2"/>
                </a:solidFill>
              </a:rPr>
              <a:t>", </a:t>
            </a:r>
            <a:r>
              <a:rPr lang="ru-RU" sz="1400" b="1" dirty="0" smtClean="0">
                <a:solidFill>
                  <a:schemeClr val="tx2"/>
                </a:solidFill>
              </a:rPr>
              <a:t>человек (нарастающим </a:t>
            </a:r>
            <a:r>
              <a:rPr lang="ru-RU" sz="1400" b="1" dirty="0">
                <a:solidFill>
                  <a:schemeClr val="tx2"/>
                </a:solidFill>
              </a:rPr>
              <a:t>итогом) 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448236" y="4796452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70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6" y="5353541"/>
            <a:ext cx="505788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4" y="5568738"/>
            <a:ext cx="505790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3" y="5815834"/>
            <a:ext cx="717093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24114" y="1142692"/>
            <a:ext cx="6377853" cy="8723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6.</a:t>
            </a:r>
            <a:r>
              <a:rPr lang="ru-RU" sz="1400" dirty="0"/>
              <a:t> </a:t>
            </a:r>
            <a:r>
              <a:rPr lang="ru-RU" sz="1400" b="1" dirty="0">
                <a:solidFill>
                  <a:schemeClr val="tx2"/>
                </a:solidFill>
              </a:rPr>
              <a:t>Количество крестьянских (фермерских) хозяйств и сельскохозяйственных потребительских кооперативов, получивших государственную поддержку, в том числе в рамках федерального проекта "Создание системы поддержки фермеров и развитие сельской кооперации</a:t>
            </a:r>
            <a:r>
              <a:rPr lang="ru-RU" sz="1400" b="1" dirty="0"/>
              <a:t>" </a:t>
            </a:r>
            <a:endParaRPr lang="ru-RU" sz="1400" b="1" dirty="0" smtClean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340658" y="2026196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  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46412" y="227411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46412" y="249580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46412" y="272212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46412" y="295923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46412" y="320574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46411" y="3403300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50138" y="2274114"/>
            <a:ext cx="865097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</a:rPr>
              <a:t>37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50138" y="2506822"/>
            <a:ext cx="865097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56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50138" y="2720828"/>
            <a:ext cx="865097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75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50139" y="2984830"/>
            <a:ext cx="865096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110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50138" y="3217538"/>
            <a:ext cx="865095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159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50138" y="3411827"/>
            <a:ext cx="865095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206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236261" y="2505631"/>
            <a:ext cx="340658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236261" y="2720828"/>
            <a:ext cx="546846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236258" y="2967924"/>
            <a:ext cx="779930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236258" y="3227081"/>
            <a:ext cx="929341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236258" y="3436051"/>
            <a:ext cx="1137160" cy="177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7" y="137717"/>
            <a:ext cx="7672762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Национальный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«Малое </a:t>
            </a:r>
            <a:r>
              <a:rPr lang="ru-RU" sz="1600" b="1" dirty="0">
                <a:solidFill>
                  <a:schemeClr val="tx2"/>
                </a:solidFill>
              </a:rPr>
              <a:t>и среднее предпринимательство и поддержка предпринимательской </a:t>
            </a:r>
            <a:r>
              <a:rPr lang="ru-RU" sz="1600" b="1" dirty="0" smtClean="0">
                <a:solidFill>
                  <a:schemeClr val="tx2"/>
                </a:solidFill>
              </a:rPr>
              <a:t>инициативы»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80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236258" y="2274361"/>
            <a:ext cx="185815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3115234" y="5125783"/>
            <a:ext cx="833576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Прямоугольник 134"/>
          <p:cNvSpPr/>
          <p:nvPr/>
        </p:nvSpPr>
        <p:spPr>
          <a:xfrm>
            <a:off x="6718504" y="1200553"/>
            <a:ext cx="5259808" cy="17586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7</a:t>
            </a:r>
            <a:r>
              <a:rPr lang="ru-RU" sz="1400" b="1" dirty="0">
                <a:solidFill>
                  <a:schemeClr val="tx2"/>
                </a:solidFill>
              </a:rPr>
              <a:t>. Количество вовлеченных в субъекты МСП,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осуществляющие деятельность в сфере сельского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хозяйства, в том числе за счет средств государственной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поддержки, в рамках федерального проекта "Создание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системы поддержки фермеров и развитие сельской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кооперации", человек (нарастающим итогом)</a:t>
            </a:r>
            <a:r>
              <a:rPr lang="ru-RU" sz="1400" dirty="0" smtClean="0">
                <a:solidFill>
                  <a:schemeClr val="tx2"/>
                </a:solidFill>
              </a:rPr>
              <a:t>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8283725" y="3097140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8283725" y="3318833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8283725" y="35451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8283725" y="3782256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8283725" y="4028774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8283725" y="4276667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9108477" y="3097140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173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9108477" y="3329848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212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9108477" y="354385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134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9108476" y="380785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244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9108475" y="404056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395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9108475" y="4280131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387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9973572" y="3311462"/>
            <a:ext cx="569160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9973572" y="3543853"/>
            <a:ext cx="642902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Прямоугольник 149"/>
          <p:cNvSpPr/>
          <p:nvPr/>
        </p:nvSpPr>
        <p:spPr>
          <a:xfrm>
            <a:off x="9973572" y="3790950"/>
            <a:ext cx="1049040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Прямоугольник 150"/>
          <p:cNvSpPr/>
          <p:nvPr/>
        </p:nvSpPr>
        <p:spPr>
          <a:xfrm>
            <a:off x="9973572" y="4042723"/>
            <a:ext cx="1458979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Прямоугольник 151"/>
          <p:cNvSpPr/>
          <p:nvPr/>
        </p:nvSpPr>
        <p:spPr>
          <a:xfrm>
            <a:off x="9973572" y="4284975"/>
            <a:ext cx="1355741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Прямоугольник 152"/>
          <p:cNvSpPr/>
          <p:nvPr/>
        </p:nvSpPr>
        <p:spPr>
          <a:xfrm>
            <a:off x="9966508" y="3078206"/>
            <a:ext cx="443489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7269423" y="2748060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2250138" y="630233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3115233" y="6053658"/>
            <a:ext cx="1050366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3115232" y="6292129"/>
            <a:ext cx="944238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4252546" y="589086"/>
            <a:ext cx="7672762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«Система </a:t>
            </a:r>
            <a:r>
              <a:rPr lang="ru-RU" sz="1600" b="1" dirty="0">
                <a:solidFill>
                  <a:schemeClr val="tx2"/>
                </a:solidFill>
              </a:rPr>
              <a:t>поддержки фермеров и создание </a:t>
            </a:r>
            <a:endParaRPr lang="ru-RU" sz="16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сельской кооперации» </a:t>
            </a:r>
            <a:r>
              <a:rPr lang="ru-RU" sz="1600" dirty="0" smtClean="0">
                <a:solidFill>
                  <a:schemeClr val="tx2"/>
                </a:solidFill>
              </a:rPr>
              <a:t> </a:t>
            </a:r>
            <a:r>
              <a:rPr lang="ru-RU" sz="1600" b="1" dirty="0" smtClean="0">
                <a:solidFill>
                  <a:schemeClr val="tx2"/>
                </a:solidFill>
              </a:rPr>
              <a:t> </a:t>
            </a:r>
            <a:endParaRPr lang="ru-RU" sz="1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15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13309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179291" y="1178816"/>
            <a:ext cx="6264448" cy="13522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9. Количество принятых членов </a:t>
            </a:r>
            <a:r>
              <a:rPr lang="ru-RU" sz="1400" b="1" dirty="0" smtClean="0">
                <a:solidFill>
                  <a:schemeClr val="tx2"/>
                </a:solidFill>
              </a:rPr>
              <a:t>сельскохозяйственных потребительских </a:t>
            </a:r>
            <a:r>
              <a:rPr lang="ru-RU" sz="1400" b="1" dirty="0">
                <a:solidFill>
                  <a:schemeClr val="tx2"/>
                </a:solidFill>
              </a:rPr>
              <a:t>кооперативов (кроме кредитных) из </a:t>
            </a:r>
            <a:r>
              <a:rPr lang="ru-RU" sz="1400" b="1" dirty="0" smtClean="0">
                <a:solidFill>
                  <a:schemeClr val="tx2"/>
                </a:solidFill>
              </a:rPr>
              <a:t>числа субъектов </a:t>
            </a:r>
            <a:r>
              <a:rPr lang="ru-RU" sz="1400" b="1" dirty="0">
                <a:solidFill>
                  <a:schemeClr val="tx2"/>
                </a:solidFill>
              </a:rPr>
              <a:t>МСП, включая личных подсобных хозяйств </a:t>
            </a:r>
            <a:r>
              <a:rPr lang="ru-RU" sz="1400" b="1" dirty="0" smtClean="0">
                <a:solidFill>
                  <a:schemeClr val="tx2"/>
                </a:solidFill>
              </a:rPr>
              <a:t>и крестьянских </a:t>
            </a:r>
            <a:r>
              <a:rPr lang="ru-RU" sz="1400" b="1" dirty="0">
                <a:solidFill>
                  <a:schemeClr val="tx2"/>
                </a:solidFill>
              </a:rPr>
              <a:t>(фермерских) хозяйств, в году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предоставления государственной поддержки, единиц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(нарастающим итогом)</a:t>
            </a:r>
            <a:r>
              <a:rPr lang="ru-RU" sz="1400" dirty="0" smtClean="0"/>
              <a:t> </a:t>
            </a:r>
            <a:r>
              <a:rPr lang="ru-RU" sz="1400" b="1" dirty="0" smtClean="0"/>
              <a:t>" </a:t>
            </a:r>
            <a:endParaRPr lang="ru-RU" sz="1400" b="1" dirty="0" smtClean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332665" y="2792617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- 0   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38419" y="304053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38419" y="326222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38419" y="348854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38419" y="372565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38419" y="397216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38418" y="416972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42145" y="3040535"/>
            <a:ext cx="865097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</a:rPr>
              <a:t>64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42145" y="3273243"/>
            <a:ext cx="865097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157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42145" y="3487249"/>
            <a:ext cx="865097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79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42146" y="3751251"/>
            <a:ext cx="865096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143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42145" y="3983959"/>
            <a:ext cx="865095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250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42145" y="4178248"/>
            <a:ext cx="865095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250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228268" y="3272052"/>
            <a:ext cx="582700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228268" y="3487249"/>
            <a:ext cx="460683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228265" y="3734345"/>
            <a:ext cx="779930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228265" y="3993502"/>
            <a:ext cx="1137160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228265" y="4202472"/>
            <a:ext cx="1137160" cy="177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7" y="137717"/>
            <a:ext cx="7672762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Национальный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«Малое </a:t>
            </a:r>
            <a:r>
              <a:rPr lang="ru-RU" sz="1600" b="1" dirty="0">
                <a:solidFill>
                  <a:schemeClr val="tx2"/>
                </a:solidFill>
              </a:rPr>
              <a:t>и среднее предпринимательство и поддержка предпринимательской </a:t>
            </a:r>
            <a:r>
              <a:rPr lang="ru-RU" sz="1600" b="1" dirty="0" smtClean="0">
                <a:solidFill>
                  <a:schemeClr val="tx2"/>
                </a:solidFill>
              </a:rPr>
              <a:t>инициативы»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81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228265" y="3040782"/>
            <a:ext cx="340661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Прямоугольник 134"/>
          <p:cNvSpPr/>
          <p:nvPr/>
        </p:nvSpPr>
        <p:spPr>
          <a:xfrm>
            <a:off x="6259398" y="1200553"/>
            <a:ext cx="5718914" cy="15475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10. Количество </a:t>
            </a:r>
            <a:r>
              <a:rPr lang="ru-RU" sz="1400" b="1" dirty="0">
                <a:solidFill>
                  <a:schemeClr val="tx2"/>
                </a:solidFill>
              </a:rPr>
              <a:t>вновь созданных субъектов малого и среднего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предпринимательства в сельском хозяйстве, включая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крестьянские (фермерские) хозяйства и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сельскохозяйственные потребительские кооперативы,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единиц (нарастающим итогом)</a:t>
            </a:r>
          </a:p>
        </p:txBody>
      </p:sp>
      <p:sp>
        <p:nvSpPr>
          <p:cNvPr id="136" name="Прямоугольник 135"/>
          <p:cNvSpPr/>
          <p:nvPr/>
        </p:nvSpPr>
        <p:spPr>
          <a:xfrm>
            <a:off x="8283725" y="3097140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8283725" y="3318833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8283725" y="35451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8283725" y="3782256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8283725" y="4028774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8283725" y="4276667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9108477" y="3097140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39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9108477" y="3329848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9108477" y="354385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9108476" y="380785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9108475" y="404056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9108475" y="4280131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9973572" y="3311462"/>
            <a:ext cx="205363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9973572" y="3543853"/>
            <a:ext cx="205363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Прямоугольник 149"/>
          <p:cNvSpPr/>
          <p:nvPr/>
        </p:nvSpPr>
        <p:spPr>
          <a:xfrm>
            <a:off x="9973572" y="3790950"/>
            <a:ext cx="393088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Прямоугольник 150"/>
          <p:cNvSpPr/>
          <p:nvPr/>
        </p:nvSpPr>
        <p:spPr>
          <a:xfrm>
            <a:off x="9973572" y="4042723"/>
            <a:ext cx="691657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Прямоугольник 151"/>
          <p:cNvSpPr/>
          <p:nvPr/>
        </p:nvSpPr>
        <p:spPr>
          <a:xfrm>
            <a:off x="9973572" y="4284975"/>
            <a:ext cx="596061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Прямоугольник 152"/>
          <p:cNvSpPr/>
          <p:nvPr/>
        </p:nvSpPr>
        <p:spPr>
          <a:xfrm>
            <a:off x="9966508" y="3078206"/>
            <a:ext cx="443489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7269423" y="2748060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4252546" y="589086"/>
            <a:ext cx="7672762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«Система </a:t>
            </a:r>
            <a:r>
              <a:rPr lang="ru-RU" sz="1600" b="1" dirty="0">
                <a:solidFill>
                  <a:schemeClr val="tx2"/>
                </a:solidFill>
              </a:rPr>
              <a:t>поддержки фермеров и создание </a:t>
            </a:r>
            <a:endParaRPr lang="ru-RU" sz="16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сельской кооперации» </a:t>
            </a:r>
            <a:r>
              <a:rPr lang="ru-RU" sz="1600" dirty="0" smtClean="0">
                <a:solidFill>
                  <a:schemeClr val="tx2"/>
                </a:solidFill>
              </a:rPr>
              <a:t> </a:t>
            </a:r>
            <a:r>
              <a:rPr lang="ru-RU" sz="1600" b="1" dirty="0" smtClean="0">
                <a:solidFill>
                  <a:schemeClr val="tx2"/>
                </a:solidFill>
              </a:rPr>
              <a:t> </a:t>
            </a:r>
            <a:endParaRPr lang="ru-RU" sz="1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70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13309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179290" y="1178817"/>
            <a:ext cx="6537393" cy="10854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chemeClr val="tx2"/>
                </a:solidFill>
              </a:rPr>
              <a:t>11.</a:t>
            </a:r>
            <a:r>
              <a:rPr lang="ru-RU" sz="1300" dirty="0"/>
              <a:t> </a:t>
            </a:r>
            <a:r>
              <a:rPr lang="ru-RU" sz="1300" b="1" dirty="0" smtClean="0">
                <a:solidFill>
                  <a:schemeClr val="tx2"/>
                </a:solidFill>
              </a:rPr>
              <a:t>Реализованы </a:t>
            </a:r>
            <a:r>
              <a:rPr lang="ru-RU" sz="1300" b="1" dirty="0">
                <a:solidFill>
                  <a:schemeClr val="tx2"/>
                </a:solidFill>
              </a:rPr>
              <a:t>комплексные программы по вовлечению в предпринимательскую деятельность и содействию созданию собственного бизнеса для каждой целевой группы, включая поддержку создания сообществ начинающих предпринимателей и развитие института наставничества. Количество вновь созданных субъектов МСП достигнет (нарастающим итогом)</a:t>
            </a:r>
            <a:r>
              <a:rPr lang="ru-RU" sz="1300" b="1" dirty="0" smtClean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302001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- 0   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73309" y="2549919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73309" y="2771612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73309" y="299792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73309" y="3235035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73309" y="3481553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73308" y="3679105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77035" y="2549919"/>
            <a:ext cx="865097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</a:rPr>
              <a:t>32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77035" y="2782627"/>
            <a:ext cx="865097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81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77035" y="2996633"/>
            <a:ext cx="865097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129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77036" y="3260635"/>
            <a:ext cx="865096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165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77035" y="3493343"/>
            <a:ext cx="865095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197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77035" y="3687632"/>
            <a:ext cx="865095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222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263158" y="2781436"/>
            <a:ext cx="582700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263158" y="2996633"/>
            <a:ext cx="745526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263155" y="3243729"/>
            <a:ext cx="1004102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263155" y="3502886"/>
            <a:ext cx="1137160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263155" y="3711856"/>
            <a:ext cx="1416374" cy="177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7" y="137717"/>
            <a:ext cx="7672762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Национальный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«Малое </a:t>
            </a:r>
            <a:r>
              <a:rPr lang="ru-RU" sz="1600" b="1" dirty="0">
                <a:solidFill>
                  <a:schemeClr val="tx2"/>
                </a:solidFill>
              </a:rPr>
              <a:t>и среднее предпринимательство и поддержка предпринимательской </a:t>
            </a:r>
            <a:r>
              <a:rPr lang="ru-RU" sz="1600" b="1" dirty="0" smtClean="0">
                <a:solidFill>
                  <a:schemeClr val="tx2"/>
                </a:solidFill>
              </a:rPr>
              <a:t>инициативы»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82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263155" y="2550166"/>
            <a:ext cx="340661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Прямоугольник 134"/>
          <p:cNvSpPr/>
          <p:nvPr/>
        </p:nvSpPr>
        <p:spPr>
          <a:xfrm>
            <a:off x="6716682" y="1200553"/>
            <a:ext cx="5261629" cy="865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12. Количество </a:t>
            </a:r>
            <a:r>
              <a:rPr lang="ru-RU" sz="1400" b="1" dirty="0">
                <a:solidFill>
                  <a:schemeClr val="tx2"/>
                </a:solidFill>
              </a:rPr>
              <a:t>физических лиц - участников федерального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проекта, занятых в сфере малого и среднего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предпринимательства, по итогам участия в федеральном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проекте, нарастающим </a:t>
            </a:r>
            <a:r>
              <a:rPr lang="ru-RU" sz="1400" b="1" dirty="0" smtClean="0">
                <a:solidFill>
                  <a:schemeClr val="tx2"/>
                </a:solidFill>
              </a:rPr>
              <a:t>итогом (человек)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8283725" y="2425370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8283725" y="2647063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8283725" y="28733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8283725" y="3110486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8283725" y="3357004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8283725" y="3604897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9108477" y="2425370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109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9108477" y="2658078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438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9108477" y="287208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9108476" y="31360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1164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9108475" y="336879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1525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9108475" y="3608361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1890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9973572" y="2639692"/>
            <a:ext cx="474793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9973572" y="2872083"/>
            <a:ext cx="891652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Прямоугольник 149"/>
          <p:cNvSpPr/>
          <p:nvPr/>
        </p:nvSpPr>
        <p:spPr>
          <a:xfrm>
            <a:off x="9973571" y="3119180"/>
            <a:ext cx="1209899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Прямоугольник 150"/>
          <p:cNvSpPr/>
          <p:nvPr/>
        </p:nvSpPr>
        <p:spPr>
          <a:xfrm>
            <a:off x="9973572" y="3370953"/>
            <a:ext cx="1514699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Прямоугольник 151"/>
          <p:cNvSpPr/>
          <p:nvPr/>
        </p:nvSpPr>
        <p:spPr>
          <a:xfrm>
            <a:off x="9973572" y="3613205"/>
            <a:ext cx="1931557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Прямоугольник 152"/>
          <p:cNvSpPr/>
          <p:nvPr/>
        </p:nvSpPr>
        <p:spPr>
          <a:xfrm>
            <a:off x="9966508" y="2406436"/>
            <a:ext cx="177057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7269423" y="2076290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4252546" y="589086"/>
            <a:ext cx="7672762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«Популяризация предпринимательства»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83631" y="3993222"/>
            <a:ext cx="6333051" cy="8261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13. Количество обученных основам ведения </a:t>
            </a:r>
            <a:r>
              <a:rPr lang="ru-RU" sz="1400" b="1" dirty="0" smtClean="0">
                <a:solidFill>
                  <a:schemeClr val="tx2"/>
                </a:solidFill>
              </a:rPr>
              <a:t>бизнеса, финансовой </a:t>
            </a:r>
            <a:r>
              <a:rPr lang="ru-RU" sz="1400" b="1" dirty="0">
                <a:solidFill>
                  <a:schemeClr val="tx2"/>
                </a:solidFill>
              </a:rPr>
              <a:t>грамотности и иным </a:t>
            </a:r>
            <a:r>
              <a:rPr lang="ru-RU" sz="1400" b="1" dirty="0" smtClean="0">
                <a:solidFill>
                  <a:schemeClr val="tx2"/>
                </a:solidFill>
              </a:rPr>
              <a:t>навыкам предпринимательской </a:t>
            </a:r>
            <a:r>
              <a:rPr lang="ru-RU" sz="1400" b="1" dirty="0">
                <a:solidFill>
                  <a:schemeClr val="tx2"/>
                </a:solidFill>
              </a:rPr>
              <a:t>деятельности, </a:t>
            </a:r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нарастающим итогом (человек)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1573307" y="5190458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573307" y="5412151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573307" y="563846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573307" y="5875574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573307" y="6122092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573307" y="6369985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2398059" y="5190458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328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398059" y="5423166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671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398059" y="563717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1015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398058" y="590117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1235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398057" y="613388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1444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398057" y="6373449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1625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3263154" y="5404780"/>
            <a:ext cx="474793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3263154" y="5637171"/>
            <a:ext cx="891652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3263153" y="5884268"/>
            <a:ext cx="1209899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263154" y="6136041"/>
            <a:ext cx="1514699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263154" y="6378293"/>
            <a:ext cx="1931557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256090" y="5171524"/>
            <a:ext cx="177057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559005" y="48413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7074131" y="4069529"/>
            <a:ext cx="4851177" cy="6437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14. </a:t>
            </a:r>
            <a:r>
              <a:rPr lang="ru-RU" sz="1400" b="1" dirty="0">
                <a:solidFill>
                  <a:schemeClr val="tx2"/>
                </a:solidFill>
              </a:rPr>
              <a:t>Количество физических лиц - участников федерального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проекта, нарастающим </a:t>
            </a:r>
            <a:r>
              <a:rPr lang="ru-RU" sz="1400" b="1" dirty="0" smtClean="0">
                <a:solidFill>
                  <a:schemeClr val="tx2"/>
                </a:solidFill>
              </a:rPr>
              <a:t>итогом (человек)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7730984" y="5126278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7730984" y="5347971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7730984" y="55742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7730984" y="5811394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730984" y="6057912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730984" y="6305805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8555736" y="5126278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1793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8555736" y="5358986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3694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8555736" y="557299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5631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555735" y="583699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7424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555734" y="606970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9146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8555734" y="6309269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10581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9420831" y="5340600"/>
            <a:ext cx="474793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рямоугольник 122"/>
          <p:cNvSpPr/>
          <p:nvPr/>
        </p:nvSpPr>
        <p:spPr>
          <a:xfrm>
            <a:off x="9420831" y="5572991"/>
            <a:ext cx="891652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9420830" y="5820088"/>
            <a:ext cx="1209899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5" name="Прямоугольник 124"/>
          <p:cNvSpPr/>
          <p:nvPr/>
        </p:nvSpPr>
        <p:spPr>
          <a:xfrm>
            <a:off x="9420831" y="6071861"/>
            <a:ext cx="1514699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Прямоугольник 125"/>
          <p:cNvSpPr/>
          <p:nvPr/>
        </p:nvSpPr>
        <p:spPr>
          <a:xfrm>
            <a:off x="9420831" y="6314113"/>
            <a:ext cx="1931557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Прямоугольник 126"/>
          <p:cNvSpPr/>
          <p:nvPr/>
        </p:nvSpPr>
        <p:spPr>
          <a:xfrm>
            <a:off x="9413767" y="5107344"/>
            <a:ext cx="177057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6716682" y="477719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- 0 </a:t>
            </a:r>
            <a:endParaRPr lang="ru-RU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63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3105110" y="0"/>
            <a:ext cx="0" cy="6858000"/>
          </a:xfrm>
          <a:prstGeom prst="lin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Овал 7"/>
          <p:cNvSpPr/>
          <p:nvPr/>
        </p:nvSpPr>
        <p:spPr>
          <a:xfrm>
            <a:off x="2097576" y="765727"/>
            <a:ext cx="2015067" cy="2015067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2377122" y="3429000"/>
            <a:ext cx="7965866" cy="115839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309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</a:t>
            </a:r>
            <a:r>
              <a:rPr lang="ru-RU" sz="2309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</a:t>
            </a:r>
          </a:p>
          <a:p>
            <a:r>
              <a:rPr lang="ru-RU" sz="2309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МЕЖДУНАРОДНАЯ КООПЕРАЦИЯ И ЭКСПОРТ</a:t>
            </a:r>
            <a:endParaRPr lang="ru-RU" sz="2309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309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object 88"/>
          <p:cNvSpPr/>
          <p:nvPr/>
        </p:nvSpPr>
        <p:spPr>
          <a:xfrm>
            <a:off x="2508034" y="1174459"/>
            <a:ext cx="1194149" cy="10718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2220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99783" y="225860"/>
            <a:ext cx="7025651" cy="299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«Международная кооперация и экспорт»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5" name="object 20"/>
          <p:cNvSpPr/>
          <p:nvPr/>
        </p:nvSpPr>
        <p:spPr>
          <a:xfrm>
            <a:off x="832963" y="105644"/>
            <a:ext cx="152226" cy="5332123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2"/>
          <p:cNvSpPr/>
          <p:nvPr/>
        </p:nvSpPr>
        <p:spPr>
          <a:xfrm flipV="1">
            <a:off x="1320430" y="477869"/>
            <a:ext cx="10661302" cy="102819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1" name="Овал 10"/>
          <p:cNvSpPr/>
          <p:nvPr/>
        </p:nvSpPr>
        <p:spPr>
          <a:xfrm>
            <a:off x="596519" y="1023702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96519" y="3366064"/>
            <a:ext cx="487846" cy="31446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55"/>
          <p:cNvSpPr/>
          <p:nvPr/>
        </p:nvSpPr>
        <p:spPr>
          <a:xfrm>
            <a:off x="723756" y="1123102"/>
            <a:ext cx="241639" cy="27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Прямоугольник 16"/>
          <p:cNvSpPr/>
          <p:nvPr/>
        </p:nvSpPr>
        <p:spPr>
          <a:xfrm>
            <a:off x="1320430" y="631928"/>
            <a:ext cx="4702629" cy="352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СРОКИ РЕАЛИЗАЦИИ: 01.01.2019 – 31.12.2024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23" name="object 123"/>
          <p:cNvSpPr/>
          <p:nvPr/>
        </p:nvSpPr>
        <p:spPr>
          <a:xfrm>
            <a:off x="716892" y="3365430"/>
            <a:ext cx="244500" cy="2691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Прямоугольник 51"/>
          <p:cNvSpPr/>
          <p:nvPr/>
        </p:nvSpPr>
        <p:spPr>
          <a:xfrm>
            <a:off x="1087683" y="3416727"/>
            <a:ext cx="5549154" cy="3128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Федеральные проекты в которых участвует Республики Ингушетия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8621518" y="1748727"/>
            <a:ext cx="3259140" cy="9145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endParaRPr lang="ru-RU" sz="1200" b="1" dirty="0">
              <a:solidFill>
                <a:schemeClr val="tx2"/>
              </a:solidFill>
            </a:endParaRPr>
          </a:p>
          <a:p>
            <a:pPr algn="ctr"/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БЮДЖЕТ </a:t>
            </a:r>
            <a:r>
              <a:rPr lang="ru-RU" sz="1400" b="1" dirty="0">
                <a:solidFill>
                  <a:schemeClr val="tx2"/>
                </a:solidFill>
              </a:rPr>
              <a:t>НАЦИОНАЛЬНОГО ПРОЕКТА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                                      тыс. руб.</a:t>
            </a:r>
            <a:endParaRPr lang="ru-RU" sz="1400" b="1" dirty="0">
              <a:solidFill>
                <a:schemeClr val="tx2"/>
              </a:solidFill>
            </a:endParaRPr>
          </a:p>
          <a:p>
            <a:pPr algn="ctr">
              <a:defRPr/>
            </a:pPr>
            <a:r>
              <a:rPr lang="ru-RU" sz="1400" b="1" dirty="0" smtClean="0">
                <a:solidFill>
                  <a:schemeClr val="tx2"/>
                </a:solidFill>
              </a:rPr>
              <a:t>ИСТОЧНИКИ ФБ –   тыс. руб.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tx2"/>
                </a:solidFill>
              </a:rPr>
              <a:t>                           РБ –    тыс</a:t>
            </a:r>
            <a:r>
              <a:rPr lang="ru-RU" sz="1400" b="1" dirty="0">
                <a:solidFill>
                  <a:schemeClr val="tx2"/>
                </a:solidFill>
              </a:rPr>
              <a:t>. руб.</a:t>
            </a:r>
          </a:p>
          <a:p>
            <a:pPr algn="ctr">
              <a:defRPr/>
            </a:pPr>
            <a:endParaRPr lang="ru-RU" sz="12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200" b="1" dirty="0" smtClean="0">
                <a:solidFill>
                  <a:schemeClr val="tx2"/>
                </a:solidFill>
              </a:rPr>
              <a:t> </a:t>
            </a:r>
          </a:p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62" name="Скругленный прямоугольник 261"/>
          <p:cNvSpPr/>
          <p:nvPr/>
        </p:nvSpPr>
        <p:spPr>
          <a:xfrm>
            <a:off x="11484864" y="6303073"/>
            <a:ext cx="493448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84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062316" y="3747999"/>
            <a:ext cx="5163791" cy="351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5080" algn="just">
              <a:spcBef>
                <a:spcPts val="100"/>
              </a:spcBef>
            </a:pPr>
            <a:r>
              <a:rPr lang="ru-RU" sz="1400" spc="-80" dirty="0" smtClean="0">
                <a:solidFill>
                  <a:srgbClr val="46556D"/>
                </a:solidFill>
                <a:cs typeface="Arial"/>
              </a:rPr>
              <a:t>1. Системные меры развития международной кооперации и экспорта</a:t>
            </a:r>
            <a:endParaRPr lang="ru-RU" sz="1400" dirty="0">
              <a:cs typeface="Arial"/>
            </a:endParaRPr>
          </a:p>
        </p:txBody>
      </p:sp>
      <p:sp>
        <p:nvSpPr>
          <p:cNvPr id="10" name="Блок-схема: узел 9"/>
          <p:cNvSpPr/>
          <p:nvPr/>
        </p:nvSpPr>
        <p:spPr>
          <a:xfrm>
            <a:off x="6591118" y="15018115"/>
            <a:ext cx="45719" cy="130414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223984" y="5676227"/>
            <a:ext cx="3512608" cy="9861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i="1" dirty="0" smtClean="0">
              <a:solidFill>
                <a:schemeClr val="tx2"/>
              </a:solidFill>
            </a:endParaRPr>
          </a:p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КУРАТОРОМ ПРОЕКТА ЯВЛЯЕТСЯ</a:t>
            </a:r>
          </a:p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Заместитель Председателя Правительства РИ</a:t>
            </a:r>
          </a:p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(ПО ЭКОНОМИЧЕСКОМУ БЛОКУ)</a:t>
            </a:r>
          </a:p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838466" y="5526234"/>
            <a:ext cx="3939774" cy="1136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РУКОВОДИТЕЛЬЕМ </a:t>
            </a:r>
            <a:r>
              <a:rPr lang="ru-RU" sz="1200" i="1" dirty="0">
                <a:solidFill>
                  <a:schemeClr val="tx2"/>
                </a:solidFill>
              </a:rPr>
              <a:t>ПРОЕКТА ЯВЛЯЕТСЯ</a:t>
            </a:r>
          </a:p>
          <a:p>
            <a:pPr algn="ctr"/>
            <a:r>
              <a:rPr lang="ru-RU" sz="1200" i="1" dirty="0">
                <a:solidFill>
                  <a:schemeClr val="tx2"/>
                </a:solidFill>
              </a:rPr>
              <a:t>Министр экономического развития РИ</a:t>
            </a:r>
          </a:p>
          <a:p>
            <a:pPr algn="ctr"/>
            <a:endParaRPr lang="ru-RU" sz="1200" i="1" dirty="0" smtClean="0">
              <a:solidFill>
                <a:schemeClr val="tx2"/>
              </a:solidFill>
            </a:endParaRPr>
          </a:p>
        </p:txBody>
      </p:sp>
      <p:sp>
        <p:nvSpPr>
          <p:cNvPr id="60" name="object 131"/>
          <p:cNvSpPr/>
          <p:nvPr/>
        </p:nvSpPr>
        <p:spPr>
          <a:xfrm>
            <a:off x="482452" y="5751463"/>
            <a:ext cx="639658" cy="5760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Прямоугольник 17"/>
          <p:cNvSpPr/>
          <p:nvPr/>
        </p:nvSpPr>
        <p:spPr>
          <a:xfrm>
            <a:off x="8778241" y="5526235"/>
            <a:ext cx="2706624" cy="1136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i="1" dirty="0">
                <a:solidFill>
                  <a:schemeClr val="tx2"/>
                </a:solidFill>
              </a:rPr>
              <a:t>АДМИНИСТРАТОРОМ ПРОЕКТА ЯВЛЯЕТСЯ</a:t>
            </a:r>
          </a:p>
          <a:p>
            <a:pPr algn="ctr"/>
            <a:r>
              <a:rPr lang="ru-RU" sz="1200" i="1" dirty="0">
                <a:solidFill>
                  <a:schemeClr val="tx2"/>
                </a:solidFill>
              </a:rPr>
              <a:t>Заместитель министра экономического развития РИ</a:t>
            </a:r>
          </a:p>
          <a:p>
            <a:pPr algn="ctr"/>
            <a:r>
              <a:rPr lang="ru-RU" sz="1200" i="1" dirty="0">
                <a:solidFill>
                  <a:schemeClr val="tx2"/>
                </a:solidFill>
              </a:rPr>
              <a:t>(ПО НАПРАВЛЕНИЯМ)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047253" y="4217729"/>
            <a:ext cx="5023698" cy="2919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 2. Промышленный экспорт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173766" y="1034328"/>
            <a:ext cx="398237" cy="50960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33" name="Стрелка вправо 32"/>
          <p:cNvSpPr/>
          <p:nvPr/>
        </p:nvSpPr>
        <p:spPr>
          <a:xfrm rot="16200000">
            <a:off x="1246240" y="1234325"/>
            <a:ext cx="316346" cy="86371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636176" y="946414"/>
            <a:ext cx="6642062" cy="6182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dirty="0" smtClean="0">
              <a:solidFill>
                <a:schemeClr val="tx2"/>
              </a:solidFill>
            </a:endParaRPr>
          </a:p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1.</a:t>
            </a:r>
            <a:r>
              <a:rPr lang="ru-RU" sz="1400" spc="-35" dirty="0">
                <a:solidFill>
                  <a:srgbClr val="46556D"/>
                </a:solidFill>
                <a:latin typeface="Arial"/>
                <a:cs typeface="Arial"/>
              </a:rPr>
              <a:t> Достижение </a:t>
            </a:r>
            <a:r>
              <a:rPr lang="ru-RU" sz="1400" spc="-65" dirty="0">
                <a:solidFill>
                  <a:srgbClr val="46556D"/>
                </a:solidFill>
                <a:latin typeface="Arial"/>
                <a:cs typeface="Arial"/>
              </a:rPr>
              <a:t>объема </a:t>
            </a:r>
            <a:r>
              <a:rPr lang="ru-RU" sz="1400" spc="-45" dirty="0">
                <a:solidFill>
                  <a:srgbClr val="46556D"/>
                </a:solidFill>
                <a:latin typeface="Arial"/>
                <a:cs typeface="Arial"/>
              </a:rPr>
              <a:t>экспорта </a:t>
            </a:r>
            <a:r>
              <a:rPr lang="ru-RU" sz="1400" spc="-60" dirty="0" err="1">
                <a:solidFill>
                  <a:srgbClr val="46556D"/>
                </a:solidFill>
                <a:latin typeface="Arial"/>
                <a:cs typeface="Arial"/>
              </a:rPr>
              <a:t>несырьевых</a:t>
            </a:r>
            <a:r>
              <a:rPr lang="ru-RU" sz="1400" spc="-60" dirty="0">
                <a:solidFill>
                  <a:srgbClr val="46556D"/>
                </a:solidFill>
                <a:latin typeface="Arial"/>
                <a:cs typeface="Arial"/>
              </a:rPr>
              <a:t> </a:t>
            </a:r>
            <a:r>
              <a:rPr lang="ru-RU" sz="1400" spc="-45" dirty="0">
                <a:solidFill>
                  <a:srgbClr val="46556D"/>
                </a:solidFill>
                <a:latin typeface="Arial"/>
                <a:cs typeface="Arial"/>
              </a:rPr>
              <a:t>неэнергетических </a:t>
            </a:r>
            <a:r>
              <a:rPr lang="ru-RU" sz="1400" spc="-50" dirty="0">
                <a:solidFill>
                  <a:srgbClr val="46556D"/>
                </a:solidFill>
                <a:latin typeface="Arial"/>
                <a:cs typeface="Arial"/>
              </a:rPr>
              <a:t>товаров  </a:t>
            </a:r>
            <a:r>
              <a:rPr lang="ru-RU" sz="1400" spc="-45" dirty="0">
                <a:solidFill>
                  <a:srgbClr val="46556D"/>
                </a:solidFill>
                <a:latin typeface="Arial"/>
                <a:cs typeface="Arial"/>
              </a:rPr>
              <a:t>в </a:t>
            </a:r>
            <a:r>
              <a:rPr lang="ru-RU" sz="1400" spc="-60" dirty="0">
                <a:solidFill>
                  <a:srgbClr val="46556D"/>
                </a:solidFill>
                <a:latin typeface="Arial"/>
                <a:cs typeface="Arial"/>
              </a:rPr>
              <a:t>размере </a:t>
            </a:r>
            <a:r>
              <a:rPr lang="ru-RU" sz="1400" spc="-50" dirty="0">
                <a:solidFill>
                  <a:srgbClr val="46556D"/>
                </a:solidFill>
                <a:latin typeface="Arial"/>
                <a:cs typeface="Arial"/>
              </a:rPr>
              <a:t>250 </a:t>
            </a:r>
            <a:r>
              <a:rPr lang="ru-RU" sz="1400" spc="-55" dirty="0">
                <a:solidFill>
                  <a:srgbClr val="46556D"/>
                </a:solidFill>
                <a:latin typeface="Arial"/>
                <a:cs typeface="Arial"/>
              </a:rPr>
              <a:t>млрд </a:t>
            </a:r>
            <a:r>
              <a:rPr lang="ru-RU" sz="1400" spc="-50" dirty="0">
                <a:solidFill>
                  <a:srgbClr val="46556D"/>
                </a:solidFill>
                <a:latin typeface="Arial"/>
                <a:cs typeface="Arial"/>
              </a:rPr>
              <a:t>долл. </a:t>
            </a:r>
            <a:r>
              <a:rPr lang="ru-RU" sz="1400" spc="-105" dirty="0">
                <a:solidFill>
                  <a:srgbClr val="46556D"/>
                </a:solidFill>
                <a:latin typeface="Arial"/>
                <a:cs typeface="Arial"/>
              </a:rPr>
              <a:t>США </a:t>
            </a:r>
            <a:r>
              <a:rPr lang="ru-RU" sz="1400" spc="-45" dirty="0">
                <a:solidFill>
                  <a:srgbClr val="46556D"/>
                </a:solidFill>
                <a:latin typeface="Arial"/>
                <a:cs typeface="Arial"/>
              </a:rPr>
              <a:t>в </a:t>
            </a:r>
            <a:r>
              <a:rPr lang="ru-RU" sz="1400" spc="-5" dirty="0">
                <a:solidFill>
                  <a:srgbClr val="46556D"/>
                </a:solidFill>
                <a:latin typeface="Arial"/>
                <a:cs typeface="Arial"/>
              </a:rPr>
              <a:t>год, </a:t>
            </a:r>
            <a:r>
              <a:rPr lang="ru-RU" sz="1400" spc="-45" dirty="0">
                <a:solidFill>
                  <a:srgbClr val="46556D"/>
                </a:solidFill>
                <a:latin typeface="Arial"/>
                <a:cs typeface="Arial"/>
              </a:rPr>
              <a:t>в </a:t>
            </a:r>
            <a:r>
              <a:rPr lang="ru-RU" sz="1400" spc="-60" dirty="0">
                <a:solidFill>
                  <a:srgbClr val="46556D"/>
                </a:solidFill>
                <a:latin typeface="Arial"/>
                <a:cs typeface="Arial"/>
              </a:rPr>
              <a:t>том числе </a:t>
            </a:r>
            <a:r>
              <a:rPr lang="ru-RU" sz="1400" spc="-30" dirty="0">
                <a:solidFill>
                  <a:srgbClr val="46556D"/>
                </a:solidFill>
                <a:latin typeface="Arial"/>
                <a:cs typeface="Arial"/>
              </a:rPr>
              <a:t>продукции  </a:t>
            </a:r>
            <a:r>
              <a:rPr lang="ru-RU" sz="1400" spc="-60" dirty="0">
                <a:solidFill>
                  <a:srgbClr val="46556D"/>
                </a:solidFill>
                <a:latin typeface="Arial"/>
                <a:cs typeface="Arial"/>
              </a:rPr>
              <a:t>машиностроения </a:t>
            </a:r>
            <a:r>
              <a:rPr lang="ru-RU" sz="1400" spc="20" dirty="0">
                <a:solidFill>
                  <a:srgbClr val="46556D"/>
                </a:solidFill>
                <a:latin typeface="Arial"/>
                <a:cs typeface="Arial"/>
              </a:rPr>
              <a:t>— </a:t>
            </a:r>
            <a:r>
              <a:rPr lang="ru-RU" sz="1400" spc="-50" dirty="0">
                <a:solidFill>
                  <a:srgbClr val="46556D"/>
                </a:solidFill>
                <a:latin typeface="Arial"/>
                <a:cs typeface="Arial"/>
              </a:rPr>
              <a:t>60 </a:t>
            </a:r>
            <a:r>
              <a:rPr lang="ru-RU" sz="1400" spc="-55" dirty="0">
                <a:solidFill>
                  <a:srgbClr val="46556D"/>
                </a:solidFill>
                <a:latin typeface="Arial"/>
                <a:cs typeface="Arial"/>
              </a:rPr>
              <a:t>млрд </a:t>
            </a:r>
            <a:r>
              <a:rPr lang="ru-RU" sz="1400" spc="-50" dirty="0">
                <a:solidFill>
                  <a:srgbClr val="46556D"/>
                </a:solidFill>
                <a:latin typeface="Arial"/>
                <a:cs typeface="Arial"/>
              </a:rPr>
              <a:t>долл. </a:t>
            </a:r>
            <a:r>
              <a:rPr lang="ru-RU" sz="1400" spc="-105" dirty="0">
                <a:solidFill>
                  <a:srgbClr val="46556D"/>
                </a:solidFill>
                <a:latin typeface="Arial"/>
                <a:cs typeface="Arial"/>
              </a:rPr>
              <a:t>США </a:t>
            </a:r>
            <a:r>
              <a:rPr lang="ru-RU" sz="1400" spc="-45" dirty="0">
                <a:solidFill>
                  <a:srgbClr val="46556D"/>
                </a:solidFill>
                <a:latin typeface="Arial"/>
                <a:cs typeface="Arial"/>
              </a:rPr>
              <a:t>в</a:t>
            </a:r>
            <a:r>
              <a:rPr lang="ru-RU" sz="1400" spc="20" dirty="0">
                <a:solidFill>
                  <a:srgbClr val="46556D"/>
                </a:solidFill>
                <a:latin typeface="Arial"/>
                <a:cs typeface="Arial"/>
              </a:rPr>
              <a:t> </a:t>
            </a:r>
            <a:r>
              <a:rPr lang="ru-RU" sz="1400" spc="-5" dirty="0">
                <a:solidFill>
                  <a:srgbClr val="46556D"/>
                </a:solidFill>
                <a:latin typeface="Arial"/>
                <a:cs typeface="Arial"/>
              </a:rPr>
              <a:t>год</a:t>
            </a:r>
            <a:endParaRPr lang="ru-RU" sz="1400" dirty="0">
              <a:latin typeface="Arial"/>
              <a:cs typeface="Arial"/>
            </a:endParaRPr>
          </a:p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196486" y="1585042"/>
            <a:ext cx="403627" cy="335424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35" name="Стрелка вправо 34"/>
          <p:cNvSpPr/>
          <p:nvPr/>
        </p:nvSpPr>
        <p:spPr>
          <a:xfrm rot="16200000">
            <a:off x="1309561" y="1705379"/>
            <a:ext cx="189702" cy="86369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652762" y="1613739"/>
            <a:ext cx="6608889" cy="3166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227965">
              <a:lnSpc>
                <a:spcPts val="1400"/>
              </a:lnSpc>
              <a:spcBef>
                <a:spcPts val="284"/>
              </a:spcBef>
            </a:pPr>
            <a:r>
              <a:rPr lang="ru-RU" sz="1400" spc="-35" dirty="0" smtClean="0">
                <a:solidFill>
                  <a:srgbClr val="46556D"/>
                </a:solidFill>
                <a:latin typeface="Arial"/>
                <a:cs typeface="Arial"/>
              </a:rPr>
              <a:t>2. Достижение </a:t>
            </a:r>
            <a:r>
              <a:rPr lang="ru-RU" sz="1400" spc="-65" dirty="0">
                <a:solidFill>
                  <a:srgbClr val="46556D"/>
                </a:solidFill>
                <a:latin typeface="Arial"/>
                <a:cs typeface="Arial"/>
              </a:rPr>
              <a:t>объема </a:t>
            </a:r>
            <a:r>
              <a:rPr lang="ru-RU" sz="1400" spc="-45" dirty="0">
                <a:solidFill>
                  <a:srgbClr val="46556D"/>
                </a:solidFill>
                <a:latin typeface="Arial"/>
                <a:cs typeface="Arial"/>
              </a:rPr>
              <a:t>экспорта </a:t>
            </a:r>
            <a:r>
              <a:rPr lang="ru-RU" sz="1400" spc="-30" dirty="0">
                <a:solidFill>
                  <a:srgbClr val="46556D"/>
                </a:solidFill>
                <a:latin typeface="Arial"/>
                <a:cs typeface="Arial"/>
              </a:rPr>
              <a:t>продукции </a:t>
            </a:r>
            <a:r>
              <a:rPr lang="ru-RU" sz="1400" spc="-45" dirty="0">
                <a:solidFill>
                  <a:srgbClr val="46556D"/>
                </a:solidFill>
                <a:latin typeface="Arial"/>
                <a:cs typeface="Arial"/>
              </a:rPr>
              <a:t>агропромышленного </a:t>
            </a:r>
            <a:r>
              <a:rPr lang="ru-RU" sz="1400" spc="-35" dirty="0">
                <a:solidFill>
                  <a:srgbClr val="46556D"/>
                </a:solidFill>
                <a:latin typeface="Arial"/>
                <a:cs typeface="Arial"/>
              </a:rPr>
              <a:t>комплекса  </a:t>
            </a:r>
            <a:r>
              <a:rPr lang="ru-RU" sz="1400" spc="-45" dirty="0">
                <a:solidFill>
                  <a:srgbClr val="46556D"/>
                </a:solidFill>
                <a:latin typeface="Arial"/>
                <a:cs typeface="Arial"/>
              </a:rPr>
              <a:t>в </a:t>
            </a:r>
            <a:r>
              <a:rPr lang="ru-RU" sz="1400" spc="-60" dirty="0">
                <a:solidFill>
                  <a:srgbClr val="46556D"/>
                </a:solidFill>
                <a:latin typeface="Arial"/>
                <a:cs typeface="Arial"/>
              </a:rPr>
              <a:t>размере </a:t>
            </a:r>
            <a:r>
              <a:rPr lang="ru-RU" sz="1400" spc="-50" dirty="0">
                <a:solidFill>
                  <a:srgbClr val="46556D"/>
                </a:solidFill>
                <a:latin typeface="Arial"/>
                <a:cs typeface="Arial"/>
              </a:rPr>
              <a:t>45 </a:t>
            </a:r>
            <a:r>
              <a:rPr lang="ru-RU" sz="1400" spc="-55" dirty="0">
                <a:solidFill>
                  <a:srgbClr val="46556D"/>
                </a:solidFill>
                <a:latin typeface="Arial"/>
                <a:cs typeface="Arial"/>
              </a:rPr>
              <a:t>млрд </a:t>
            </a:r>
            <a:r>
              <a:rPr lang="ru-RU" sz="1400" spc="-50" dirty="0">
                <a:solidFill>
                  <a:srgbClr val="46556D"/>
                </a:solidFill>
                <a:latin typeface="Arial"/>
                <a:cs typeface="Arial"/>
              </a:rPr>
              <a:t>долл. </a:t>
            </a:r>
            <a:r>
              <a:rPr lang="ru-RU" sz="1400" spc="-105" dirty="0">
                <a:solidFill>
                  <a:srgbClr val="46556D"/>
                </a:solidFill>
                <a:latin typeface="Arial"/>
                <a:cs typeface="Arial"/>
              </a:rPr>
              <a:t>США </a:t>
            </a:r>
            <a:r>
              <a:rPr lang="ru-RU" sz="1400" spc="-45" dirty="0">
                <a:solidFill>
                  <a:srgbClr val="46556D"/>
                </a:solidFill>
                <a:latin typeface="Arial"/>
                <a:cs typeface="Arial"/>
              </a:rPr>
              <a:t>в</a:t>
            </a:r>
            <a:r>
              <a:rPr lang="ru-RU" sz="1400" spc="80" dirty="0">
                <a:solidFill>
                  <a:srgbClr val="46556D"/>
                </a:solidFill>
                <a:latin typeface="Arial"/>
                <a:cs typeface="Arial"/>
              </a:rPr>
              <a:t> </a:t>
            </a:r>
            <a:r>
              <a:rPr lang="ru-RU" sz="1400" spc="-5" dirty="0">
                <a:solidFill>
                  <a:srgbClr val="46556D"/>
                </a:solidFill>
                <a:latin typeface="Arial"/>
                <a:cs typeface="Arial"/>
              </a:rPr>
              <a:t>год</a:t>
            </a:r>
            <a:endParaRPr lang="ru-RU" sz="1400" dirty="0">
              <a:latin typeface="Arial"/>
              <a:cs typeface="Arial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101260" y="4694321"/>
            <a:ext cx="5001051" cy="2919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3. Экспорт услуг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360970" y="3832164"/>
            <a:ext cx="1339205" cy="335980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0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366784" y="4223912"/>
            <a:ext cx="1339207" cy="34213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0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7" name="object 107"/>
          <p:cNvSpPr/>
          <p:nvPr/>
        </p:nvSpPr>
        <p:spPr>
          <a:xfrm>
            <a:off x="432766" y="168394"/>
            <a:ext cx="780491" cy="7804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Прямоугольник 47"/>
          <p:cNvSpPr/>
          <p:nvPr/>
        </p:nvSpPr>
        <p:spPr>
          <a:xfrm>
            <a:off x="1078613" y="5110277"/>
            <a:ext cx="5023698" cy="2919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 4. Экспорт продукции АПК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6369389" y="4740910"/>
            <a:ext cx="1339206" cy="342138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0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6379608" y="5110277"/>
            <a:ext cx="1339206" cy="301122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0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201876" y="1968824"/>
            <a:ext cx="398237" cy="351514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55" name="Стрелка вправо 54"/>
          <p:cNvSpPr/>
          <p:nvPr/>
        </p:nvSpPr>
        <p:spPr>
          <a:xfrm rot="16200000">
            <a:off x="1309561" y="2079955"/>
            <a:ext cx="189702" cy="86369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1669350" y="1940575"/>
            <a:ext cx="7414576" cy="380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dirty="0" smtClean="0">
              <a:solidFill>
                <a:schemeClr val="tx2"/>
              </a:solidFill>
            </a:endParaRPr>
          </a:p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3. </a:t>
            </a:r>
            <a:r>
              <a:rPr lang="ru-RU" sz="1400" spc="-35" dirty="0" smtClean="0">
                <a:solidFill>
                  <a:srgbClr val="46556D"/>
                </a:solidFill>
                <a:latin typeface="Arial"/>
                <a:cs typeface="Arial"/>
              </a:rPr>
              <a:t>Достижение </a:t>
            </a:r>
            <a:r>
              <a:rPr lang="ru-RU" sz="1400" spc="-65" dirty="0">
                <a:solidFill>
                  <a:srgbClr val="46556D"/>
                </a:solidFill>
                <a:latin typeface="Arial"/>
                <a:cs typeface="Arial"/>
              </a:rPr>
              <a:t>объема </a:t>
            </a:r>
            <a:r>
              <a:rPr lang="ru-RU" sz="1400" spc="-45" dirty="0">
                <a:solidFill>
                  <a:srgbClr val="46556D"/>
                </a:solidFill>
                <a:latin typeface="Arial"/>
                <a:cs typeface="Arial"/>
              </a:rPr>
              <a:t>экспорта оказываемых </a:t>
            </a:r>
            <a:r>
              <a:rPr lang="ru-RU" sz="1400" spc="-35" dirty="0">
                <a:solidFill>
                  <a:srgbClr val="46556D"/>
                </a:solidFill>
                <a:latin typeface="Arial"/>
                <a:cs typeface="Arial"/>
              </a:rPr>
              <a:t>услуг </a:t>
            </a:r>
            <a:r>
              <a:rPr lang="ru-RU" sz="1400" spc="-45" dirty="0">
                <a:solidFill>
                  <a:srgbClr val="46556D"/>
                </a:solidFill>
                <a:latin typeface="Arial"/>
                <a:cs typeface="Arial"/>
              </a:rPr>
              <a:t>в </a:t>
            </a:r>
            <a:r>
              <a:rPr lang="ru-RU" sz="1400" spc="-60" dirty="0">
                <a:solidFill>
                  <a:srgbClr val="46556D"/>
                </a:solidFill>
                <a:latin typeface="Arial"/>
                <a:cs typeface="Arial"/>
              </a:rPr>
              <a:t>размере </a:t>
            </a:r>
            <a:r>
              <a:rPr lang="ru-RU" sz="1400" spc="-50" dirty="0">
                <a:solidFill>
                  <a:srgbClr val="46556D"/>
                </a:solidFill>
                <a:latin typeface="Arial"/>
                <a:cs typeface="Arial"/>
              </a:rPr>
              <a:t>100 </a:t>
            </a:r>
            <a:r>
              <a:rPr lang="ru-RU" sz="1400" spc="-55" dirty="0">
                <a:solidFill>
                  <a:srgbClr val="46556D"/>
                </a:solidFill>
                <a:latin typeface="Arial"/>
                <a:cs typeface="Arial"/>
              </a:rPr>
              <a:t>млрд   </a:t>
            </a:r>
            <a:r>
              <a:rPr lang="ru-RU" sz="1400" spc="-50" dirty="0" smtClean="0">
                <a:solidFill>
                  <a:srgbClr val="46556D"/>
                </a:solidFill>
                <a:latin typeface="Arial"/>
                <a:cs typeface="Arial"/>
              </a:rPr>
              <a:t>долл</a:t>
            </a:r>
            <a:r>
              <a:rPr lang="ru-RU" sz="1400" spc="-50" dirty="0">
                <a:solidFill>
                  <a:srgbClr val="46556D"/>
                </a:solidFill>
                <a:latin typeface="Arial"/>
                <a:cs typeface="Arial"/>
              </a:rPr>
              <a:t>. </a:t>
            </a:r>
            <a:r>
              <a:rPr lang="ru-RU" sz="1400" spc="-105" dirty="0" smtClean="0">
                <a:solidFill>
                  <a:srgbClr val="46556D"/>
                </a:solidFill>
                <a:latin typeface="Arial"/>
                <a:cs typeface="Arial"/>
              </a:rPr>
              <a:t>США </a:t>
            </a:r>
            <a:r>
              <a:rPr lang="ru-RU" sz="1400" spc="-45" dirty="0">
                <a:solidFill>
                  <a:srgbClr val="46556D"/>
                </a:solidFill>
                <a:latin typeface="Arial"/>
                <a:cs typeface="Arial"/>
              </a:rPr>
              <a:t>в</a:t>
            </a:r>
            <a:r>
              <a:rPr lang="ru-RU" sz="1400" spc="30" dirty="0">
                <a:solidFill>
                  <a:srgbClr val="46556D"/>
                </a:solidFill>
                <a:latin typeface="Arial"/>
                <a:cs typeface="Arial"/>
              </a:rPr>
              <a:t> </a:t>
            </a:r>
            <a:r>
              <a:rPr lang="ru-RU" sz="1400" spc="-5" dirty="0">
                <a:solidFill>
                  <a:srgbClr val="46556D"/>
                </a:solidFill>
                <a:latin typeface="Arial"/>
                <a:cs typeface="Arial"/>
              </a:rPr>
              <a:t>год</a:t>
            </a:r>
            <a:endParaRPr lang="ru-RU" sz="1400" dirty="0">
              <a:latin typeface="Arial"/>
              <a:cs typeface="Arial"/>
            </a:endParaRPr>
          </a:p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object 112"/>
          <p:cNvSpPr/>
          <p:nvPr/>
        </p:nvSpPr>
        <p:spPr>
          <a:xfrm>
            <a:off x="608291" y="4130701"/>
            <a:ext cx="454025" cy="4084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108"/>
          <p:cNvSpPr/>
          <p:nvPr/>
        </p:nvSpPr>
        <p:spPr>
          <a:xfrm>
            <a:off x="613429" y="4585829"/>
            <a:ext cx="454025" cy="3672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54"/>
          <p:cNvSpPr/>
          <p:nvPr/>
        </p:nvSpPr>
        <p:spPr>
          <a:xfrm>
            <a:off x="9751412" y="210605"/>
            <a:ext cx="2345303" cy="142772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Блок-схема: узел 5"/>
          <p:cNvSpPr/>
          <p:nvPr/>
        </p:nvSpPr>
        <p:spPr>
          <a:xfrm>
            <a:off x="590053" y="4980567"/>
            <a:ext cx="457200" cy="4572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object 109"/>
          <p:cNvSpPr/>
          <p:nvPr/>
        </p:nvSpPr>
        <p:spPr>
          <a:xfrm>
            <a:off x="693374" y="5095308"/>
            <a:ext cx="270468" cy="26926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112"/>
          <p:cNvSpPr/>
          <p:nvPr/>
        </p:nvSpPr>
        <p:spPr>
          <a:xfrm>
            <a:off x="624588" y="3689327"/>
            <a:ext cx="454025" cy="4084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Прямоугольник 68"/>
          <p:cNvSpPr/>
          <p:nvPr/>
        </p:nvSpPr>
        <p:spPr>
          <a:xfrm>
            <a:off x="1216682" y="2354224"/>
            <a:ext cx="398237" cy="351514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70" name="Стрелка вправо 69"/>
          <p:cNvSpPr/>
          <p:nvPr/>
        </p:nvSpPr>
        <p:spPr>
          <a:xfrm rot="16200000">
            <a:off x="1309562" y="1706019"/>
            <a:ext cx="189702" cy="86369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Стрелка вправо 71"/>
          <p:cNvSpPr/>
          <p:nvPr/>
        </p:nvSpPr>
        <p:spPr>
          <a:xfrm rot="16200000">
            <a:off x="1309561" y="2079772"/>
            <a:ext cx="189702" cy="86369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Стрелка вправо 73"/>
          <p:cNvSpPr/>
          <p:nvPr/>
        </p:nvSpPr>
        <p:spPr>
          <a:xfrm rot="16200000">
            <a:off x="1299240" y="2471777"/>
            <a:ext cx="189702" cy="86369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1223984" y="2746051"/>
            <a:ext cx="403627" cy="52275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77" name="Стрелка вправо 76"/>
          <p:cNvSpPr/>
          <p:nvPr/>
        </p:nvSpPr>
        <p:spPr>
          <a:xfrm rot="16200000">
            <a:off x="1241998" y="2920261"/>
            <a:ext cx="314511" cy="76049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1673357" y="2298515"/>
            <a:ext cx="7414576" cy="380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5080">
              <a:lnSpc>
                <a:spcPts val="1400"/>
              </a:lnSpc>
              <a:spcBef>
                <a:spcPts val="285"/>
              </a:spcBef>
            </a:pPr>
            <a:r>
              <a:rPr lang="ru-RU" sz="1400" spc="-60" dirty="0" smtClean="0">
                <a:solidFill>
                  <a:srgbClr val="46556D"/>
                </a:solidFill>
                <a:latin typeface="Arial"/>
                <a:cs typeface="Arial"/>
              </a:rPr>
              <a:t>4. Прирост </a:t>
            </a:r>
            <a:r>
              <a:rPr lang="ru-RU" sz="1400" spc="-45" dirty="0">
                <a:solidFill>
                  <a:srgbClr val="46556D"/>
                </a:solidFill>
                <a:latin typeface="Arial"/>
                <a:cs typeface="Arial"/>
              </a:rPr>
              <a:t>доли экспорта </a:t>
            </a:r>
            <a:r>
              <a:rPr lang="ru-RU" sz="1400" spc="-30" dirty="0">
                <a:solidFill>
                  <a:srgbClr val="46556D"/>
                </a:solidFill>
                <a:latin typeface="Arial"/>
                <a:cs typeface="Arial"/>
              </a:rPr>
              <a:t>продукции </a:t>
            </a:r>
            <a:r>
              <a:rPr lang="ru-RU" sz="1400" spc="-65" dirty="0">
                <a:solidFill>
                  <a:srgbClr val="46556D"/>
                </a:solidFill>
                <a:latin typeface="Arial"/>
                <a:cs typeface="Arial"/>
              </a:rPr>
              <a:t>обрабатывающей </a:t>
            </a:r>
            <a:r>
              <a:rPr lang="ru-RU" sz="1400" spc="-55" dirty="0">
                <a:solidFill>
                  <a:srgbClr val="46556D"/>
                </a:solidFill>
                <a:latin typeface="Arial"/>
                <a:cs typeface="Arial"/>
              </a:rPr>
              <a:t>промышленности,  </a:t>
            </a:r>
            <a:r>
              <a:rPr lang="ru-RU" sz="1400" spc="-50" dirty="0">
                <a:solidFill>
                  <a:srgbClr val="46556D"/>
                </a:solidFill>
                <a:latin typeface="Arial"/>
                <a:cs typeface="Arial"/>
              </a:rPr>
              <a:t>сельскохозяйственной </a:t>
            </a:r>
            <a:r>
              <a:rPr lang="ru-RU" sz="1400" spc="-30" dirty="0">
                <a:solidFill>
                  <a:srgbClr val="46556D"/>
                </a:solidFill>
                <a:latin typeface="Arial"/>
                <a:cs typeface="Arial"/>
              </a:rPr>
              <a:t>продукции </a:t>
            </a:r>
            <a:r>
              <a:rPr lang="ru-RU" sz="1400" spc="-45" dirty="0">
                <a:solidFill>
                  <a:srgbClr val="46556D"/>
                </a:solidFill>
                <a:latin typeface="Arial"/>
                <a:cs typeface="Arial"/>
              </a:rPr>
              <a:t>и </a:t>
            </a:r>
            <a:r>
              <a:rPr lang="ru-RU" sz="1400" spc="-35" dirty="0">
                <a:solidFill>
                  <a:srgbClr val="46556D"/>
                </a:solidFill>
                <a:latin typeface="Arial"/>
                <a:cs typeface="Arial"/>
              </a:rPr>
              <a:t>услуг </a:t>
            </a:r>
            <a:r>
              <a:rPr lang="ru-RU" sz="1400" spc="-45" dirty="0">
                <a:solidFill>
                  <a:srgbClr val="46556D"/>
                </a:solidFill>
                <a:latin typeface="Arial"/>
                <a:cs typeface="Arial"/>
              </a:rPr>
              <a:t>в </a:t>
            </a:r>
            <a:r>
              <a:rPr lang="ru-RU" sz="1400" spc="-85" dirty="0">
                <a:solidFill>
                  <a:srgbClr val="46556D"/>
                </a:solidFill>
                <a:latin typeface="Arial"/>
                <a:cs typeface="Arial"/>
              </a:rPr>
              <a:t>ВВП </a:t>
            </a:r>
            <a:r>
              <a:rPr lang="ru-RU" sz="1400" spc="-60" dirty="0">
                <a:solidFill>
                  <a:srgbClr val="46556D"/>
                </a:solidFill>
                <a:latin typeface="Arial"/>
                <a:cs typeface="Arial"/>
              </a:rPr>
              <a:t>страны </a:t>
            </a:r>
            <a:r>
              <a:rPr lang="ru-RU" sz="1400" spc="-50" dirty="0">
                <a:solidFill>
                  <a:srgbClr val="46556D"/>
                </a:solidFill>
                <a:latin typeface="Arial"/>
                <a:cs typeface="Arial"/>
              </a:rPr>
              <a:t>на</a:t>
            </a:r>
            <a:r>
              <a:rPr lang="ru-RU" sz="1400" spc="50" dirty="0">
                <a:solidFill>
                  <a:srgbClr val="46556D"/>
                </a:solidFill>
                <a:latin typeface="Arial"/>
                <a:cs typeface="Arial"/>
              </a:rPr>
              <a:t> </a:t>
            </a:r>
            <a:r>
              <a:rPr lang="ru-RU" sz="1400" spc="-60" dirty="0">
                <a:solidFill>
                  <a:srgbClr val="46556D"/>
                </a:solidFill>
                <a:latin typeface="Arial"/>
                <a:cs typeface="Arial"/>
              </a:rPr>
              <a:t>20%</a:t>
            </a:r>
            <a:endParaRPr lang="ru-RU" sz="1400" dirty="0">
              <a:latin typeface="Arial"/>
              <a:cs typeface="Arial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1700855" y="2675106"/>
            <a:ext cx="8822627" cy="7408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5080">
              <a:lnSpc>
                <a:spcPts val="1400"/>
              </a:lnSpc>
              <a:spcBef>
                <a:spcPts val="285"/>
              </a:spcBef>
            </a:pPr>
            <a:r>
              <a:rPr lang="ru-RU" sz="1400" spc="-50" dirty="0" smtClean="0">
                <a:solidFill>
                  <a:srgbClr val="46556D"/>
                </a:solidFill>
                <a:latin typeface="Arial"/>
                <a:cs typeface="Arial"/>
              </a:rPr>
              <a:t>5. Формирование </a:t>
            </a:r>
            <a:r>
              <a:rPr lang="ru-RU" sz="1400" spc="-70" dirty="0">
                <a:solidFill>
                  <a:srgbClr val="46556D"/>
                </a:solidFill>
                <a:latin typeface="Arial"/>
                <a:cs typeface="Arial"/>
              </a:rPr>
              <a:t>эффективной системы </a:t>
            </a:r>
            <a:r>
              <a:rPr lang="ru-RU" sz="1400" spc="-50" dirty="0">
                <a:solidFill>
                  <a:srgbClr val="46556D"/>
                </a:solidFill>
                <a:latin typeface="Arial"/>
                <a:cs typeface="Arial"/>
              </a:rPr>
              <a:t>разделения труда </a:t>
            </a:r>
            <a:r>
              <a:rPr lang="ru-RU" sz="1400" spc="-45" dirty="0">
                <a:solidFill>
                  <a:srgbClr val="46556D"/>
                </a:solidFill>
                <a:latin typeface="Arial"/>
                <a:cs typeface="Arial"/>
              </a:rPr>
              <a:t>и производственной  </a:t>
            </a:r>
            <a:r>
              <a:rPr lang="ru-RU" sz="1400" spc="-40" dirty="0">
                <a:solidFill>
                  <a:srgbClr val="46556D"/>
                </a:solidFill>
                <a:latin typeface="Arial"/>
                <a:cs typeface="Arial"/>
              </a:rPr>
              <a:t>кооперации </a:t>
            </a:r>
            <a:r>
              <a:rPr lang="ru-RU" sz="1400" spc="-45" dirty="0">
                <a:solidFill>
                  <a:srgbClr val="46556D"/>
                </a:solidFill>
                <a:latin typeface="Arial"/>
                <a:cs typeface="Arial"/>
              </a:rPr>
              <a:t>в </a:t>
            </a:r>
            <a:r>
              <a:rPr lang="ru-RU" sz="1400" spc="-35" dirty="0">
                <a:solidFill>
                  <a:srgbClr val="46556D"/>
                </a:solidFill>
                <a:latin typeface="Arial"/>
                <a:cs typeface="Arial"/>
              </a:rPr>
              <a:t>рамках Евразийского </a:t>
            </a:r>
            <a:r>
              <a:rPr lang="ru-RU" sz="1400" spc="-30" dirty="0">
                <a:solidFill>
                  <a:srgbClr val="46556D"/>
                </a:solidFill>
                <a:latin typeface="Arial"/>
                <a:cs typeface="Arial"/>
              </a:rPr>
              <a:t>экономического </a:t>
            </a:r>
            <a:r>
              <a:rPr lang="ru-RU" sz="1400" spc="-65" dirty="0">
                <a:solidFill>
                  <a:srgbClr val="46556D"/>
                </a:solidFill>
                <a:latin typeface="Arial"/>
                <a:cs typeface="Arial"/>
              </a:rPr>
              <a:t>союза </a:t>
            </a:r>
            <a:r>
              <a:rPr lang="ru-RU" sz="1400" spc="-45" dirty="0">
                <a:solidFill>
                  <a:srgbClr val="46556D"/>
                </a:solidFill>
                <a:latin typeface="Arial"/>
                <a:cs typeface="Arial"/>
              </a:rPr>
              <a:t>в </a:t>
            </a:r>
            <a:r>
              <a:rPr lang="ru-RU" sz="1400" spc="-60" dirty="0">
                <a:solidFill>
                  <a:srgbClr val="46556D"/>
                </a:solidFill>
                <a:latin typeface="Arial"/>
                <a:cs typeface="Arial"/>
              </a:rPr>
              <a:t>целях  </a:t>
            </a:r>
            <a:r>
              <a:rPr lang="ru-RU" sz="1400" spc="-55" dirty="0">
                <a:solidFill>
                  <a:srgbClr val="46556D"/>
                </a:solidFill>
                <a:latin typeface="Arial"/>
                <a:cs typeface="Arial"/>
              </a:rPr>
              <a:t>увеличения </a:t>
            </a:r>
            <a:r>
              <a:rPr lang="ru-RU" sz="1400" spc="-65" dirty="0">
                <a:solidFill>
                  <a:srgbClr val="46556D"/>
                </a:solidFill>
                <a:latin typeface="Arial"/>
                <a:cs typeface="Arial"/>
              </a:rPr>
              <a:t>объема </a:t>
            </a:r>
            <a:r>
              <a:rPr lang="ru-RU" sz="1400" spc="-40" dirty="0">
                <a:solidFill>
                  <a:srgbClr val="46556D"/>
                </a:solidFill>
                <a:latin typeface="Arial"/>
                <a:cs typeface="Arial"/>
              </a:rPr>
              <a:t>торговли </a:t>
            </a:r>
            <a:r>
              <a:rPr lang="ru-RU" sz="1400" spc="-30" dirty="0">
                <a:solidFill>
                  <a:srgbClr val="46556D"/>
                </a:solidFill>
                <a:latin typeface="Arial"/>
                <a:cs typeface="Arial"/>
              </a:rPr>
              <a:t>между </a:t>
            </a:r>
            <a:r>
              <a:rPr lang="ru-RU" sz="1400" spc="-50" dirty="0">
                <a:solidFill>
                  <a:srgbClr val="46556D"/>
                </a:solidFill>
                <a:latin typeface="Arial"/>
                <a:cs typeface="Arial"/>
              </a:rPr>
              <a:t>государствами </a:t>
            </a:r>
            <a:r>
              <a:rPr lang="ru-RU" sz="1400" spc="20" dirty="0">
                <a:solidFill>
                  <a:srgbClr val="46556D"/>
                </a:solidFill>
                <a:latin typeface="Arial"/>
                <a:cs typeface="Arial"/>
              </a:rPr>
              <a:t>— </a:t>
            </a:r>
            <a:r>
              <a:rPr lang="ru-RU" sz="1400" spc="-60" dirty="0">
                <a:solidFill>
                  <a:srgbClr val="46556D"/>
                </a:solidFill>
                <a:latin typeface="Arial"/>
                <a:cs typeface="Arial"/>
              </a:rPr>
              <a:t>членами</a:t>
            </a:r>
            <a:r>
              <a:rPr lang="ru-RU" sz="1400" spc="-30" dirty="0">
                <a:solidFill>
                  <a:srgbClr val="46556D"/>
                </a:solidFill>
                <a:latin typeface="Arial"/>
                <a:cs typeface="Arial"/>
              </a:rPr>
              <a:t> </a:t>
            </a:r>
            <a:r>
              <a:rPr lang="ru-RU" sz="1400" spc="-90" dirty="0" smtClean="0">
                <a:solidFill>
                  <a:srgbClr val="46556D"/>
                </a:solidFill>
                <a:latin typeface="Arial"/>
                <a:cs typeface="Arial"/>
              </a:rPr>
              <a:t>Союза</a:t>
            </a:r>
            <a:r>
              <a:rPr lang="ru-RU" sz="1400" dirty="0" smtClean="0">
                <a:latin typeface="Arial"/>
                <a:cs typeface="Arial"/>
              </a:rPr>
              <a:t> </a:t>
            </a:r>
            <a:r>
              <a:rPr lang="ru-RU" sz="1400" spc="-55" dirty="0" smtClean="0">
                <a:solidFill>
                  <a:srgbClr val="46556D"/>
                </a:solidFill>
                <a:latin typeface="Arial"/>
                <a:cs typeface="Arial"/>
              </a:rPr>
              <a:t>не </a:t>
            </a:r>
            <a:r>
              <a:rPr lang="ru-RU" sz="1400" spc="-70" dirty="0">
                <a:solidFill>
                  <a:srgbClr val="46556D"/>
                </a:solidFill>
                <a:latin typeface="Arial"/>
                <a:cs typeface="Arial"/>
              </a:rPr>
              <a:t>менее </a:t>
            </a:r>
            <a:r>
              <a:rPr lang="ru-RU" sz="1400" spc="-65" dirty="0">
                <a:solidFill>
                  <a:srgbClr val="46556D"/>
                </a:solidFill>
                <a:latin typeface="Arial"/>
                <a:cs typeface="Arial"/>
              </a:rPr>
              <a:t>чем </a:t>
            </a:r>
            <a:r>
              <a:rPr lang="ru-RU" sz="1400" spc="-45" dirty="0">
                <a:solidFill>
                  <a:srgbClr val="46556D"/>
                </a:solidFill>
                <a:latin typeface="Arial"/>
                <a:cs typeface="Arial"/>
              </a:rPr>
              <a:t>в </a:t>
            </a:r>
            <a:r>
              <a:rPr lang="ru-RU" sz="1400" spc="-55" dirty="0">
                <a:solidFill>
                  <a:srgbClr val="46556D"/>
                </a:solidFill>
                <a:latin typeface="Arial"/>
                <a:cs typeface="Arial"/>
              </a:rPr>
              <a:t>полтора </a:t>
            </a:r>
            <a:r>
              <a:rPr lang="ru-RU" sz="1400" spc="-50" dirty="0">
                <a:solidFill>
                  <a:srgbClr val="46556D"/>
                </a:solidFill>
                <a:latin typeface="Arial"/>
                <a:cs typeface="Arial"/>
              </a:rPr>
              <a:t>раза </a:t>
            </a:r>
            <a:r>
              <a:rPr lang="ru-RU" sz="1400" spc="-45" dirty="0">
                <a:solidFill>
                  <a:srgbClr val="46556D"/>
                </a:solidFill>
                <a:latin typeface="Arial"/>
                <a:cs typeface="Arial"/>
              </a:rPr>
              <a:t>и </a:t>
            </a:r>
            <a:r>
              <a:rPr lang="ru-RU" sz="1400" spc="-60" dirty="0">
                <a:solidFill>
                  <a:srgbClr val="46556D"/>
                </a:solidFill>
                <a:latin typeface="Arial"/>
                <a:cs typeface="Arial"/>
              </a:rPr>
              <a:t>обеспечения </a:t>
            </a:r>
            <a:r>
              <a:rPr lang="ru-RU" sz="1400" spc="-65" dirty="0">
                <a:solidFill>
                  <a:srgbClr val="46556D"/>
                </a:solidFill>
                <a:latin typeface="Arial"/>
                <a:cs typeface="Arial"/>
              </a:rPr>
              <a:t>роста объема </a:t>
            </a:r>
            <a:r>
              <a:rPr lang="ru-RU" sz="1400" spc="-40" dirty="0">
                <a:solidFill>
                  <a:srgbClr val="46556D"/>
                </a:solidFill>
                <a:latin typeface="Arial"/>
                <a:cs typeface="Arial"/>
              </a:rPr>
              <a:t>накопленных  </a:t>
            </a:r>
            <a:r>
              <a:rPr lang="ru-RU" sz="1400" spc="-50" dirty="0">
                <a:solidFill>
                  <a:srgbClr val="46556D"/>
                </a:solidFill>
                <a:latin typeface="Arial"/>
                <a:cs typeface="Arial"/>
              </a:rPr>
              <a:t>взаимных инвестиций </a:t>
            </a:r>
            <a:r>
              <a:rPr lang="ru-RU" sz="1400" spc="-45" dirty="0">
                <a:solidFill>
                  <a:srgbClr val="46556D"/>
                </a:solidFill>
                <a:latin typeface="Arial"/>
                <a:cs typeface="Arial"/>
              </a:rPr>
              <a:t>в </a:t>
            </a:r>
            <a:r>
              <a:rPr lang="ru-RU" sz="1400" spc="-55" dirty="0">
                <a:solidFill>
                  <a:srgbClr val="46556D"/>
                </a:solidFill>
                <a:latin typeface="Arial"/>
                <a:cs typeface="Arial"/>
              </a:rPr>
              <a:t>полтора</a:t>
            </a:r>
            <a:r>
              <a:rPr lang="ru-RU" sz="1400" spc="-20" dirty="0">
                <a:solidFill>
                  <a:srgbClr val="46556D"/>
                </a:solidFill>
                <a:latin typeface="Arial"/>
                <a:cs typeface="Arial"/>
              </a:rPr>
              <a:t> </a:t>
            </a:r>
            <a:r>
              <a:rPr lang="ru-RU" sz="1400" spc="-50" dirty="0">
                <a:solidFill>
                  <a:srgbClr val="46556D"/>
                </a:solidFill>
                <a:latin typeface="Arial"/>
                <a:cs typeface="Arial"/>
              </a:rPr>
              <a:t>раза</a:t>
            </a:r>
            <a:endParaRPr lang="ru-RU"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030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13309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179290" y="1178817"/>
            <a:ext cx="6537393" cy="10854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chemeClr val="tx2"/>
                </a:solidFill>
              </a:rPr>
              <a:t>1.</a:t>
            </a:r>
            <a:r>
              <a:rPr lang="ru-RU" sz="1400" dirty="0"/>
              <a:t> </a:t>
            </a:r>
            <a:r>
              <a:rPr lang="ru-RU" sz="1400" b="1" dirty="0">
                <a:solidFill>
                  <a:schemeClr val="tx2"/>
                </a:solidFill>
              </a:rPr>
              <a:t>Количество субъектов Российской Федерации, в которых внедрен Региональный экспортный стандарт 2.0, </a:t>
            </a:r>
            <a:r>
              <a:rPr lang="ru-RU" sz="1400" b="1" dirty="0" smtClean="0">
                <a:solidFill>
                  <a:schemeClr val="tx2"/>
                </a:solidFill>
              </a:rPr>
              <a:t>(шт.</a:t>
            </a:r>
            <a:r>
              <a:rPr lang="ru-RU" sz="1300" b="1" dirty="0">
                <a:solidFill>
                  <a:schemeClr val="tx2"/>
                </a:solidFill>
              </a:rPr>
              <a:t>)</a:t>
            </a:r>
            <a:endParaRPr lang="ru-RU" sz="1300" b="1" dirty="0" smtClean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302001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- 0   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73309" y="2549919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73309" y="2771612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73309" y="299792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73309" y="3235035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73309" y="3481553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73308" y="3679105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77035" y="2549919"/>
            <a:ext cx="865097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100" name="Прямоугольник 99"/>
          <p:cNvSpPr/>
          <p:nvPr/>
        </p:nvSpPr>
        <p:spPr>
          <a:xfrm>
            <a:off x="2277035" y="2782627"/>
            <a:ext cx="865097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0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77035" y="2996633"/>
            <a:ext cx="865097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77036" y="3260635"/>
            <a:ext cx="865096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77035" y="3493343"/>
            <a:ext cx="865095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77035" y="3687632"/>
            <a:ext cx="865095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06" name="Прямоугольник 105"/>
          <p:cNvSpPr/>
          <p:nvPr/>
        </p:nvSpPr>
        <p:spPr>
          <a:xfrm>
            <a:off x="3263158" y="2996633"/>
            <a:ext cx="110763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263155" y="3243729"/>
            <a:ext cx="110766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263155" y="3502886"/>
            <a:ext cx="110766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263155" y="3711856"/>
            <a:ext cx="110766" cy="177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7" y="137717"/>
            <a:ext cx="7672762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Национальный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«Международная кооперация и экспорт»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85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35" name="Прямоугольник 134"/>
          <p:cNvSpPr/>
          <p:nvPr/>
        </p:nvSpPr>
        <p:spPr>
          <a:xfrm>
            <a:off x="6716682" y="1200553"/>
            <a:ext cx="5261629" cy="865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2.</a:t>
            </a:r>
            <a:r>
              <a:rPr lang="ru-RU" sz="1400" dirty="0"/>
              <a:t> </a:t>
            </a:r>
            <a:r>
              <a:rPr lang="ru-RU" sz="1400" b="1" dirty="0">
                <a:solidFill>
                  <a:schemeClr val="tx2"/>
                </a:solidFill>
              </a:rPr>
              <a:t>Прирост количества компаний-экспортеров из числа МСП по итогам внедрения Регионального экспортного стандарта 2.0, </a:t>
            </a:r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% </a:t>
            </a:r>
            <a:r>
              <a:rPr lang="ru-RU" sz="1400" b="1" dirty="0">
                <a:solidFill>
                  <a:schemeClr val="tx2"/>
                </a:solidFill>
              </a:rPr>
              <a:t>к 2018 году</a:t>
            </a:r>
            <a:r>
              <a:rPr lang="ru-RU" sz="1400" b="1" dirty="0" smtClean="0">
                <a:solidFill>
                  <a:schemeClr val="tx2"/>
                </a:solidFill>
              </a:rPr>
              <a:t> (ед. измерения 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8283725" y="2425370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8283725" y="2647063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8283725" y="28733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8283725" y="3110486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8283725" y="3357004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8283725" y="3604897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9108477" y="2425370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143" name="Прямоугольник 142"/>
          <p:cNvSpPr/>
          <p:nvPr/>
        </p:nvSpPr>
        <p:spPr>
          <a:xfrm>
            <a:off x="9108477" y="2658078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44" name="Прямоугольник 143"/>
          <p:cNvSpPr/>
          <p:nvPr/>
        </p:nvSpPr>
        <p:spPr>
          <a:xfrm>
            <a:off x="9108477" y="287208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9108476" y="31360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9108475" y="336879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9108475" y="3608361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9" name="Прямоугольник 148"/>
          <p:cNvSpPr/>
          <p:nvPr/>
        </p:nvSpPr>
        <p:spPr>
          <a:xfrm>
            <a:off x="9973572" y="2872083"/>
            <a:ext cx="551264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Прямоугольник 149"/>
          <p:cNvSpPr/>
          <p:nvPr/>
        </p:nvSpPr>
        <p:spPr>
          <a:xfrm>
            <a:off x="9973571" y="3119180"/>
            <a:ext cx="805265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Прямоугольник 150"/>
          <p:cNvSpPr/>
          <p:nvPr/>
        </p:nvSpPr>
        <p:spPr>
          <a:xfrm>
            <a:off x="9973573" y="3370953"/>
            <a:ext cx="1193192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Прямоугольник 151"/>
          <p:cNvSpPr/>
          <p:nvPr/>
        </p:nvSpPr>
        <p:spPr>
          <a:xfrm>
            <a:off x="9973572" y="3613205"/>
            <a:ext cx="1645773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7269423" y="2076290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4252546" y="589086"/>
            <a:ext cx="7804984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</a:t>
            </a:r>
            <a:r>
              <a:rPr lang="ru-RU" sz="1600" spc="-80" dirty="0">
                <a:solidFill>
                  <a:srgbClr val="46556D"/>
                </a:solidFill>
                <a:cs typeface="Arial"/>
              </a:rPr>
              <a:t> </a:t>
            </a:r>
            <a:r>
              <a:rPr lang="ru-RU" sz="1600" spc="-80" dirty="0" smtClean="0">
                <a:solidFill>
                  <a:srgbClr val="46556D"/>
                </a:solidFill>
                <a:cs typeface="Arial"/>
              </a:rPr>
              <a:t>«</a:t>
            </a:r>
            <a:r>
              <a:rPr lang="ru-RU" sz="1600" b="1" spc="-80" dirty="0" smtClean="0">
                <a:solidFill>
                  <a:srgbClr val="46556D"/>
                </a:solidFill>
                <a:cs typeface="Arial"/>
              </a:rPr>
              <a:t>Системные </a:t>
            </a:r>
            <a:r>
              <a:rPr lang="ru-RU" sz="1600" b="1" spc="-80" dirty="0">
                <a:solidFill>
                  <a:srgbClr val="46556D"/>
                </a:solidFill>
                <a:cs typeface="Arial"/>
              </a:rPr>
              <a:t>меры развития международной кооперации и </a:t>
            </a:r>
            <a:r>
              <a:rPr lang="ru-RU" sz="1600" b="1" spc="-80" dirty="0" smtClean="0">
                <a:solidFill>
                  <a:srgbClr val="46556D"/>
                </a:solidFill>
                <a:cs typeface="Arial"/>
              </a:rPr>
              <a:t>экспорта»</a:t>
            </a:r>
            <a:r>
              <a:rPr lang="ru-RU" sz="1600" b="1" dirty="0" smtClean="0">
                <a:solidFill>
                  <a:schemeClr val="tx2"/>
                </a:solidFill>
              </a:rPr>
              <a:t> </a:t>
            </a:r>
            <a:endParaRPr lang="ru-RU" sz="1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40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13309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179291" y="1178817"/>
            <a:ext cx="4724404" cy="8057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3. Объем </a:t>
            </a:r>
            <a:r>
              <a:rPr lang="ru-RU" sz="1400" b="1" dirty="0">
                <a:solidFill>
                  <a:schemeClr val="tx2"/>
                </a:solidFill>
              </a:rPr>
              <a:t>экспорта </a:t>
            </a:r>
            <a:r>
              <a:rPr lang="ru-RU" sz="1400" b="1" dirty="0" smtClean="0">
                <a:solidFill>
                  <a:schemeClr val="tx2"/>
                </a:solidFill>
              </a:rPr>
              <a:t>услуг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(единица измерения миллиард долларов) </a:t>
            </a:r>
            <a:endParaRPr lang="ru-RU" sz="1300" b="1" dirty="0" smtClean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302001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- 0   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73309" y="2549919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73309" y="2771612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73309" y="299792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73309" y="3235035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73309" y="3481553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73308" y="3679105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77035" y="2549919"/>
            <a:ext cx="865097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</a:rPr>
              <a:t>0,0001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77035" y="2782627"/>
            <a:ext cx="865097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0,0001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77035" y="2996633"/>
            <a:ext cx="865097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0,0001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77036" y="3260635"/>
            <a:ext cx="865096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0,0001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77035" y="3493343"/>
            <a:ext cx="865095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0,0001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77035" y="3687632"/>
            <a:ext cx="865095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0,0001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3263158" y="2996633"/>
            <a:ext cx="110763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263155" y="3243729"/>
            <a:ext cx="110766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263155" y="3502886"/>
            <a:ext cx="110766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263155" y="3711856"/>
            <a:ext cx="110766" cy="177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7" y="137717"/>
            <a:ext cx="7672762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Национальный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«Международная кооперация и экспорт»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86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35" name="Прямоугольник 134"/>
          <p:cNvSpPr/>
          <p:nvPr/>
        </p:nvSpPr>
        <p:spPr>
          <a:xfrm>
            <a:off x="6716682" y="1200553"/>
            <a:ext cx="5261629" cy="865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4</a:t>
            </a:r>
            <a:r>
              <a:rPr lang="ru-RU" sz="1400" b="1" dirty="0" smtClean="0">
                <a:solidFill>
                  <a:schemeClr val="tx2"/>
                </a:solidFill>
              </a:rPr>
              <a:t>. Объем </a:t>
            </a:r>
            <a:r>
              <a:rPr lang="ru-RU" sz="1400" b="1" dirty="0">
                <a:solidFill>
                  <a:schemeClr val="tx2"/>
                </a:solidFill>
              </a:rPr>
              <a:t>экспорта транспортных </a:t>
            </a:r>
            <a:r>
              <a:rPr lang="ru-RU" sz="1400" b="1" dirty="0" smtClean="0">
                <a:solidFill>
                  <a:schemeClr val="tx2"/>
                </a:solidFill>
              </a:rPr>
              <a:t>услуг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(</a:t>
            </a:r>
            <a:r>
              <a:rPr lang="ru-RU" sz="1400" b="1" dirty="0">
                <a:solidFill>
                  <a:schemeClr val="tx2"/>
                </a:solidFill>
              </a:rPr>
              <a:t>единица измерения миллиард долларов) </a:t>
            </a:r>
          </a:p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4252546" y="589086"/>
            <a:ext cx="7672762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«Экспорт услуг»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83632" y="3961738"/>
            <a:ext cx="4520064" cy="8866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5</a:t>
            </a:r>
            <a:r>
              <a:rPr lang="ru-RU" sz="1400" b="1" dirty="0" smtClean="0">
                <a:solidFill>
                  <a:schemeClr val="tx2"/>
                </a:solidFill>
              </a:rPr>
              <a:t>. </a:t>
            </a:r>
            <a:r>
              <a:rPr lang="ru-RU" sz="1400" b="1" dirty="0">
                <a:solidFill>
                  <a:schemeClr val="tx2"/>
                </a:solidFill>
              </a:rPr>
              <a:t>Объем платы за пользование интеллектуальной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собственностью и экспорта деловых услуг </a:t>
            </a:r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(</a:t>
            </a:r>
            <a:r>
              <a:rPr lang="ru-RU" sz="1400" b="1" dirty="0">
                <a:solidFill>
                  <a:schemeClr val="tx2"/>
                </a:solidFill>
              </a:rPr>
              <a:t>единица измерения миллиард долларов) </a:t>
            </a:r>
          </a:p>
          <a:p>
            <a:pPr algn="ctr"/>
            <a:endParaRPr lang="ru-RU" sz="1400" b="1" dirty="0" smtClean="0">
              <a:solidFill>
                <a:schemeClr val="tx2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573307" y="5190458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573307" y="5412151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573307" y="563846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573307" y="5875574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573307" y="6122092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573307" y="6369985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2398059" y="5190458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2398059" y="5423166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2398059" y="563717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2398058" y="590117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2398057" y="613388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2398057" y="6373449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559005" y="48413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6662057" y="4069529"/>
            <a:ext cx="4153990" cy="6437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6</a:t>
            </a:r>
            <a:r>
              <a:rPr lang="ru-RU" sz="1400" b="1" dirty="0" smtClean="0">
                <a:solidFill>
                  <a:schemeClr val="tx2"/>
                </a:solidFill>
              </a:rPr>
              <a:t>. </a:t>
            </a:r>
            <a:r>
              <a:rPr lang="ru-RU" sz="1400" b="1" dirty="0">
                <a:solidFill>
                  <a:schemeClr val="tx2"/>
                </a:solidFill>
              </a:rPr>
              <a:t>Объем экспорта услуг категории </a:t>
            </a:r>
            <a:r>
              <a:rPr lang="ru-RU" sz="1400" b="1" dirty="0" smtClean="0">
                <a:solidFill>
                  <a:schemeClr val="tx2"/>
                </a:solidFill>
              </a:rPr>
              <a:t>«Поездки»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(</a:t>
            </a:r>
            <a:r>
              <a:rPr lang="ru-RU" sz="1400" b="1" dirty="0">
                <a:solidFill>
                  <a:schemeClr val="tx2"/>
                </a:solidFill>
              </a:rPr>
              <a:t>единица измерения миллиард долларов) 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7730984" y="5126278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7730984" y="5347971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7730984" y="55742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7730984" y="5811394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730984" y="6057912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730984" y="6305805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8555736" y="5126278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117" name="Прямоугольник 116"/>
          <p:cNvSpPr/>
          <p:nvPr/>
        </p:nvSpPr>
        <p:spPr>
          <a:xfrm>
            <a:off x="8555736" y="5358986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18" name="Прямоугольник 117"/>
          <p:cNvSpPr/>
          <p:nvPr/>
        </p:nvSpPr>
        <p:spPr>
          <a:xfrm>
            <a:off x="8555736" y="557299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19" name="Прямоугольник 118"/>
          <p:cNvSpPr/>
          <p:nvPr/>
        </p:nvSpPr>
        <p:spPr>
          <a:xfrm>
            <a:off x="8555735" y="583699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20" name="Прямоугольник 119"/>
          <p:cNvSpPr/>
          <p:nvPr/>
        </p:nvSpPr>
        <p:spPr>
          <a:xfrm>
            <a:off x="8555734" y="606970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21" name="Прямоугольник 120"/>
          <p:cNvSpPr/>
          <p:nvPr/>
        </p:nvSpPr>
        <p:spPr>
          <a:xfrm>
            <a:off x="8555734" y="6309269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0,0001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6" name="Прямоугольник 125"/>
          <p:cNvSpPr/>
          <p:nvPr/>
        </p:nvSpPr>
        <p:spPr>
          <a:xfrm>
            <a:off x="9420831" y="6314113"/>
            <a:ext cx="143955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6716682" y="477719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3263153" y="2790264"/>
            <a:ext cx="110766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3263153" y="2566586"/>
            <a:ext cx="110766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7390325" y="2310690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- 0   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8596079" y="2558608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8596079" y="2780301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29" name="Прямоугольник 128"/>
          <p:cNvSpPr/>
          <p:nvPr/>
        </p:nvSpPr>
        <p:spPr>
          <a:xfrm>
            <a:off x="8596079" y="300661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0" name="Прямоугольник 129"/>
          <p:cNvSpPr/>
          <p:nvPr/>
        </p:nvSpPr>
        <p:spPr>
          <a:xfrm>
            <a:off x="8596079" y="3243724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2" name="Прямоугольник 131"/>
          <p:cNvSpPr/>
          <p:nvPr/>
        </p:nvSpPr>
        <p:spPr>
          <a:xfrm>
            <a:off x="8596079" y="3490242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8596078" y="3687794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9299805" y="2558608"/>
            <a:ext cx="865097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</a:rPr>
              <a:t>0,0001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153" name="Прямоугольник 152"/>
          <p:cNvSpPr/>
          <p:nvPr/>
        </p:nvSpPr>
        <p:spPr>
          <a:xfrm>
            <a:off x="9299805" y="2791316"/>
            <a:ext cx="865097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0,0001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55" name="Прямоугольник 154"/>
          <p:cNvSpPr/>
          <p:nvPr/>
        </p:nvSpPr>
        <p:spPr>
          <a:xfrm>
            <a:off x="9299805" y="3005322"/>
            <a:ext cx="865097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0,0001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56" name="Прямоугольник 155"/>
          <p:cNvSpPr/>
          <p:nvPr/>
        </p:nvSpPr>
        <p:spPr>
          <a:xfrm>
            <a:off x="9299806" y="3269324"/>
            <a:ext cx="865096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0,0001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57" name="Прямоугольник 156"/>
          <p:cNvSpPr/>
          <p:nvPr/>
        </p:nvSpPr>
        <p:spPr>
          <a:xfrm>
            <a:off x="9299805" y="3502032"/>
            <a:ext cx="865095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0,0001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58" name="Прямоугольник 157"/>
          <p:cNvSpPr/>
          <p:nvPr/>
        </p:nvSpPr>
        <p:spPr>
          <a:xfrm>
            <a:off x="9299805" y="3696321"/>
            <a:ext cx="865095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0,0001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59" name="Прямоугольник 158"/>
          <p:cNvSpPr/>
          <p:nvPr/>
        </p:nvSpPr>
        <p:spPr>
          <a:xfrm>
            <a:off x="10285928" y="3005322"/>
            <a:ext cx="110763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Прямоугольник 159"/>
          <p:cNvSpPr/>
          <p:nvPr/>
        </p:nvSpPr>
        <p:spPr>
          <a:xfrm>
            <a:off x="10285925" y="3252418"/>
            <a:ext cx="110766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Прямоугольник 160"/>
          <p:cNvSpPr/>
          <p:nvPr/>
        </p:nvSpPr>
        <p:spPr>
          <a:xfrm>
            <a:off x="10285925" y="3511575"/>
            <a:ext cx="110766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Прямоугольник 161"/>
          <p:cNvSpPr/>
          <p:nvPr/>
        </p:nvSpPr>
        <p:spPr>
          <a:xfrm>
            <a:off x="10285925" y="3720545"/>
            <a:ext cx="110766" cy="177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63" name="Прямоугольник 162"/>
          <p:cNvSpPr/>
          <p:nvPr/>
        </p:nvSpPr>
        <p:spPr>
          <a:xfrm>
            <a:off x="10285923" y="2798953"/>
            <a:ext cx="110766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Прямоугольник 163"/>
          <p:cNvSpPr/>
          <p:nvPr/>
        </p:nvSpPr>
        <p:spPr>
          <a:xfrm>
            <a:off x="10285923" y="2575275"/>
            <a:ext cx="110766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59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3105110" y="0"/>
            <a:ext cx="0" cy="6858000"/>
          </a:xfrm>
          <a:prstGeom prst="lin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Овал 7"/>
          <p:cNvSpPr/>
          <p:nvPr/>
        </p:nvSpPr>
        <p:spPr>
          <a:xfrm>
            <a:off x="2097576" y="765727"/>
            <a:ext cx="2015067" cy="2015067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2377122" y="3429000"/>
            <a:ext cx="7965866" cy="1432572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</a:t>
            </a:r>
          </a:p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ЦИФРОВАЯ ЭКОНОМИКА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309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object 103"/>
          <p:cNvSpPr/>
          <p:nvPr/>
        </p:nvSpPr>
        <p:spPr>
          <a:xfrm>
            <a:off x="2501605" y="1129795"/>
            <a:ext cx="1207008" cy="13167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2531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99783" y="225860"/>
            <a:ext cx="7025651" cy="299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«Цифровая экономика»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5" name="object 20"/>
          <p:cNvSpPr/>
          <p:nvPr/>
        </p:nvSpPr>
        <p:spPr>
          <a:xfrm>
            <a:off x="832963" y="105644"/>
            <a:ext cx="152226" cy="5332123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2"/>
          <p:cNvSpPr/>
          <p:nvPr/>
        </p:nvSpPr>
        <p:spPr>
          <a:xfrm flipV="1">
            <a:off x="1320430" y="477869"/>
            <a:ext cx="10661302" cy="102819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1" name="Овал 10"/>
          <p:cNvSpPr/>
          <p:nvPr/>
        </p:nvSpPr>
        <p:spPr>
          <a:xfrm>
            <a:off x="596519" y="1023702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96326" y="2469849"/>
            <a:ext cx="487846" cy="38644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55"/>
          <p:cNvSpPr/>
          <p:nvPr/>
        </p:nvSpPr>
        <p:spPr>
          <a:xfrm>
            <a:off x="723756" y="1123102"/>
            <a:ext cx="241639" cy="27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Прямоугольник 16"/>
          <p:cNvSpPr/>
          <p:nvPr/>
        </p:nvSpPr>
        <p:spPr>
          <a:xfrm>
            <a:off x="1320430" y="631928"/>
            <a:ext cx="4702629" cy="352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СРОКИ РЕАЛИЗАЦИИ: 01.01.2019 – 31.12.2024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178011" y="2586664"/>
            <a:ext cx="5463071" cy="3128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Федеральные проекты в которых участвует Республики Ингушетия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8621518" y="1748727"/>
            <a:ext cx="3259140" cy="9145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endParaRPr lang="ru-RU" sz="1200" b="1" dirty="0">
              <a:solidFill>
                <a:schemeClr val="tx2"/>
              </a:solidFill>
            </a:endParaRPr>
          </a:p>
          <a:p>
            <a:pPr algn="ctr"/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БЮДЖЕТ </a:t>
            </a:r>
            <a:r>
              <a:rPr lang="ru-RU" sz="1400" b="1" dirty="0">
                <a:solidFill>
                  <a:schemeClr val="tx2"/>
                </a:solidFill>
              </a:rPr>
              <a:t>НАЦИОНАЛЬНОГО ПРОЕКТА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                                      тыс. руб.</a:t>
            </a:r>
            <a:endParaRPr lang="ru-RU" sz="1400" b="1" dirty="0">
              <a:solidFill>
                <a:schemeClr val="tx2"/>
              </a:solidFill>
            </a:endParaRPr>
          </a:p>
          <a:p>
            <a:pPr algn="ctr">
              <a:defRPr/>
            </a:pPr>
            <a:r>
              <a:rPr lang="ru-RU" sz="1400" b="1" dirty="0" smtClean="0">
                <a:solidFill>
                  <a:schemeClr val="tx2"/>
                </a:solidFill>
              </a:rPr>
              <a:t>ИСТОЧНИКИ ФБ –   тыс. руб.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tx2"/>
                </a:solidFill>
              </a:rPr>
              <a:t>                           РБ –    тыс</a:t>
            </a:r>
            <a:r>
              <a:rPr lang="ru-RU" sz="1400" b="1" dirty="0">
                <a:solidFill>
                  <a:schemeClr val="tx2"/>
                </a:solidFill>
              </a:rPr>
              <a:t>. руб.</a:t>
            </a:r>
          </a:p>
          <a:p>
            <a:pPr algn="ctr">
              <a:defRPr/>
            </a:pPr>
            <a:endParaRPr lang="ru-RU" sz="12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200" b="1" dirty="0" smtClean="0">
                <a:solidFill>
                  <a:schemeClr val="tx2"/>
                </a:solidFill>
              </a:rPr>
              <a:t> </a:t>
            </a:r>
          </a:p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62" name="Скругленный прямоугольник 261"/>
          <p:cNvSpPr/>
          <p:nvPr/>
        </p:nvSpPr>
        <p:spPr>
          <a:xfrm>
            <a:off x="11484864" y="6303073"/>
            <a:ext cx="493448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88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122110" y="2923610"/>
            <a:ext cx="5163791" cy="351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5080" algn="just">
              <a:spcBef>
                <a:spcPts val="100"/>
              </a:spcBef>
            </a:pPr>
            <a:r>
              <a:rPr lang="ru-RU" sz="1400" spc="-80" dirty="0" smtClean="0">
                <a:solidFill>
                  <a:srgbClr val="46556D"/>
                </a:solidFill>
                <a:cs typeface="Arial"/>
              </a:rPr>
              <a:t> 1. </a:t>
            </a:r>
            <a:r>
              <a:rPr lang="ru-RU" sz="1400" spc="-80" dirty="0">
                <a:solidFill>
                  <a:srgbClr val="46556D"/>
                </a:solidFill>
                <a:cs typeface="Arial"/>
              </a:rPr>
              <a:t>И</a:t>
            </a:r>
            <a:r>
              <a:rPr lang="ru-RU" sz="1400" spc="-80" dirty="0" smtClean="0">
                <a:solidFill>
                  <a:srgbClr val="46556D"/>
                </a:solidFill>
                <a:cs typeface="Arial"/>
              </a:rPr>
              <a:t>нформационная безопасность</a:t>
            </a:r>
            <a:endParaRPr lang="ru-RU" sz="1400" dirty="0">
              <a:cs typeface="Arial"/>
            </a:endParaRPr>
          </a:p>
        </p:txBody>
      </p:sp>
      <p:sp>
        <p:nvSpPr>
          <p:cNvPr id="10" name="Блок-схема: узел 9"/>
          <p:cNvSpPr/>
          <p:nvPr/>
        </p:nvSpPr>
        <p:spPr>
          <a:xfrm>
            <a:off x="6591118" y="15018115"/>
            <a:ext cx="45719" cy="130414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223984" y="5676227"/>
            <a:ext cx="3512608" cy="9861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i="1" dirty="0" smtClean="0">
              <a:solidFill>
                <a:schemeClr val="tx2"/>
              </a:solidFill>
            </a:endParaRPr>
          </a:p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КУРАТОРОМ ПРОЕКТА ЯВЛЯЕТСЯ</a:t>
            </a:r>
          </a:p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Первый заместитель Председателя Правительства РИ</a:t>
            </a:r>
          </a:p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(ПО СТРОИТЕЛЬНОМУ БЛОКУ)</a:t>
            </a:r>
          </a:p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838466" y="5526234"/>
            <a:ext cx="3939774" cy="1136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РУКОВОДИТЕЛЬЕМ </a:t>
            </a:r>
            <a:r>
              <a:rPr lang="ru-RU" sz="1200" i="1" dirty="0">
                <a:solidFill>
                  <a:schemeClr val="tx2"/>
                </a:solidFill>
              </a:rPr>
              <a:t>ПРОЕКТА ЯВЛЯЕТСЯ</a:t>
            </a:r>
          </a:p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Руководитель комитета транспорта связи и энергетики РИ</a:t>
            </a:r>
            <a:endParaRPr lang="ru-RU" sz="1200" i="1" dirty="0">
              <a:solidFill>
                <a:schemeClr val="tx2"/>
              </a:solidFill>
            </a:endParaRPr>
          </a:p>
          <a:p>
            <a:pPr algn="ctr"/>
            <a:endParaRPr lang="ru-RU" sz="1200" i="1" dirty="0" smtClean="0">
              <a:solidFill>
                <a:schemeClr val="tx2"/>
              </a:solidFill>
            </a:endParaRPr>
          </a:p>
        </p:txBody>
      </p:sp>
      <p:sp>
        <p:nvSpPr>
          <p:cNvPr id="60" name="object 131"/>
          <p:cNvSpPr/>
          <p:nvPr/>
        </p:nvSpPr>
        <p:spPr>
          <a:xfrm>
            <a:off x="482452" y="5751463"/>
            <a:ext cx="639658" cy="5760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Прямоугольник 17"/>
          <p:cNvSpPr/>
          <p:nvPr/>
        </p:nvSpPr>
        <p:spPr>
          <a:xfrm>
            <a:off x="8525434" y="5526235"/>
            <a:ext cx="2959431" cy="1136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i="1" dirty="0">
                <a:solidFill>
                  <a:schemeClr val="tx2"/>
                </a:solidFill>
              </a:rPr>
              <a:t>АДМИНИСТРАТОРОМ ПРОЕКТА ЯВЛЯЕТСЯ</a:t>
            </a:r>
          </a:p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Заместитель</a:t>
            </a:r>
            <a:r>
              <a:rPr lang="ru-RU" sz="1200" i="1" dirty="0">
                <a:solidFill>
                  <a:schemeClr val="tx2"/>
                </a:solidFill>
              </a:rPr>
              <a:t> комитета транспорта связи и энергетики РИ</a:t>
            </a:r>
          </a:p>
          <a:p>
            <a:pPr algn="ctr"/>
            <a:r>
              <a:rPr lang="ru-RU" sz="1200" i="1" dirty="0">
                <a:solidFill>
                  <a:schemeClr val="tx2"/>
                </a:solidFill>
              </a:rPr>
              <a:t>(ПО НАПРАВЛЕНИЯМ)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101260" y="3533932"/>
            <a:ext cx="5023698" cy="2919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  2. Информационная инфраструктура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173766" y="1034328"/>
            <a:ext cx="398237" cy="50960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33" name="Стрелка вправо 32"/>
          <p:cNvSpPr/>
          <p:nvPr/>
        </p:nvSpPr>
        <p:spPr>
          <a:xfrm rot="16200000">
            <a:off x="1246240" y="1234325"/>
            <a:ext cx="316346" cy="86371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636176" y="1068853"/>
            <a:ext cx="6642062" cy="4958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1.Увеличение внутренних затрат на развитие цифровой экономики за счет всех источники (по доле ВВП) не менее чем в 3 раза по сравнению с 2017 года. </a:t>
            </a:r>
            <a:r>
              <a:rPr lang="ru-RU" sz="1400" spc="-35" dirty="0" smtClean="0">
                <a:solidFill>
                  <a:srgbClr val="46556D"/>
                </a:solidFill>
                <a:latin typeface="Arial"/>
                <a:cs typeface="Arial"/>
              </a:rPr>
              <a:t>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196486" y="1585041"/>
            <a:ext cx="403627" cy="48429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35" name="Стрелка вправо 34"/>
          <p:cNvSpPr/>
          <p:nvPr/>
        </p:nvSpPr>
        <p:spPr>
          <a:xfrm rot="16200000">
            <a:off x="1309561" y="1705379"/>
            <a:ext cx="189702" cy="86369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1169647" y="4007914"/>
            <a:ext cx="5001051" cy="2919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3. Кадры для цифровой экономики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369388" y="2973601"/>
            <a:ext cx="1339205" cy="335980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0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369388" y="3511166"/>
            <a:ext cx="1339207" cy="34213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0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1147000" y="4495182"/>
            <a:ext cx="5023698" cy="2919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 4. Цифровое государственное управление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6369388" y="3987609"/>
            <a:ext cx="1339206" cy="342138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0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6369388" y="4507879"/>
            <a:ext cx="1339206" cy="301122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0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193379" y="2115091"/>
            <a:ext cx="398237" cy="46135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669350" y="2234027"/>
            <a:ext cx="7414576" cy="3820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dirty="0" smtClean="0">
              <a:solidFill>
                <a:schemeClr val="tx2"/>
              </a:solidFill>
            </a:endParaRPr>
          </a:p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3.Использование преимущественно отечественное программное обеспечение государственными органами, и органами местного самоуправление.  </a:t>
            </a:r>
            <a:endParaRPr lang="ru-RU" sz="1400" dirty="0">
              <a:cs typeface="Arial"/>
            </a:endParaRPr>
          </a:p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6" name="object 54"/>
          <p:cNvSpPr/>
          <p:nvPr/>
        </p:nvSpPr>
        <p:spPr>
          <a:xfrm>
            <a:off x="9751412" y="210605"/>
            <a:ext cx="2345303" cy="142772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Блок-схема: узел 5"/>
          <p:cNvSpPr/>
          <p:nvPr/>
        </p:nvSpPr>
        <p:spPr>
          <a:xfrm>
            <a:off x="596326" y="3926660"/>
            <a:ext cx="482287" cy="4572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Стрелка вправо 69"/>
          <p:cNvSpPr/>
          <p:nvPr/>
        </p:nvSpPr>
        <p:spPr>
          <a:xfrm rot="16200000">
            <a:off x="1254716" y="1760866"/>
            <a:ext cx="293282" cy="80255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Стрелка вправо 71"/>
          <p:cNvSpPr/>
          <p:nvPr/>
        </p:nvSpPr>
        <p:spPr>
          <a:xfrm rot="16200000">
            <a:off x="1262437" y="2299363"/>
            <a:ext cx="271727" cy="86372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узел 6"/>
          <p:cNvSpPr/>
          <p:nvPr/>
        </p:nvSpPr>
        <p:spPr>
          <a:xfrm>
            <a:off x="430326" y="172140"/>
            <a:ext cx="779274" cy="59554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object 103"/>
          <p:cNvSpPr/>
          <p:nvPr/>
        </p:nvSpPr>
        <p:spPr>
          <a:xfrm>
            <a:off x="619862" y="303511"/>
            <a:ext cx="440774" cy="3487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Блок-схема: узел 61"/>
          <p:cNvSpPr/>
          <p:nvPr/>
        </p:nvSpPr>
        <p:spPr>
          <a:xfrm>
            <a:off x="586246" y="2916747"/>
            <a:ext cx="495887" cy="442211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Блок-схема: узел 62"/>
          <p:cNvSpPr/>
          <p:nvPr/>
        </p:nvSpPr>
        <p:spPr>
          <a:xfrm>
            <a:off x="598258" y="3423993"/>
            <a:ext cx="483982" cy="466463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Блок-схема: узел 63"/>
          <p:cNvSpPr/>
          <p:nvPr/>
        </p:nvSpPr>
        <p:spPr>
          <a:xfrm>
            <a:off x="608909" y="4450035"/>
            <a:ext cx="502722" cy="434992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Блок-схема: узел 65"/>
          <p:cNvSpPr/>
          <p:nvPr/>
        </p:nvSpPr>
        <p:spPr>
          <a:xfrm>
            <a:off x="608909" y="4941226"/>
            <a:ext cx="477910" cy="407014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object 103"/>
          <p:cNvSpPr/>
          <p:nvPr/>
        </p:nvSpPr>
        <p:spPr>
          <a:xfrm>
            <a:off x="706197" y="2999886"/>
            <a:ext cx="298039" cy="29680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103"/>
          <p:cNvSpPr/>
          <p:nvPr/>
        </p:nvSpPr>
        <p:spPr>
          <a:xfrm>
            <a:off x="706197" y="3540192"/>
            <a:ext cx="329366" cy="3068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103"/>
          <p:cNvSpPr/>
          <p:nvPr/>
        </p:nvSpPr>
        <p:spPr>
          <a:xfrm>
            <a:off x="716759" y="4070254"/>
            <a:ext cx="308242" cy="2530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103"/>
          <p:cNvSpPr/>
          <p:nvPr/>
        </p:nvSpPr>
        <p:spPr>
          <a:xfrm>
            <a:off x="708641" y="4539685"/>
            <a:ext cx="316360" cy="2717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103"/>
          <p:cNvSpPr/>
          <p:nvPr/>
        </p:nvSpPr>
        <p:spPr>
          <a:xfrm>
            <a:off x="739124" y="5022522"/>
            <a:ext cx="255393" cy="24442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Прямоугольник 80"/>
          <p:cNvSpPr/>
          <p:nvPr/>
        </p:nvSpPr>
        <p:spPr>
          <a:xfrm>
            <a:off x="6369388" y="4941226"/>
            <a:ext cx="1349427" cy="301122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0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1158323" y="5037638"/>
            <a:ext cx="5023698" cy="2919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 5. Цифровые технологии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3" name="object 123"/>
          <p:cNvSpPr/>
          <p:nvPr/>
        </p:nvSpPr>
        <p:spPr>
          <a:xfrm>
            <a:off x="716759" y="2538825"/>
            <a:ext cx="244500" cy="2691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Прямоугольник 84"/>
          <p:cNvSpPr/>
          <p:nvPr/>
        </p:nvSpPr>
        <p:spPr>
          <a:xfrm>
            <a:off x="1669350" y="1583831"/>
            <a:ext cx="6762496" cy="605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2.Создание устойчивого и безопасной информационно-телекоммуникационной инфраструктуры высокоскоростной передачи, обработки и хранения больших объемов данных, доступной для всех организаций и домохозяйств. </a:t>
            </a:r>
            <a:endParaRPr lang="ru-RU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81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13309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179290" y="1900155"/>
            <a:ext cx="5808555" cy="10854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chemeClr val="tx2"/>
                </a:solidFill>
              </a:rPr>
              <a:t>1.</a:t>
            </a:r>
            <a:r>
              <a:rPr lang="ru-RU" sz="1400" b="1" dirty="0"/>
              <a:t> </a:t>
            </a:r>
            <a:r>
              <a:rPr lang="ru-RU" sz="1400" b="1" dirty="0">
                <a:solidFill>
                  <a:schemeClr val="tx2"/>
                </a:solidFill>
              </a:rPr>
              <a:t>Средний срок простоя государственных информационных систем в результате компьютерных </a:t>
            </a:r>
            <a:r>
              <a:rPr lang="ru-RU" sz="1400" b="1" dirty="0" smtClean="0">
                <a:solidFill>
                  <a:schemeClr val="tx2"/>
                </a:solidFill>
              </a:rPr>
              <a:t>атак (час) </a:t>
            </a:r>
            <a:r>
              <a:rPr lang="ru-RU" sz="1300" b="1" dirty="0" smtClean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465295" y="3041416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- 65   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671049" y="328933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671049" y="351102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671049" y="373734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671049" y="397445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671049" y="422096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671048" y="4418520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374775" y="3289334"/>
            <a:ext cx="865097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</a:rPr>
              <a:t>48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374775" y="3522042"/>
            <a:ext cx="865097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24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374775" y="3736048"/>
            <a:ext cx="865097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18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374776" y="4000050"/>
            <a:ext cx="865096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2374775" y="4232758"/>
            <a:ext cx="865095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04" name="Прямоугольник 103"/>
          <p:cNvSpPr/>
          <p:nvPr/>
        </p:nvSpPr>
        <p:spPr>
          <a:xfrm>
            <a:off x="2374775" y="4427047"/>
            <a:ext cx="865095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05" name="Прямоугольник 104"/>
          <p:cNvSpPr/>
          <p:nvPr/>
        </p:nvSpPr>
        <p:spPr>
          <a:xfrm>
            <a:off x="3360898" y="3520851"/>
            <a:ext cx="474789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360898" y="3736048"/>
            <a:ext cx="321290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7" y="267024"/>
            <a:ext cx="5040942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Национальный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«Цифровая экономика»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89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360895" y="3289581"/>
            <a:ext cx="891651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Прямоугольник 134"/>
          <p:cNvSpPr/>
          <p:nvPr/>
        </p:nvSpPr>
        <p:spPr>
          <a:xfrm>
            <a:off x="5987845" y="2210626"/>
            <a:ext cx="5990466" cy="898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2. </a:t>
            </a:r>
            <a:r>
              <a:rPr lang="ru-RU" sz="1400" b="1" dirty="0">
                <a:solidFill>
                  <a:schemeClr val="tx2"/>
                </a:solidFill>
              </a:rPr>
              <a:t>Стоимостная доля закупаемого и (или) арендуемого федеральными органами исполнительной власти, органами исполнительной власти субъектов и иными органами государственной власти отечественного программного обеспечения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8283724" y="3435443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8283724" y="3657136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8283724" y="388345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8283724" y="4120559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8283724" y="4367077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8283724" y="4614970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9108476" y="3435443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60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9108476" y="3668151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9108476" y="388215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9108475" y="414615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46" name="Прямоугольник 145"/>
          <p:cNvSpPr/>
          <p:nvPr/>
        </p:nvSpPr>
        <p:spPr>
          <a:xfrm>
            <a:off x="9108474" y="437886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47" name="Прямоугольник 146"/>
          <p:cNvSpPr/>
          <p:nvPr/>
        </p:nvSpPr>
        <p:spPr>
          <a:xfrm>
            <a:off x="9108474" y="4618434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48" name="Прямоугольник 147"/>
          <p:cNvSpPr/>
          <p:nvPr/>
        </p:nvSpPr>
        <p:spPr>
          <a:xfrm>
            <a:off x="9973571" y="3649765"/>
            <a:ext cx="891652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9973571" y="3882156"/>
            <a:ext cx="961958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Прямоугольник 152"/>
          <p:cNvSpPr/>
          <p:nvPr/>
        </p:nvSpPr>
        <p:spPr>
          <a:xfrm>
            <a:off x="9966507" y="3416509"/>
            <a:ext cx="777692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7269422" y="3086363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- 50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4252546" y="589086"/>
            <a:ext cx="5831792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«Информационная безопасность»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88" name="object 136"/>
          <p:cNvSpPr/>
          <p:nvPr/>
        </p:nvSpPr>
        <p:spPr>
          <a:xfrm>
            <a:off x="10213931" y="84258"/>
            <a:ext cx="1820366" cy="9564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2159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13309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179290" y="1178817"/>
            <a:ext cx="5808555" cy="10854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solidFill>
                  <a:schemeClr val="tx2"/>
                </a:solidFill>
              </a:rPr>
              <a:t>3</a:t>
            </a:r>
            <a:r>
              <a:rPr lang="ru-RU" sz="1300" b="1" dirty="0" smtClean="0">
                <a:solidFill>
                  <a:schemeClr val="tx2"/>
                </a:solidFill>
              </a:rPr>
              <a:t>.</a:t>
            </a:r>
            <a:r>
              <a:rPr lang="ru-RU" sz="1400" b="1" dirty="0" smtClean="0">
                <a:solidFill>
                  <a:schemeClr val="tx2"/>
                </a:solidFill>
              </a:rPr>
              <a:t> </a:t>
            </a:r>
            <a:r>
              <a:rPr lang="ru-RU" sz="1400" b="1" dirty="0">
                <a:solidFill>
                  <a:schemeClr val="tx2"/>
                </a:solidFill>
              </a:rPr>
              <a:t>Доля медицинских организаций государственной и муниципальной систем здравоохранения (больницы и поликлиники), подключенных к сети "Интернет" </a:t>
            </a:r>
            <a:r>
              <a:rPr lang="ru-RU" sz="1400" b="1" dirty="0" smtClean="0">
                <a:solidFill>
                  <a:schemeClr val="tx2"/>
                </a:solidFill>
              </a:rPr>
              <a:t>(%) </a:t>
            </a:r>
            <a:endParaRPr lang="ru-RU" sz="1300" b="1" dirty="0" smtClean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302001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</a:t>
            </a:r>
            <a:r>
              <a:rPr lang="ru-RU" sz="1600" dirty="0">
                <a:solidFill>
                  <a:schemeClr val="tx2"/>
                </a:solidFill>
              </a:rPr>
              <a:t>9</a:t>
            </a:r>
            <a:r>
              <a:rPr lang="ru-RU" sz="1600" dirty="0" smtClean="0">
                <a:solidFill>
                  <a:schemeClr val="tx2"/>
                </a:solidFill>
              </a:rPr>
              <a:t>5   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73309" y="2549919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73309" y="2771612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73309" y="299792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73309" y="3235035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73309" y="3481553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73308" y="3679105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77035" y="2549919"/>
            <a:ext cx="865097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</a:rPr>
              <a:t>100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77035" y="2782627"/>
            <a:ext cx="865097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100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77035" y="2996633"/>
            <a:ext cx="865097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100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77036" y="3260635"/>
            <a:ext cx="865096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2277035" y="3493343"/>
            <a:ext cx="865095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04" name="Прямоугольник 103"/>
          <p:cNvSpPr/>
          <p:nvPr/>
        </p:nvSpPr>
        <p:spPr>
          <a:xfrm>
            <a:off x="2277035" y="3687632"/>
            <a:ext cx="865095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05" name="Прямоугольник 104"/>
          <p:cNvSpPr/>
          <p:nvPr/>
        </p:nvSpPr>
        <p:spPr>
          <a:xfrm>
            <a:off x="3263158" y="2781436"/>
            <a:ext cx="891648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263158" y="2996633"/>
            <a:ext cx="891648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7" y="137717"/>
            <a:ext cx="4575731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Национальный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«Цифровая экономика»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90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263155" y="2550166"/>
            <a:ext cx="891651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Прямоугольник 134"/>
          <p:cNvSpPr/>
          <p:nvPr/>
        </p:nvSpPr>
        <p:spPr>
          <a:xfrm>
            <a:off x="5987846" y="1200553"/>
            <a:ext cx="5990466" cy="898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4</a:t>
            </a:r>
            <a:r>
              <a:rPr lang="ru-RU" sz="1400" b="1" dirty="0" smtClean="0">
                <a:solidFill>
                  <a:schemeClr val="tx2"/>
                </a:solidFill>
              </a:rPr>
              <a:t>. </a:t>
            </a:r>
            <a:r>
              <a:rPr lang="ru-RU" sz="1400" b="1" dirty="0">
                <a:solidFill>
                  <a:schemeClr val="tx2"/>
                </a:solidFill>
              </a:rPr>
              <a:t>Доля фельдшерских и фельдшерско-акушерских пунктов государственной и муниципальной систем здравоохранения, подключенных к сети "Интернет</a:t>
            </a:r>
            <a:r>
              <a:rPr lang="ru-RU" sz="1400" b="1" dirty="0" smtClean="0">
                <a:solidFill>
                  <a:schemeClr val="tx2"/>
                </a:solidFill>
              </a:rPr>
              <a:t>"</a:t>
            </a:r>
            <a:r>
              <a:rPr lang="ru-RU" sz="1400" b="1" dirty="0">
                <a:solidFill>
                  <a:schemeClr val="tx2"/>
                </a:solidFill>
              </a:rPr>
              <a:t> (%) </a:t>
            </a:r>
          </a:p>
        </p:txBody>
      </p:sp>
      <p:sp>
        <p:nvSpPr>
          <p:cNvPr id="136" name="Прямоугольник 135"/>
          <p:cNvSpPr/>
          <p:nvPr/>
        </p:nvSpPr>
        <p:spPr>
          <a:xfrm>
            <a:off x="8283725" y="2425370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8283725" y="2647063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8283725" y="28733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8283725" y="3110486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8283725" y="3357004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8283725" y="3604897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9108477" y="2425370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9108477" y="2658078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9108477" y="287208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9108476" y="31360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46" name="Прямоугольник 145"/>
          <p:cNvSpPr/>
          <p:nvPr/>
        </p:nvSpPr>
        <p:spPr>
          <a:xfrm>
            <a:off x="9108475" y="336879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47" name="Прямоугольник 146"/>
          <p:cNvSpPr/>
          <p:nvPr/>
        </p:nvSpPr>
        <p:spPr>
          <a:xfrm>
            <a:off x="9108475" y="3608361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48" name="Прямоугольник 147"/>
          <p:cNvSpPr/>
          <p:nvPr/>
        </p:nvSpPr>
        <p:spPr>
          <a:xfrm>
            <a:off x="9973572" y="2639692"/>
            <a:ext cx="657157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9973572" y="2872083"/>
            <a:ext cx="1378816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Прямоугольник 152"/>
          <p:cNvSpPr/>
          <p:nvPr/>
        </p:nvSpPr>
        <p:spPr>
          <a:xfrm>
            <a:off x="9966508" y="2406436"/>
            <a:ext cx="309810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7269423" y="2076290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– 8,76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4252546" y="589086"/>
            <a:ext cx="5600000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</a:t>
            </a:r>
            <a:r>
              <a:rPr lang="ru-RU" sz="1600" b="1" dirty="0">
                <a:solidFill>
                  <a:schemeClr val="tx2"/>
                </a:solidFill>
              </a:rPr>
              <a:t>Информационная </a:t>
            </a:r>
            <a:r>
              <a:rPr lang="ru-RU" sz="1600" b="1" dirty="0" smtClean="0">
                <a:solidFill>
                  <a:schemeClr val="tx2"/>
                </a:solidFill>
              </a:rPr>
              <a:t>инфраструктура»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179290" y="3993222"/>
            <a:ext cx="6630813" cy="8261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5</a:t>
            </a:r>
            <a:r>
              <a:rPr lang="ru-RU" sz="1400" b="1" dirty="0" smtClean="0">
                <a:solidFill>
                  <a:schemeClr val="tx2"/>
                </a:solidFill>
              </a:rPr>
              <a:t>.</a:t>
            </a:r>
            <a:r>
              <a:rPr lang="ru-RU" sz="1400" b="1" dirty="0">
                <a:solidFill>
                  <a:schemeClr val="tx2"/>
                </a:solidFill>
              </a:rPr>
              <a:t> Доля государственных (муниципальных) образовательных организаций, реализующих образовательные программы общего образования и/или среднего профессионального образования, подключенных к сети "</a:t>
            </a:r>
            <a:r>
              <a:rPr lang="ru-RU" sz="1400" b="1" dirty="0" smtClean="0">
                <a:solidFill>
                  <a:schemeClr val="tx2"/>
                </a:solidFill>
              </a:rPr>
              <a:t>Интернет« (%) 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1573307" y="5190458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573307" y="5412151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573307" y="563846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573307" y="5875574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573307" y="6122092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573307" y="6369985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2398059" y="5190458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398059" y="5423166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398059" y="563717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398058" y="590117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2398057" y="613388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2398057" y="6373449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3263154" y="5404780"/>
            <a:ext cx="474793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3263154" y="5637171"/>
            <a:ext cx="891652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256090" y="5171524"/>
            <a:ext cx="276004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559005" y="48413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– 39,47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7074131" y="4069529"/>
            <a:ext cx="4851177" cy="6437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6. Доля органов государственной власти, органов местного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самоуправления и государственных внебюджетных </a:t>
            </a:r>
            <a:r>
              <a:rPr lang="ru-RU" sz="1400" b="1" dirty="0" smtClean="0">
                <a:solidFill>
                  <a:schemeClr val="tx2"/>
                </a:solidFill>
              </a:rPr>
              <a:t>фондов, подключенных </a:t>
            </a:r>
            <a:r>
              <a:rPr lang="ru-RU" sz="1400" b="1" dirty="0">
                <a:solidFill>
                  <a:schemeClr val="tx2"/>
                </a:solidFill>
              </a:rPr>
              <a:t>к сети "Интернет"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7730984" y="5126278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7730984" y="5347971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7730984" y="55742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7730984" y="5811394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730984" y="6057912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730984" y="6305805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8555736" y="5126278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8555736" y="5358986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8555736" y="557299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555735" y="583699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20" name="Прямоугольник 119"/>
          <p:cNvSpPr/>
          <p:nvPr/>
        </p:nvSpPr>
        <p:spPr>
          <a:xfrm>
            <a:off x="8555734" y="606970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21" name="Прямоугольник 120"/>
          <p:cNvSpPr/>
          <p:nvPr/>
        </p:nvSpPr>
        <p:spPr>
          <a:xfrm>
            <a:off x="8555734" y="6309269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9420831" y="5340600"/>
            <a:ext cx="545677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рямоугольник 122"/>
          <p:cNvSpPr/>
          <p:nvPr/>
        </p:nvSpPr>
        <p:spPr>
          <a:xfrm>
            <a:off x="9420830" y="5572991"/>
            <a:ext cx="992879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Прямоугольник 126"/>
          <p:cNvSpPr/>
          <p:nvPr/>
        </p:nvSpPr>
        <p:spPr>
          <a:xfrm>
            <a:off x="9413767" y="5107344"/>
            <a:ext cx="273648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6716682" y="477719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– 18,82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82" name="object 136"/>
          <p:cNvSpPr/>
          <p:nvPr/>
        </p:nvSpPr>
        <p:spPr>
          <a:xfrm>
            <a:off x="10157946" y="137717"/>
            <a:ext cx="1820366" cy="9564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2169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13309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179291" y="1178817"/>
            <a:ext cx="5196160" cy="857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7. </a:t>
            </a:r>
            <a:r>
              <a:rPr lang="ru-RU" sz="1400" b="1" dirty="0">
                <a:solidFill>
                  <a:schemeClr val="tx2"/>
                </a:solidFill>
              </a:rPr>
              <a:t>Доля взаимодействий граждан и коммерческих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организаций с государственными (муниципальными)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органами и бюджетными учреждениями, осуществляемых в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цифровом виде</a:t>
            </a:r>
            <a:r>
              <a:rPr lang="ru-RU" sz="1400" b="1" dirty="0" smtClean="0">
                <a:solidFill>
                  <a:schemeClr val="tx2"/>
                </a:solidFill>
              </a:rPr>
              <a:t> (%)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053307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Базовое значение - 15     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73309" y="230122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73309" y="252291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73309" y="274923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73309" y="298634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73309" y="323285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73308" y="343041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77035" y="2301225"/>
            <a:ext cx="865097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25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77035" y="2533933"/>
            <a:ext cx="865097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77035" y="2747939"/>
            <a:ext cx="865097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77036" y="3011941"/>
            <a:ext cx="865096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2277035" y="3244649"/>
            <a:ext cx="865095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04" name="Прямоугольник 103"/>
          <p:cNvSpPr/>
          <p:nvPr/>
        </p:nvSpPr>
        <p:spPr>
          <a:xfrm>
            <a:off x="2277035" y="3438938"/>
            <a:ext cx="865095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05" name="Прямоугольник 104"/>
          <p:cNvSpPr/>
          <p:nvPr/>
        </p:nvSpPr>
        <p:spPr>
          <a:xfrm>
            <a:off x="3263158" y="2532742"/>
            <a:ext cx="824750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06" name="Прямоугольник 105"/>
          <p:cNvSpPr/>
          <p:nvPr/>
        </p:nvSpPr>
        <p:spPr>
          <a:xfrm>
            <a:off x="3263158" y="2747939"/>
            <a:ext cx="1038255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7" y="137717"/>
            <a:ext cx="4417111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Национальный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«Цифровая экономика»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91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35" name="Прямоугольник 134"/>
          <p:cNvSpPr/>
          <p:nvPr/>
        </p:nvSpPr>
        <p:spPr>
          <a:xfrm>
            <a:off x="5447165" y="1200553"/>
            <a:ext cx="6531147" cy="10526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8</a:t>
            </a:r>
            <a:r>
              <a:rPr lang="ru-RU" sz="1400" b="1" dirty="0" smtClean="0">
                <a:solidFill>
                  <a:schemeClr val="tx2"/>
                </a:solidFill>
              </a:rPr>
              <a:t>. </a:t>
            </a:r>
            <a:r>
              <a:rPr lang="ru-RU" sz="1400" b="1" dirty="0">
                <a:solidFill>
                  <a:schemeClr val="tx2"/>
                </a:solidFill>
              </a:rPr>
              <a:t>Доля приоритетных государственных услуг и </a:t>
            </a:r>
            <a:r>
              <a:rPr lang="ru-RU" sz="1400" b="1" dirty="0" smtClean="0">
                <a:solidFill>
                  <a:schemeClr val="tx2"/>
                </a:solidFill>
              </a:rPr>
              <a:t>сервисов, соответствующих </a:t>
            </a:r>
            <a:r>
              <a:rPr lang="ru-RU" sz="1400" b="1" dirty="0">
                <a:solidFill>
                  <a:schemeClr val="tx2"/>
                </a:solidFill>
              </a:rPr>
              <a:t>целевой модели </a:t>
            </a:r>
            <a:r>
              <a:rPr lang="ru-RU" sz="1400" b="1" dirty="0" smtClean="0">
                <a:solidFill>
                  <a:schemeClr val="tx2"/>
                </a:solidFill>
              </a:rPr>
              <a:t>цифровой трансформации </a:t>
            </a:r>
            <a:r>
              <a:rPr lang="ru-RU" sz="1400" b="1" dirty="0">
                <a:solidFill>
                  <a:schemeClr val="tx2"/>
                </a:solidFill>
              </a:rPr>
              <a:t>(предоставление без необходимости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личного посещения государственных органов и </a:t>
            </a:r>
            <a:r>
              <a:rPr lang="ru-RU" sz="1400" b="1" dirty="0" smtClean="0">
                <a:solidFill>
                  <a:schemeClr val="tx2"/>
                </a:solidFill>
              </a:rPr>
              <a:t>иных организаций</a:t>
            </a:r>
            <a:r>
              <a:rPr lang="ru-RU" sz="1400" b="1" dirty="0">
                <a:solidFill>
                  <a:schemeClr val="tx2"/>
                </a:solidFill>
              </a:rPr>
              <a:t>, с применением реестровой модели, онлайн </a:t>
            </a:r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(в автоматическом </a:t>
            </a:r>
            <a:r>
              <a:rPr lang="ru-RU" sz="1400" b="1" dirty="0">
                <a:solidFill>
                  <a:schemeClr val="tx2"/>
                </a:solidFill>
              </a:rPr>
              <a:t>режиме), </a:t>
            </a:r>
            <a:r>
              <a:rPr lang="ru-RU" sz="1400" b="1" dirty="0" err="1">
                <a:solidFill>
                  <a:schemeClr val="tx2"/>
                </a:solidFill>
              </a:rPr>
              <a:t>проактивно</a:t>
            </a:r>
            <a:r>
              <a:rPr lang="ru-RU" sz="1400" b="1" dirty="0">
                <a:solidFill>
                  <a:schemeClr val="tx2"/>
                </a:solidFill>
              </a:rPr>
              <a:t>)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8283725" y="2587178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8283725" y="2808871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8283725" y="30351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8283725" y="3272294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8283725" y="3518812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8283725" y="3766705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9108477" y="2587178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6</a:t>
            </a:r>
          </a:p>
        </p:txBody>
      </p:sp>
      <p:sp>
        <p:nvSpPr>
          <p:cNvPr id="143" name="Прямоугольник 142"/>
          <p:cNvSpPr/>
          <p:nvPr/>
        </p:nvSpPr>
        <p:spPr>
          <a:xfrm>
            <a:off x="9108477" y="2819886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9108477" y="303389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9108476" y="329789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46" name="Прямоугольник 145"/>
          <p:cNvSpPr/>
          <p:nvPr/>
        </p:nvSpPr>
        <p:spPr>
          <a:xfrm>
            <a:off x="9108475" y="353060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47" name="Прямоугольник 146"/>
          <p:cNvSpPr/>
          <p:nvPr/>
        </p:nvSpPr>
        <p:spPr>
          <a:xfrm>
            <a:off x="9108475" y="3770169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48" name="Прямоугольник 147"/>
          <p:cNvSpPr/>
          <p:nvPr/>
        </p:nvSpPr>
        <p:spPr>
          <a:xfrm>
            <a:off x="9973572" y="2801500"/>
            <a:ext cx="811123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9973572" y="3033891"/>
            <a:ext cx="1378816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7269423" y="2316046"/>
            <a:ext cx="2814916" cy="2178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– 3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4252546" y="589086"/>
            <a:ext cx="5994890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«Цифровое государственное управление»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3263158" y="2320997"/>
            <a:ext cx="650474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77" name="Прямоугольник 76"/>
          <p:cNvSpPr/>
          <p:nvPr/>
        </p:nvSpPr>
        <p:spPr>
          <a:xfrm>
            <a:off x="9973572" y="2575554"/>
            <a:ext cx="273864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179291" y="3832274"/>
            <a:ext cx="5196160" cy="857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9</a:t>
            </a:r>
            <a:r>
              <a:rPr lang="ru-RU" sz="1400" b="1" dirty="0" smtClean="0">
                <a:solidFill>
                  <a:schemeClr val="tx2"/>
                </a:solidFill>
              </a:rPr>
              <a:t>. </a:t>
            </a:r>
            <a:r>
              <a:rPr lang="ru-RU" sz="1400" b="1" dirty="0">
                <a:solidFill>
                  <a:schemeClr val="tx2"/>
                </a:solidFill>
              </a:rPr>
              <a:t>Доля внутриведомственного и межведомственного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юридически значимого электронного документооборота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государственных и муниципальных органов и бюджетных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Учреждений (%)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367555" y="4706764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Базовое значение - </a:t>
            </a:r>
            <a:r>
              <a:rPr lang="ru-RU" sz="1400" dirty="0">
                <a:solidFill>
                  <a:schemeClr val="tx2"/>
                </a:solidFill>
              </a:rPr>
              <a:t>2</a:t>
            </a:r>
            <a:r>
              <a:rPr lang="ru-RU" sz="1400" dirty="0" smtClean="0">
                <a:solidFill>
                  <a:schemeClr val="tx2"/>
                </a:solidFill>
              </a:rPr>
              <a:t>     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1573309" y="495468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1573309" y="517637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1573309" y="540269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1573309" y="563979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1573309" y="588631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573308" y="6083868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2277035" y="4954682"/>
            <a:ext cx="865097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5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277035" y="5187390"/>
            <a:ext cx="865097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2277035" y="5401396"/>
            <a:ext cx="865097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8" name="Прямоугольник 107"/>
          <p:cNvSpPr/>
          <p:nvPr/>
        </p:nvSpPr>
        <p:spPr>
          <a:xfrm>
            <a:off x="2277036" y="5665398"/>
            <a:ext cx="865096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09" name="Прямоугольник 108"/>
          <p:cNvSpPr/>
          <p:nvPr/>
        </p:nvSpPr>
        <p:spPr>
          <a:xfrm>
            <a:off x="2277035" y="5898106"/>
            <a:ext cx="865095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24" name="Прямоугольник 123"/>
          <p:cNvSpPr/>
          <p:nvPr/>
        </p:nvSpPr>
        <p:spPr>
          <a:xfrm>
            <a:off x="2277035" y="6092395"/>
            <a:ext cx="865095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25" name="Прямоугольник 124"/>
          <p:cNvSpPr/>
          <p:nvPr/>
        </p:nvSpPr>
        <p:spPr>
          <a:xfrm>
            <a:off x="3263158" y="5186199"/>
            <a:ext cx="753030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26" name="Прямоугольник 125"/>
          <p:cNvSpPr/>
          <p:nvPr/>
        </p:nvSpPr>
        <p:spPr>
          <a:xfrm>
            <a:off x="3263158" y="5401396"/>
            <a:ext cx="1188769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29" name="Прямоугольник 128"/>
          <p:cNvSpPr/>
          <p:nvPr/>
        </p:nvSpPr>
        <p:spPr>
          <a:xfrm>
            <a:off x="3263158" y="4974454"/>
            <a:ext cx="371351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30" name="Прямоугольник 129"/>
          <p:cNvSpPr/>
          <p:nvPr/>
        </p:nvSpPr>
        <p:spPr>
          <a:xfrm>
            <a:off x="5773272" y="4039717"/>
            <a:ext cx="6205040" cy="857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10. </a:t>
            </a:r>
            <a:r>
              <a:rPr lang="ru-RU" sz="1400" b="1" dirty="0">
                <a:solidFill>
                  <a:schemeClr val="tx2"/>
                </a:solidFill>
              </a:rPr>
              <a:t>Доля отказов при предоставлении приоритетных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государственных услуг и сервисов от числа отказов в </a:t>
            </a:r>
            <a:r>
              <a:rPr lang="ru-RU" sz="1400" b="1" dirty="0" smtClean="0">
                <a:solidFill>
                  <a:schemeClr val="tx2"/>
                </a:solidFill>
              </a:rPr>
              <a:t>2018 году  (%)</a:t>
            </a:r>
          </a:p>
        </p:txBody>
      </p:sp>
      <p:sp>
        <p:nvSpPr>
          <p:cNvPr id="132" name="Прямоугольник 131"/>
          <p:cNvSpPr/>
          <p:nvPr/>
        </p:nvSpPr>
        <p:spPr>
          <a:xfrm>
            <a:off x="6509493" y="4914207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Базовое значение - 10     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7715247" y="516212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0" name="Прямоугольник 149"/>
          <p:cNvSpPr/>
          <p:nvPr/>
        </p:nvSpPr>
        <p:spPr>
          <a:xfrm>
            <a:off x="7715247" y="538381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1" name="Прямоугольник 150"/>
          <p:cNvSpPr/>
          <p:nvPr/>
        </p:nvSpPr>
        <p:spPr>
          <a:xfrm>
            <a:off x="7715247" y="561013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2" name="Прямоугольник 151"/>
          <p:cNvSpPr/>
          <p:nvPr/>
        </p:nvSpPr>
        <p:spPr>
          <a:xfrm>
            <a:off x="7715247" y="584724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5" name="Прямоугольник 154"/>
          <p:cNvSpPr/>
          <p:nvPr/>
        </p:nvSpPr>
        <p:spPr>
          <a:xfrm>
            <a:off x="7715247" y="609375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6" name="Прямоугольник 155"/>
          <p:cNvSpPr/>
          <p:nvPr/>
        </p:nvSpPr>
        <p:spPr>
          <a:xfrm>
            <a:off x="7715246" y="629131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7" name="Прямоугольник 156"/>
          <p:cNvSpPr/>
          <p:nvPr/>
        </p:nvSpPr>
        <p:spPr>
          <a:xfrm>
            <a:off x="8418973" y="5162125"/>
            <a:ext cx="865097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95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8" name="Прямоугольник 157"/>
          <p:cNvSpPr/>
          <p:nvPr/>
        </p:nvSpPr>
        <p:spPr>
          <a:xfrm>
            <a:off x="8418973" y="5394833"/>
            <a:ext cx="865097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9</a:t>
            </a:r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59" name="Прямоугольник 158"/>
          <p:cNvSpPr/>
          <p:nvPr/>
        </p:nvSpPr>
        <p:spPr>
          <a:xfrm>
            <a:off x="8418973" y="5608839"/>
            <a:ext cx="865097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8</a:t>
            </a:r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60" name="Прямоугольник 159"/>
          <p:cNvSpPr/>
          <p:nvPr/>
        </p:nvSpPr>
        <p:spPr>
          <a:xfrm>
            <a:off x="8418974" y="5872841"/>
            <a:ext cx="865096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61" name="Прямоугольник 160"/>
          <p:cNvSpPr/>
          <p:nvPr/>
        </p:nvSpPr>
        <p:spPr>
          <a:xfrm>
            <a:off x="8418973" y="6105549"/>
            <a:ext cx="865095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62" name="Прямоугольник 161"/>
          <p:cNvSpPr/>
          <p:nvPr/>
        </p:nvSpPr>
        <p:spPr>
          <a:xfrm>
            <a:off x="8418973" y="6299838"/>
            <a:ext cx="865095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63" name="Прямоугольник 162"/>
          <p:cNvSpPr/>
          <p:nvPr/>
        </p:nvSpPr>
        <p:spPr>
          <a:xfrm>
            <a:off x="9405096" y="5393642"/>
            <a:ext cx="917376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64" name="Прямоугольник 163"/>
          <p:cNvSpPr/>
          <p:nvPr/>
        </p:nvSpPr>
        <p:spPr>
          <a:xfrm>
            <a:off x="9405096" y="5608839"/>
            <a:ext cx="679243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65" name="Прямоугольник 164"/>
          <p:cNvSpPr/>
          <p:nvPr/>
        </p:nvSpPr>
        <p:spPr>
          <a:xfrm>
            <a:off x="9405096" y="5181897"/>
            <a:ext cx="1039559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66" name="object 136"/>
          <p:cNvSpPr/>
          <p:nvPr/>
        </p:nvSpPr>
        <p:spPr>
          <a:xfrm>
            <a:off x="10237164" y="100390"/>
            <a:ext cx="1820366" cy="9564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160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13309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129981" y="2113946"/>
            <a:ext cx="5196160" cy="857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11. </a:t>
            </a:r>
            <a:r>
              <a:rPr lang="ru-RU" sz="1400" b="1" dirty="0">
                <a:solidFill>
                  <a:schemeClr val="tx2"/>
                </a:solidFill>
              </a:rPr>
              <a:t>Количество выпускников системы профессионального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образования с ключевыми компетенциями цифровой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Экономики (человек)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318245" y="2988436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Базовое значение - 545     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23999" y="323635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23999" y="345804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23999" y="368436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23999" y="392147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23999" y="416798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23998" y="4365540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27725" y="3236354"/>
            <a:ext cx="865097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100" name="Прямоугольник 99"/>
          <p:cNvSpPr/>
          <p:nvPr/>
        </p:nvSpPr>
        <p:spPr>
          <a:xfrm>
            <a:off x="2227725" y="3469062"/>
            <a:ext cx="865097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711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27725" y="3683068"/>
            <a:ext cx="865097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948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27726" y="3947070"/>
            <a:ext cx="865096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2227725" y="4179778"/>
            <a:ext cx="865095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04" name="Прямоугольник 103"/>
          <p:cNvSpPr/>
          <p:nvPr/>
        </p:nvSpPr>
        <p:spPr>
          <a:xfrm>
            <a:off x="2227725" y="4374067"/>
            <a:ext cx="865095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05" name="Прямоугольник 104"/>
          <p:cNvSpPr/>
          <p:nvPr/>
        </p:nvSpPr>
        <p:spPr>
          <a:xfrm>
            <a:off x="3213848" y="3467871"/>
            <a:ext cx="824750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06" name="Прямоугольник 105"/>
          <p:cNvSpPr/>
          <p:nvPr/>
        </p:nvSpPr>
        <p:spPr>
          <a:xfrm>
            <a:off x="3213848" y="3683068"/>
            <a:ext cx="1038255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7" y="137717"/>
            <a:ext cx="4417111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Национальный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«Цифровая экономика»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92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35" name="Прямоугольник 134"/>
          <p:cNvSpPr/>
          <p:nvPr/>
        </p:nvSpPr>
        <p:spPr>
          <a:xfrm>
            <a:off x="5526383" y="2081246"/>
            <a:ext cx="6531147" cy="10526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12</a:t>
            </a:r>
            <a:r>
              <a:rPr lang="ru-RU" sz="1400" b="1" dirty="0">
                <a:solidFill>
                  <a:schemeClr val="tx2"/>
                </a:solidFill>
              </a:rPr>
              <a:t>. Количество специалистов, прошедших переобучение по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компетенциям цифровой экономики в рамках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дополнительного </a:t>
            </a:r>
            <a:r>
              <a:rPr lang="ru-RU" sz="1400" b="1" dirty="0" smtClean="0">
                <a:solidFill>
                  <a:schemeClr val="tx2"/>
                </a:solidFill>
              </a:rPr>
              <a:t>образования (человек)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8362943" y="3467871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8362943" y="3689564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8362943" y="391587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8362943" y="4152987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8362943" y="4399505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8362943" y="4647398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9187695" y="3467871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9187695" y="3700579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1600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9187695" y="391458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1900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9187694" y="417858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46" name="Прямоугольник 145"/>
          <p:cNvSpPr/>
          <p:nvPr/>
        </p:nvSpPr>
        <p:spPr>
          <a:xfrm>
            <a:off x="9187693" y="441129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47" name="Прямоугольник 146"/>
          <p:cNvSpPr/>
          <p:nvPr/>
        </p:nvSpPr>
        <p:spPr>
          <a:xfrm>
            <a:off x="9187693" y="4650862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48" name="Прямоугольник 147"/>
          <p:cNvSpPr/>
          <p:nvPr/>
        </p:nvSpPr>
        <p:spPr>
          <a:xfrm>
            <a:off x="10052790" y="3682193"/>
            <a:ext cx="811123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10052790" y="3914584"/>
            <a:ext cx="1378816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7348641" y="3196739"/>
            <a:ext cx="2814916" cy="2178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– 610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4252546" y="589086"/>
            <a:ext cx="5994890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«Кадры для цифровой экономики»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66" name="object 136"/>
          <p:cNvSpPr/>
          <p:nvPr/>
        </p:nvSpPr>
        <p:spPr>
          <a:xfrm>
            <a:off x="10237164" y="100390"/>
            <a:ext cx="1820366" cy="9564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8438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13309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7" y="137717"/>
            <a:ext cx="5387494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Национальный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«Цифровая экономика»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93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35" name="Прямоугольник 134"/>
          <p:cNvSpPr/>
          <p:nvPr/>
        </p:nvSpPr>
        <p:spPr>
          <a:xfrm>
            <a:off x="189190" y="1289482"/>
            <a:ext cx="6531147" cy="10526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10. </a:t>
            </a:r>
            <a:r>
              <a:rPr lang="ru-RU" sz="1600" b="1" dirty="0">
                <a:solidFill>
                  <a:schemeClr val="tx2"/>
                </a:solidFill>
              </a:rPr>
              <a:t>Увеличение затрат на развитие "сквозных" цифровых</a:t>
            </a:r>
          </a:p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технологий</a:t>
            </a:r>
            <a:r>
              <a:rPr lang="ru-RU" sz="1400" b="1" dirty="0" smtClean="0">
                <a:solidFill>
                  <a:schemeClr val="tx2"/>
                </a:solidFill>
              </a:rPr>
              <a:t>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1718123" y="2613248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1718123" y="2834941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1718123" y="306125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1718123" y="3298364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1718123" y="3544882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1718123" y="3792775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2542875" y="2613248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2542875" y="2845956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2542875" y="305996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2542874" y="332396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46" name="Прямоугольник 145"/>
          <p:cNvSpPr/>
          <p:nvPr/>
        </p:nvSpPr>
        <p:spPr>
          <a:xfrm>
            <a:off x="2542873" y="355667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47" name="Прямоугольник 146"/>
          <p:cNvSpPr/>
          <p:nvPr/>
        </p:nvSpPr>
        <p:spPr>
          <a:xfrm>
            <a:off x="2542873" y="3796239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48" name="Прямоугольник 147"/>
          <p:cNvSpPr/>
          <p:nvPr/>
        </p:nvSpPr>
        <p:spPr>
          <a:xfrm>
            <a:off x="3407970" y="2827570"/>
            <a:ext cx="811123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3407970" y="3059961"/>
            <a:ext cx="1378816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703821" y="2342116"/>
            <a:ext cx="2814916" cy="2178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– 100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4252546" y="589086"/>
            <a:ext cx="5283340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«Цифровые технологии»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87" name="object 136"/>
          <p:cNvSpPr/>
          <p:nvPr/>
        </p:nvSpPr>
        <p:spPr>
          <a:xfrm>
            <a:off x="6061447" y="2357848"/>
            <a:ext cx="5368553" cy="31722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136"/>
          <p:cNvSpPr/>
          <p:nvPr/>
        </p:nvSpPr>
        <p:spPr>
          <a:xfrm>
            <a:off x="10157946" y="137717"/>
            <a:ext cx="1820366" cy="9564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5199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143773</TotalTime>
  <Words>12219</Words>
  <Application>Microsoft Office PowerPoint</Application>
  <PresentationFormat>Широкоэкранный</PresentationFormat>
  <Paragraphs>3614</Paragraphs>
  <Slides>94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94</vt:i4>
      </vt:variant>
    </vt:vector>
  </HeadingPairs>
  <TitlesOfParts>
    <vt:vector size="100" baseType="lpstr">
      <vt:lpstr>맑은 고딕</vt:lpstr>
      <vt:lpstr>Arial</vt:lpstr>
      <vt:lpstr>Calibri</vt:lpstr>
      <vt:lpstr>Calibri Light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apsk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</dc:title>
  <dc:creator>Ледовская Анастасия Владимировна</dc:creator>
  <cp:lastModifiedBy>User</cp:lastModifiedBy>
  <cp:revision>2418</cp:revision>
  <cp:lastPrinted>2019-07-23T09:50:50Z</cp:lastPrinted>
  <dcterms:created xsi:type="dcterms:W3CDTF">2018-10-05T11:19:22Z</dcterms:created>
  <dcterms:modified xsi:type="dcterms:W3CDTF">2021-11-17T08:26:40Z</dcterms:modified>
</cp:coreProperties>
</file>