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0413" cy="6859588"/>
  <p:notesSz cx="9144000" cy="6858000"/>
  <p:defaultTextStyle>
    <a:defPPr>
      <a:defRPr lang="ru-RU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99"/>
    <a:srgbClr val="ACAAB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851" autoAdjust="0"/>
  </p:normalViewPr>
  <p:slideViewPr>
    <p:cSldViewPr>
      <p:cViewPr varScale="1">
        <p:scale>
          <a:sx n="68" d="100"/>
          <a:sy n="68" d="100"/>
        </p:scale>
        <p:origin x="-712" y="-68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tx2">
                <a:lumMod val="40000"/>
                <a:lumOff val="60000"/>
                <a:alpha val="59000"/>
              </a:schemeClr>
            </a:solidFill>
          </c:spPr>
          <c:dPt>
            <c:idx val="0"/>
            <c:spPr>
              <a:solidFill>
                <a:schemeClr val="tx2">
                  <a:lumMod val="40000"/>
                  <a:lumOff val="60000"/>
                  <a:alpha val="59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1EC-4BE4-AAF2-20A9EEB6A65C}"/>
              </c:ext>
            </c:extLst>
          </c:dPt>
          <c:dPt>
            <c:idx val="1"/>
            <c:explosion val="9"/>
            <c:spPr>
              <a:solidFill>
                <a:schemeClr val="accent3">
                  <a:alpha val="59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1EC-4BE4-AAF2-20A9EEB6A65C}"/>
              </c:ext>
            </c:extLst>
          </c:dPt>
          <c:dPt>
            <c:idx val="2"/>
            <c:spPr>
              <a:solidFill>
                <a:schemeClr val="tx2">
                  <a:lumMod val="40000"/>
                  <a:lumOff val="60000"/>
                  <a:alpha val="59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220-4E64-82A1-C3501C33CF52}"/>
              </c:ext>
            </c:extLst>
          </c:dPt>
          <c:dPt>
            <c:idx val="3"/>
            <c:spPr>
              <a:solidFill>
                <a:schemeClr val="tx2">
                  <a:lumMod val="40000"/>
                  <a:lumOff val="60000"/>
                  <a:alpha val="59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B220-4E64-82A1-C3501C33CF52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1318696.7</c:v>
                </c:pt>
                <c:pt idx="1">
                  <c:v>35750.400000000001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1EC-4BE4-AAF2-20A9EEB6A65C}"/>
            </c:ext>
          </c:extLst>
        </c:ser>
        <c:dLbls/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0.31587</cdr:x>
      <cdr:y>0.3389</cdr:y>
    </cdr:from>
    <cdr:to>
      <cdr:x>0.67679</cdr:x>
      <cdr:y>0.69289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1376" y="689385"/>
          <a:ext cx="1224136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kern="1200" dirty="0">
              <a:solidFill>
                <a:schemeClr val="tx2"/>
              </a:solidFill>
              <a:latin typeface="Arial" pitchFamily="34" charset="0"/>
              <a:cs typeface="Arial" pitchFamily="34" charset="0"/>
            </a:rPr>
            <a:t>495,78 млн руб.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B7B73-BC2C-4EC9-9A53-0934688518AB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BF719F-9567-4919-81AD-1068A58691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7351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BF719F-9567-4919-81AD-1068A586910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2802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3" y="273112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3" y="1435434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0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0.png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3105110" y="0"/>
            <a:ext cx="0" cy="6858000"/>
          </a:xfrm>
          <a:prstGeom prst="lin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Овал 2"/>
          <p:cNvSpPr/>
          <p:nvPr/>
        </p:nvSpPr>
        <p:spPr>
          <a:xfrm>
            <a:off x="1745673" y="399011"/>
            <a:ext cx="2784763" cy="261850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2511109" y="1179260"/>
            <a:ext cx="1188000" cy="1188000"/>
            <a:chOff x="387356" y="422122"/>
            <a:chExt cx="432434" cy="434683"/>
          </a:xfrm>
          <a:solidFill>
            <a:sysClr val="window" lastClr="FFFFFF"/>
          </a:solidFill>
        </p:grpSpPr>
        <p:sp>
          <p:nvSpPr>
            <p:cNvPr id="5" name="object 79"/>
            <p:cNvSpPr/>
            <p:nvPr/>
          </p:nvSpPr>
          <p:spPr>
            <a:xfrm>
              <a:off x="387356" y="496760"/>
              <a:ext cx="432434" cy="360045"/>
            </a:xfrm>
            <a:custGeom>
              <a:avLst/>
              <a:gdLst/>
              <a:ahLst/>
              <a:cxnLst/>
              <a:rect l="l" t="t" r="r" b="b"/>
              <a:pathLst>
                <a:path w="432434" h="360044">
                  <a:moveTo>
                    <a:pt x="46456" y="0"/>
                  </a:moveTo>
                  <a:lnTo>
                    <a:pt x="25222" y="0"/>
                  </a:lnTo>
                  <a:lnTo>
                    <a:pt x="15403" y="1878"/>
                  </a:lnTo>
                  <a:lnTo>
                    <a:pt x="7386" y="6999"/>
                  </a:lnTo>
                  <a:lnTo>
                    <a:pt x="1981" y="14589"/>
                  </a:lnTo>
                  <a:lnTo>
                    <a:pt x="0" y="23876"/>
                  </a:lnTo>
                  <a:lnTo>
                    <a:pt x="0" y="310019"/>
                  </a:lnTo>
                  <a:lnTo>
                    <a:pt x="1981" y="319269"/>
                  </a:lnTo>
                  <a:lnTo>
                    <a:pt x="7386" y="326840"/>
                  </a:lnTo>
                  <a:lnTo>
                    <a:pt x="15403" y="331954"/>
                  </a:lnTo>
                  <a:lnTo>
                    <a:pt x="25222" y="333832"/>
                  </a:lnTo>
                  <a:lnTo>
                    <a:pt x="178092" y="333832"/>
                  </a:lnTo>
                  <a:lnTo>
                    <a:pt x="178092" y="352539"/>
                  </a:lnTo>
                  <a:lnTo>
                    <a:pt x="185674" y="359829"/>
                  </a:lnTo>
                  <a:lnTo>
                    <a:pt x="246253" y="359829"/>
                  </a:lnTo>
                  <a:lnTo>
                    <a:pt x="253847" y="352539"/>
                  </a:lnTo>
                  <a:lnTo>
                    <a:pt x="253847" y="348068"/>
                  </a:lnTo>
                  <a:lnTo>
                    <a:pt x="192201" y="348068"/>
                  </a:lnTo>
                  <a:lnTo>
                    <a:pt x="189852" y="346075"/>
                  </a:lnTo>
                  <a:lnTo>
                    <a:pt x="189852" y="324726"/>
                  </a:lnTo>
                  <a:lnTo>
                    <a:pt x="187210" y="322072"/>
                  </a:lnTo>
                  <a:lnTo>
                    <a:pt x="17818" y="322072"/>
                  </a:lnTo>
                  <a:lnTo>
                    <a:pt x="11760" y="316661"/>
                  </a:lnTo>
                  <a:lnTo>
                    <a:pt x="11760" y="17170"/>
                  </a:lnTo>
                  <a:lnTo>
                    <a:pt x="17818" y="11760"/>
                  </a:lnTo>
                  <a:lnTo>
                    <a:pt x="46456" y="11760"/>
                  </a:lnTo>
                  <a:lnTo>
                    <a:pt x="46456" y="0"/>
                  </a:lnTo>
                  <a:close/>
                </a:path>
                <a:path w="432434" h="360044">
                  <a:moveTo>
                    <a:pt x="406704" y="0"/>
                  </a:moveTo>
                  <a:lnTo>
                    <a:pt x="385470" y="0"/>
                  </a:lnTo>
                  <a:lnTo>
                    <a:pt x="385470" y="11760"/>
                  </a:lnTo>
                  <a:lnTo>
                    <a:pt x="414172" y="11760"/>
                  </a:lnTo>
                  <a:lnTo>
                    <a:pt x="420230" y="17170"/>
                  </a:lnTo>
                  <a:lnTo>
                    <a:pt x="420230" y="316661"/>
                  </a:lnTo>
                  <a:lnTo>
                    <a:pt x="414172" y="322072"/>
                  </a:lnTo>
                  <a:lnTo>
                    <a:pt x="244729" y="322072"/>
                  </a:lnTo>
                  <a:lnTo>
                    <a:pt x="242074" y="324726"/>
                  </a:lnTo>
                  <a:lnTo>
                    <a:pt x="242074" y="346075"/>
                  </a:lnTo>
                  <a:lnTo>
                    <a:pt x="239788" y="348068"/>
                  </a:lnTo>
                  <a:lnTo>
                    <a:pt x="253847" y="348068"/>
                  </a:lnTo>
                  <a:lnTo>
                    <a:pt x="253847" y="333832"/>
                  </a:lnTo>
                  <a:lnTo>
                    <a:pt x="406704" y="333832"/>
                  </a:lnTo>
                  <a:lnTo>
                    <a:pt x="416538" y="331954"/>
                  </a:lnTo>
                  <a:lnTo>
                    <a:pt x="424576" y="326840"/>
                  </a:lnTo>
                  <a:lnTo>
                    <a:pt x="430000" y="319269"/>
                  </a:lnTo>
                  <a:lnTo>
                    <a:pt x="431990" y="310019"/>
                  </a:lnTo>
                  <a:lnTo>
                    <a:pt x="431990" y="23875"/>
                  </a:lnTo>
                  <a:lnTo>
                    <a:pt x="430000" y="14589"/>
                  </a:lnTo>
                  <a:lnTo>
                    <a:pt x="424576" y="6999"/>
                  </a:lnTo>
                  <a:lnTo>
                    <a:pt x="416538" y="1878"/>
                  </a:lnTo>
                  <a:lnTo>
                    <a:pt x="406704" y="0"/>
                  </a:lnTo>
                  <a:close/>
                </a:path>
                <a:path w="432434" h="360044">
                  <a:moveTo>
                    <a:pt x="180263" y="5461"/>
                  </a:moveTo>
                  <a:lnTo>
                    <a:pt x="72047" y="5461"/>
                  </a:lnTo>
                  <a:lnTo>
                    <a:pt x="69392" y="8115"/>
                  </a:lnTo>
                  <a:lnTo>
                    <a:pt x="69392" y="11760"/>
                  </a:lnTo>
                  <a:lnTo>
                    <a:pt x="182854" y="11760"/>
                  </a:lnTo>
                  <a:lnTo>
                    <a:pt x="182854" y="8115"/>
                  </a:lnTo>
                  <a:lnTo>
                    <a:pt x="180263" y="5461"/>
                  </a:lnTo>
                  <a:close/>
                </a:path>
                <a:path w="432434" h="360044">
                  <a:moveTo>
                    <a:pt x="221843" y="0"/>
                  </a:moveTo>
                  <a:lnTo>
                    <a:pt x="210083" y="0"/>
                  </a:lnTo>
                  <a:lnTo>
                    <a:pt x="210083" y="11760"/>
                  </a:lnTo>
                  <a:lnTo>
                    <a:pt x="221843" y="11760"/>
                  </a:lnTo>
                  <a:lnTo>
                    <a:pt x="221843" y="0"/>
                  </a:lnTo>
                  <a:close/>
                </a:path>
                <a:path w="432434" h="360044">
                  <a:moveTo>
                    <a:pt x="327774" y="0"/>
                  </a:moveTo>
                  <a:lnTo>
                    <a:pt x="282194" y="0"/>
                  </a:lnTo>
                  <a:lnTo>
                    <a:pt x="282194" y="11760"/>
                  </a:lnTo>
                  <a:lnTo>
                    <a:pt x="327774" y="11760"/>
                  </a:lnTo>
                  <a:lnTo>
                    <a:pt x="32777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" name="object 80"/>
            <p:cNvSpPr/>
            <p:nvPr/>
          </p:nvSpPr>
          <p:spPr>
            <a:xfrm>
              <a:off x="456760" y="7286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69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69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" name="object 81"/>
            <p:cNvSpPr/>
            <p:nvPr/>
          </p:nvSpPr>
          <p:spPr>
            <a:xfrm>
              <a:off x="456760" y="6889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05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05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2"/>
            <p:cNvSpPr/>
            <p:nvPr/>
          </p:nvSpPr>
          <p:spPr>
            <a:xfrm>
              <a:off x="456760" y="624040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18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18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bject 84"/>
            <p:cNvSpPr/>
            <p:nvPr/>
          </p:nvSpPr>
          <p:spPr>
            <a:xfrm>
              <a:off x="427931" y="471589"/>
              <a:ext cx="175895" cy="341630"/>
            </a:xfrm>
            <a:custGeom>
              <a:avLst/>
              <a:gdLst/>
              <a:ahLst/>
              <a:cxnLst/>
              <a:rect l="l" t="t" r="r" b="b"/>
              <a:pathLst>
                <a:path w="175895" h="341630">
                  <a:moveTo>
                    <a:pt x="160388" y="0"/>
                  </a:moveTo>
                  <a:lnTo>
                    <a:pt x="0" y="0"/>
                  </a:lnTo>
                  <a:lnTo>
                    <a:pt x="0" y="323367"/>
                  </a:lnTo>
                  <a:lnTo>
                    <a:pt x="158750" y="323367"/>
                  </a:lnTo>
                  <a:lnTo>
                    <a:pt x="165163" y="326478"/>
                  </a:lnTo>
                  <a:lnTo>
                    <a:pt x="173151" y="335661"/>
                  </a:lnTo>
                  <a:lnTo>
                    <a:pt x="175387" y="341122"/>
                  </a:lnTo>
                  <a:lnTo>
                    <a:pt x="175387" y="323481"/>
                  </a:lnTo>
                  <a:lnTo>
                    <a:pt x="169506" y="323481"/>
                  </a:lnTo>
                  <a:lnTo>
                    <a:pt x="164566" y="319722"/>
                  </a:lnTo>
                  <a:lnTo>
                    <a:pt x="158330" y="317487"/>
                  </a:lnTo>
                  <a:lnTo>
                    <a:pt x="5880" y="317487"/>
                  </a:lnTo>
                  <a:lnTo>
                    <a:pt x="5880" y="5880"/>
                  </a:lnTo>
                  <a:lnTo>
                    <a:pt x="168713" y="5880"/>
                  </a:lnTo>
                  <a:lnTo>
                    <a:pt x="168033" y="4699"/>
                  </a:lnTo>
                  <a:lnTo>
                    <a:pt x="160388" y="0"/>
                  </a:lnTo>
                  <a:close/>
                </a:path>
                <a:path w="175895" h="341630">
                  <a:moveTo>
                    <a:pt x="168713" y="5880"/>
                  </a:moveTo>
                  <a:lnTo>
                    <a:pt x="161505" y="5880"/>
                  </a:lnTo>
                  <a:lnTo>
                    <a:pt x="169506" y="13881"/>
                  </a:lnTo>
                  <a:lnTo>
                    <a:pt x="169506" y="323481"/>
                  </a:lnTo>
                  <a:lnTo>
                    <a:pt x="175387" y="323481"/>
                  </a:lnTo>
                  <a:lnTo>
                    <a:pt x="175387" y="19354"/>
                  </a:lnTo>
                  <a:lnTo>
                    <a:pt x="174218" y="15290"/>
                  </a:lnTo>
                  <a:lnTo>
                    <a:pt x="172097" y="11760"/>
                  </a:lnTo>
                  <a:lnTo>
                    <a:pt x="168713" y="588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object 85"/>
            <p:cNvSpPr/>
            <p:nvPr/>
          </p:nvSpPr>
          <p:spPr>
            <a:xfrm>
              <a:off x="422046" y="465709"/>
              <a:ext cx="187325" cy="359410"/>
            </a:xfrm>
            <a:custGeom>
              <a:avLst/>
              <a:gdLst/>
              <a:ahLst/>
              <a:cxnLst/>
              <a:rect l="l" t="t" r="r" b="b"/>
              <a:pathLst>
                <a:path w="187325" h="359409">
                  <a:moveTo>
                    <a:pt x="157518" y="0"/>
                  </a:moveTo>
                  <a:lnTo>
                    <a:pt x="2654" y="0"/>
                  </a:lnTo>
                  <a:lnTo>
                    <a:pt x="0" y="2641"/>
                  </a:lnTo>
                  <a:lnTo>
                    <a:pt x="0" y="332486"/>
                  </a:lnTo>
                  <a:lnTo>
                    <a:pt x="2654" y="335127"/>
                  </a:lnTo>
                  <a:lnTo>
                    <a:pt x="167398" y="335127"/>
                  </a:lnTo>
                  <a:lnTo>
                    <a:pt x="175399" y="343128"/>
                  </a:lnTo>
                  <a:lnTo>
                    <a:pt x="175399" y="356247"/>
                  </a:lnTo>
                  <a:lnTo>
                    <a:pt x="178041" y="358889"/>
                  </a:lnTo>
                  <a:lnTo>
                    <a:pt x="184505" y="358889"/>
                  </a:lnTo>
                  <a:lnTo>
                    <a:pt x="187159" y="356247"/>
                  </a:lnTo>
                  <a:lnTo>
                    <a:pt x="187159" y="329361"/>
                  </a:lnTo>
                  <a:lnTo>
                    <a:pt x="175399" y="329361"/>
                  </a:lnTo>
                  <a:lnTo>
                    <a:pt x="170459" y="325602"/>
                  </a:lnTo>
                  <a:lnTo>
                    <a:pt x="164223" y="323367"/>
                  </a:lnTo>
                  <a:lnTo>
                    <a:pt x="11772" y="323367"/>
                  </a:lnTo>
                  <a:lnTo>
                    <a:pt x="11772" y="11760"/>
                  </a:lnTo>
                  <a:lnTo>
                    <a:pt x="181055" y="11760"/>
                  </a:lnTo>
                  <a:lnTo>
                    <a:pt x="176677" y="7045"/>
                  </a:lnTo>
                  <a:lnTo>
                    <a:pt x="171046" y="3262"/>
                  </a:lnTo>
                  <a:lnTo>
                    <a:pt x="164592" y="848"/>
                  </a:lnTo>
                  <a:lnTo>
                    <a:pt x="157518" y="0"/>
                  </a:lnTo>
                  <a:close/>
                </a:path>
                <a:path w="187325" h="359409">
                  <a:moveTo>
                    <a:pt x="181055" y="11760"/>
                  </a:moveTo>
                  <a:lnTo>
                    <a:pt x="167398" y="11760"/>
                  </a:lnTo>
                  <a:lnTo>
                    <a:pt x="175399" y="19761"/>
                  </a:lnTo>
                  <a:lnTo>
                    <a:pt x="175399" y="329361"/>
                  </a:lnTo>
                  <a:lnTo>
                    <a:pt x="187159" y="329361"/>
                  </a:lnTo>
                  <a:lnTo>
                    <a:pt x="187159" y="25349"/>
                  </a:lnTo>
                  <a:lnTo>
                    <a:pt x="186270" y="21285"/>
                  </a:lnTo>
                  <a:lnTo>
                    <a:pt x="184569" y="17640"/>
                  </a:lnTo>
                  <a:lnTo>
                    <a:pt x="183743" y="15646"/>
                  </a:lnTo>
                  <a:lnTo>
                    <a:pt x="182626" y="13703"/>
                  </a:lnTo>
                  <a:lnTo>
                    <a:pt x="181279" y="12001"/>
                  </a:lnTo>
                  <a:lnTo>
                    <a:pt x="181055" y="1176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object 86"/>
            <p:cNvSpPr/>
            <p:nvPr/>
          </p:nvSpPr>
          <p:spPr>
            <a:xfrm>
              <a:off x="667898" y="702437"/>
              <a:ext cx="61594" cy="48895"/>
            </a:xfrm>
            <a:custGeom>
              <a:avLst/>
              <a:gdLst/>
              <a:ahLst/>
              <a:cxnLst/>
              <a:rect l="l" t="t" r="r" b="b"/>
              <a:pathLst>
                <a:path w="61595" h="48895">
                  <a:moveTo>
                    <a:pt x="4940" y="17119"/>
                  </a:moveTo>
                  <a:lnTo>
                    <a:pt x="177" y="21526"/>
                  </a:lnTo>
                  <a:lnTo>
                    <a:pt x="0" y="25234"/>
                  </a:lnTo>
                  <a:lnTo>
                    <a:pt x="2184" y="27647"/>
                  </a:lnTo>
                  <a:lnTo>
                    <a:pt x="21818" y="48056"/>
                  </a:lnTo>
                  <a:lnTo>
                    <a:pt x="22593" y="48399"/>
                  </a:lnTo>
                  <a:lnTo>
                    <a:pt x="23418" y="48577"/>
                  </a:lnTo>
                  <a:lnTo>
                    <a:pt x="25882" y="48577"/>
                  </a:lnTo>
                  <a:lnTo>
                    <a:pt x="27584" y="47815"/>
                  </a:lnTo>
                  <a:lnTo>
                    <a:pt x="39297" y="33870"/>
                  </a:lnTo>
                  <a:lnTo>
                    <a:pt x="23939" y="33870"/>
                  </a:lnTo>
                  <a:lnTo>
                    <a:pt x="8648" y="17284"/>
                  </a:lnTo>
                  <a:lnTo>
                    <a:pt x="4940" y="17119"/>
                  </a:lnTo>
                  <a:close/>
                </a:path>
                <a:path w="61595" h="48895">
                  <a:moveTo>
                    <a:pt x="55816" y="0"/>
                  </a:moveTo>
                  <a:lnTo>
                    <a:pt x="52120" y="292"/>
                  </a:lnTo>
                  <a:lnTo>
                    <a:pt x="50050" y="2819"/>
                  </a:lnTo>
                  <a:lnTo>
                    <a:pt x="23939" y="33870"/>
                  </a:lnTo>
                  <a:lnTo>
                    <a:pt x="39297" y="33870"/>
                  </a:lnTo>
                  <a:lnTo>
                    <a:pt x="59054" y="10350"/>
                  </a:lnTo>
                  <a:lnTo>
                    <a:pt x="61175" y="7874"/>
                  </a:lnTo>
                  <a:lnTo>
                    <a:pt x="60820" y="4178"/>
                  </a:lnTo>
                  <a:lnTo>
                    <a:pt x="58343" y="2057"/>
                  </a:lnTo>
                  <a:lnTo>
                    <a:pt x="558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bject 87"/>
            <p:cNvSpPr/>
            <p:nvPr/>
          </p:nvSpPr>
          <p:spPr>
            <a:xfrm>
              <a:off x="603318" y="471576"/>
              <a:ext cx="175895" cy="341630"/>
            </a:xfrm>
            <a:custGeom>
              <a:avLst/>
              <a:gdLst/>
              <a:ahLst/>
              <a:cxnLst/>
              <a:rect l="l" t="t" r="r" b="b"/>
              <a:pathLst>
                <a:path w="175895" h="341630">
                  <a:moveTo>
                    <a:pt x="77990" y="0"/>
                  </a:moveTo>
                  <a:lnTo>
                    <a:pt x="14998" y="0"/>
                  </a:lnTo>
                  <a:lnTo>
                    <a:pt x="7353" y="4711"/>
                  </a:lnTo>
                  <a:lnTo>
                    <a:pt x="3302" y="11772"/>
                  </a:lnTo>
                  <a:lnTo>
                    <a:pt x="1181" y="15290"/>
                  </a:lnTo>
                  <a:lnTo>
                    <a:pt x="0" y="19354"/>
                  </a:lnTo>
                  <a:lnTo>
                    <a:pt x="0" y="341134"/>
                  </a:lnTo>
                  <a:lnTo>
                    <a:pt x="2235" y="335660"/>
                  </a:lnTo>
                  <a:lnTo>
                    <a:pt x="10236" y="326491"/>
                  </a:lnTo>
                  <a:lnTo>
                    <a:pt x="16388" y="323494"/>
                  </a:lnTo>
                  <a:lnTo>
                    <a:pt x="5880" y="323494"/>
                  </a:lnTo>
                  <a:lnTo>
                    <a:pt x="5880" y="13881"/>
                  </a:lnTo>
                  <a:lnTo>
                    <a:pt x="13881" y="5880"/>
                  </a:lnTo>
                  <a:lnTo>
                    <a:pt x="77990" y="5880"/>
                  </a:lnTo>
                  <a:lnTo>
                    <a:pt x="77990" y="0"/>
                  </a:lnTo>
                  <a:close/>
                </a:path>
                <a:path w="175895" h="341630">
                  <a:moveTo>
                    <a:pt x="175387" y="5880"/>
                  </a:moveTo>
                  <a:lnTo>
                    <a:pt x="169506" y="5880"/>
                  </a:lnTo>
                  <a:lnTo>
                    <a:pt x="169506" y="317487"/>
                  </a:lnTo>
                  <a:lnTo>
                    <a:pt x="17056" y="317487"/>
                  </a:lnTo>
                  <a:lnTo>
                    <a:pt x="10883" y="319722"/>
                  </a:lnTo>
                  <a:lnTo>
                    <a:pt x="5880" y="323494"/>
                  </a:lnTo>
                  <a:lnTo>
                    <a:pt x="16388" y="323494"/>
                  </a:lnTo>
                  <a:lnTo>
                    <a:pt x="16649" y="323367"/>
                  </a:lnTo>
                  <a:lnTo>
                    <a:pt x="175387" y="323367"/>
                  </a:lnTo>
                  <a:lnTo>
                    <a:pt x="175387" y="5880"/>
                  </a:lnTo>
                  <a:close/>
                </a:path>
                <a:path w="175895" h="341630">
                  <a:moveTo>
                    <a:pt x="66230" y="34302"/>
                  </a:moveTo>
                  <a:lnTo>
                    <a:pt x="66230" y="186448"/>
                  </a:lnTo>
                  <a:lnTo>
                    <a:pt x="66700" y="187693"/>
                  </a:lnTo>
                  <a:lnTo>
                    <a:pt x="67462" y="188747"/>
                  </a:lnTo>
                  <a:lnTo>
                    <a:pt x="83172" y="209041"/>
                  </a:lnTo>
                  <a:lnTo>
                    <a:pt x="83172" y="222681"/>
                  </a:lnTo>
                  <a:lnTo>
                    <a:pt x="85763" y="225272"/>
                  </a:lnTo>
                  <a:lnTo>
                    <a:pt x="92290" y="225272"/>
                  </a:lnTo>
                  <a:lnTo>
                    <a:pt x="94932" y="222681"/>
                  </a:lnTo>
                  <a:lnTo>
                    <a:pt x="94932" y="209041"/>
                  </a:lnTo>
                  <a:lnTo>
                    <a:pt x="103878" y="197446"/>
                  </a:lnTo>
                  <a:lnTo>
                    <a:pt x="89052" y="197446"/>
                  </a:lnTo>
                  <a:lnTo>
                    <a:pt x="77990" y="183159"/>
                  </a:lnTo>
                  <a:lnTo>
                    <a:pt x="77990" y="36944"/>
                  </a:lnTo>
                  <a:lnTo>
                    <a:pt x="68872" y="36944"/>
                  </a:lnTo>
                  <a:lnTo>
                    <a:pt x="66230" y="34302"/>
                  </a:lnTo>
                  <a:close/>
                </a:path>
                <a:path w="175895" h="341630">
                  <a:moveTo>
                    <a:pt x="111810" y="34302"/>
                  </a:moveTo>
                  <a:lnTo>
                    <a:pt x="109169" y="36944"/>
                  </a:lnTo>
                  <a:lnTo>
                    <a:pt x="100050" y="36944"/>
                  </a:lnTo>
                  <a:lnTo>
                    <a:pt x="100050" y="183159"/>
                  </a:lnTo>
                  <a:lnTo>
                    <a:pt x="89052" y="197446"/>
                  </a:lnTo>
                  <a:lnTo>
                    <a:pt x="103878" y="197446"/>
                  </a:lnTo>
                  <a:lnTo>
                    <a:pt x="111404" y="187693"/>
                  </a:lnTo>
                  <a:lnTo>
                    <a:pt x="111810" y="186448"/>
                  </a:lnTo>
                  <a:lnTo>
                    <a:pt x="111810" y="34302"/>
                  </a:lnTo>
                  <a:close/>
                </a:path>
                <a:path w="175895" h="341630">
                  <a:moveTo>
                    <a:pt x="77990" y="5880"/>
                  </a:moveTo>
                  <a:lnTo>
                    <a:pt x="66230" y="5880"/>
                  </a:lnTo>
                  <a:lnTo>
                    <a:pt x="66230" y="34302"/>
                  </a:lnTo>
                  <a:lnTo>
                    <a:pt x="68872" y="36944"/>
                  </a:lnTo>
                  <a:lnTo>
                    <a:pt x="109169" y="36944"/>
                  </a:lnTo>
                  <a:lnTo>
                    <a:pt x="111810" y="34302"/>
                  </a:lnTo>
                  <a:lnTo>
                    <a:pt x="111810" y="25184"/>
                  </a:lnTo>
                  <a:lnTo>
                    <a:pt x="77990" y="25184"/>
                  </a:lnTo>
                  <a:lnTo>
                    <a:pt x="77990" y="5880"/>
                  </a:lnTo>
                  <a:close/>
                </a:path>
                <a:path w="175895" h="341630">
                  <a:moveTo>
                    <a:pt x="175387" y="0"/>
                  </a:moveTo>
                  <a:lnTo>
                    <a:pt x="100050" y="0"/>
                  </a:lnTo>
                  <a:lnTo>
                    <a:pt x="100050" y="25184"/>
                  </a:lnTo>
                  <a:lnTo>
                    <a:pt x="111810" y="25184"/>
                  </a:lnTo>
                  <a:lnTo>
                    <a:pt x="111810" y="5880"/>
                  </a:lnTo>
                  <a:lnTo>
                    <a:pt x="175387" y="5880"/>
                  </a:lnTo>
                  <a:lnTo>
                    <a:pt x="17538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object 88"/>
            <p:cNvSpPr/>
            <p:nvPr/>
          </p:nvSpPr>
          <p:spPr>
            <a:xfrm>
              <a:off x="597443" y="465696"/>
              <a:ext cx="187325" cy="359410"/>
            </a:xfrm>
            <a:custGeom>
              <a:avLst/>
              <a:gdLst/>
              <a:ahLst/>
              <a:cxnLst/>
              <a:rect l="l" t="t" r="r" b="b"/>
              <a:pathLst>
                <a:path w="187325" h="359409">
                  <a:moveTo>
                    <a:pt x="83870" y="0"/>
                  </a:moveTo>
                  <a:lnTo>
                    <a:pt x="29641" y="0"/>
                  </a:lnTo>
                  <a:lnTo>
                    <a:pt x="22560" y="848"/>
                  </a:lnTo>
                  <a:lnTo>
                    <a:pt x="2590" y="17640"/>
                  </a:lnTo>
                  <a:lnTo>
                    <a:pt x="876" y="21297"/>
                  </a:lnTo>
                  <a:lnTo>
                    <a:pt x="0" y="25349"/>
                  </a:lnTo>
                  <a:lnTo>
                    <a:pt x="0" y="356247"/>
                  </a:lnTo>
                  <a:lnTo>
                    <a:pt x="2641" y="358889"/>
                  </a:lnTo>
                  <a:lnTo>
                    <a:pt x="9118" y="358889"/>
                  </a:lnTo>
                  <a:lnTo>
                    <a:pt x="11760" y="356247"/>
                  </a:lnTo>
                  <a:lnTo>
                    <a:pt x="11760" y="343128"/>
                  </a:lnTo>
                  <a:lnTo>
                    <a:pt x="19761" y="335127"/>
                  </a:lnTo>
                  <a:lnTo>
                    <a:pt x="184556" y="335127"/>
                  </a:lnTo>
                  <a:lnTo>
                    <a:pt x="187147" y="332486"/>
                  </a:lnTo>
                  <a:lnTo>
                    <a:pt x="187147" y="329374"/>
                  </a:lnTo>
                  <a:lnTo>
                    <a:pt x="11760" y="329374"/>
                  </a:lnTo>
                  <a:lnTo>
                    <a:pt x="11760" y="19761"/>
                  </a:lnTo>
                  <a:lnTo>
                    <a:pt x="19761" y="11760"/>
                  </a:lnTo>
                  <a:lnTo>
                    <a:pt x="83870" y="11760"/>
                  </a:lnTo>
                  <a:lnTo>
                    <a:pt x="83870" y="0"/>
                  </a:lnTo>
                  <a:close/>
                </a:path>
                <a:path w="187325" h="359409">
                  <a:moveTo>
                    <a:pt x="184556" y="0"/>
                  </a:moveTo>
                  <a:lnTo>
                    <a:pt x="105930" y="0"/>
                  </a:lnTo>
                  <a:lnTo>
                    <a:pt x="105930" y="11760"/>
                  </a:lnTo>
                  <a:lnTo>
                    <a:pt x="175387" y="11760"/>
                  </a:lnTo>
                  <a:lnTo>
                    <a:pt x="175387" y="323367"/>
                  </a:lnTo>
                  <a:lnTo>
                    <a:pt x="22936" y="323367"/>
                  </a:lnTo>
                  <a:lnTo>
                    <a:pt x="16764" y="325602"/>
                  </a:lnTo>
                  <a:lnTo>
                    <a:pt x="11760" y="329374"/>
                  </a:lnTo>
                  <a:lnTo>
                    <a:pt x="187147" y="329374"/>
                  </a:lnTo>
                  <a:lnTo>
                    <a:pt x="187147" y="2641"/>
                  </a:lnTo>
                  <a:lnTo>
                    <a:pt x="18455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object 89"/>
            <p:cNvSpPr/>
            <p:nvPr/>
          </p:nvSpPr>
          <p:spPr>
            <a:xfrm>
              <a:off x="456759" y="502234"/>
              <a:ext cx="113449" cy="92163"/>
            </a:xfrm>
            <a:prstGeom prst="rect">
              <a:avLst/>
            </a:prstGeom>
            <a:noFill/>
            <a:ln w="19050">
              <a:solidFill>
                <a:sysClr val="window" lastClr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object 90"/>
            <p:cNvSpPr/>
            <p:nvPr/>
          </p:nvSpPr>
          <p:spPr>
            <a:xfrm>
              <a:off x="456760" y="624040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18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18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object 91"/>
            <p:cNvSpPr/>
            <p:nvPr/>
          </p:nvSpPr>
          <p:spPr>
            <a:xfrm>
              <a:off x="456760" y="6889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05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05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object 92"/>
            <p:cNvSpPr/>
            <p:nvPr/>
          </p:nvSpPr>
          <p:spPr>
            <a:xfrm>
              <a:off x="456760" y="728611"/>
              <a:ext cx="113664" cy="12065"/>
            </a:xfrm>
            <a:custGeom>
              <a:avLst/>
              <a:gdLst/>
              <a:ahLst/>
              <a:cxnLst/>
              <a:rect l="l" t="t" r="r" b="b"/>
              <a:pathLst>
                <a:path w="113665" h="12065">
                  <a:moveTo>
                    <a:pt x="11085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69"/>
                  </a:lnTo>
                  <a:lnTo>
                    <a:pt x="2641" y="11760"/>
                  </a:lnTo>
                  <a:lnTo>
                    <a:pt x="110858" y="11760"/>
                  </a:lnTo>
                  <a:lnTo>
                    <a:pt x="113449" y="9169"/>
                  </a:lnTo>
                  <a:lnTo>
                    <a:pt x="113449" y="2641"/>
                  </a:lnTo>
                  <a:lnTo>
                    <a:pt x="11085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bject 93"/>
            <p:cNvSpPr/>
            <p:nvPr/>
          </p:nvSpPr>
          <p:spPr>
            <a:xfrm>
              <a:off x="675427" y="428002"/>
              <a:ext cx="34290" cy="250825"/>
            </a:xfrm>
            <a:custGeom>
              <a:avLst/>
              <a:gdLst/>
              <a:ahLst/>
              <a:cxnLst/>
              <a:rect l="l" t="t" r="r" b="b"/>
              <a:pathLst>
                <a:path w="34290" h="250825">
                  <a:moveTo>
                    <a:pt x="26238" y="0"/>
                  </a:moveTo>
                  <a:lnTo>
                    <a:pt x="7594" y="0"/>
                  </a:lnTo>
                  <a:lnTo>
                    <a:pt x="0" y="7581"/>
                  </a:lnTo>
                  <a:lnTo>
                    <a:pt x="0" y="228739"/>
                  </a:lnTo>
                  <a:lnTo>
                    <a:pt x="16941" y="250609"/>
                  </a:lnTo>
                  <a:lnTo>
                    <a:pt x="24332" y="241033"/>
                  </a:lnTo>
                  <a:lnTo>
                    <a:pt x="16941" y="241033"/>
                  </a:lnTo>
                  <a:lnTo>
                    <a:pt x="5880" y="226733"/>
                  </a:lnTo>
                  <a:lnTo>
                    <a:pt x="5880" y="80518"/>
                  </a:lnTo>
                  <a:lnTo>
                    <a:pt x="33820" y="80517"/>
                  </a:lnTo>
                  <a:lnTo>
                    <a:pt x="33820" y="68757"/>
                  </a:lnTo>
                  <a:lnTo>
                    <a:pt x="5880" y="68757"/>
                  </a:lnTo>
                  <a:lnTo>
                    <a:pt x="5880" y="10820"/>
                  </a:lnTo>
                  <a:lnTo>
                    <a:pt x="10820" y="5880"/>
                  </a:lnTo>
                  <a:lnTo>
                    <a:pt x="32118" y="5880"/>
                  </a:lnTo>
                  <a:lnTo>
                    <a:pt x="26238" y="0"/>
                  </a:lnTo>
                  <a:close/>
                </a:path>
                <a:path w="34290" h="250825">
                  <a:moveTo>
                    <a:pt x="33820" y="80517"/>
                  </a:moveTo>
                  <a:lnTo>
                    <a:pt x="27940" y="80518"/>
                  </a:lnTo>
                  <a:lnTo>
                    <a:pt x="27940" y="226733"/>
                  </a:lnTo>
                  <a:lnTo>
                    <a:pt x="16941" y="241033"/>
                  </a:lnTo>
                  <a:lnTo>
                    <a:pt x="24332" y="241033"/>
                  </a:lnTo>
                  <a:lnTo>
                    <a:pt x="33820" y="228739"/>
                  </a:lnTo>
                  <a:lnTo>
                    <a:pt x="33820" y="80517"/>
                  </a:lnTo>
                  <a:close/>
                </a:path>
                <a:path w="34290" h="250825">
                  <a:moveTo>
                    <a:pt x="32118" y="5880"/>
                  </a:moveTo>
                  <a:lnTo>
                    <a:pt x="22999" y="5880"/>
                  </a:lnTo>
                  <a:lnTo>
                    <a:pt x="27940" y="10820"/>
                  </a:lnTo>
                  <a:lnTo>
                    <a:pt x="27940" y="68757"/>
                  </a:lnTo>
                  <a:lnTo>
                    <a:pt x="33820" y="68757"/>
                  </a:lnTo>
                  <a:lnTo>
                    <a:pt x="33820" y="7581"/>
                  </a:lnTo>
                  <a:lnTo>
                    <a:pt x="32118" y="588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object 94"/>
            <p:cNvSpPr/>
            <p:nvPr/>
          </p:nvSpPr>
          <p:spPr>
            <a:xfrm>
              <a:off x="669547" y="422122"/>
              <a:ext cx="45720" cy="262890"/>
            </a:xfrm>
            <a:custGeom>
              <a:avLst/>
              <a:gdLst/>
              <a:ahLst/>
              <a:cxnLst/>
              <a:rect l="l" t="t" r="r" b="b"/>
              <a:pathLst>
                <a:path w="45720" h="262890">
                  <a:moveTo>
                    <a:pt x="22821" y="0"/>
                  </a:moveTo>
                  <a:lnTo>
                    <a:pt x="13946" y="1796"/>
                  </a:lnTo>
                  <a:lnTo>
                    <a:pt x="6691" y="6691"/>
                  </a:lnTo>
                  <a:lnTo>
                    <a:pt x="1796" y="13946"/>
                  </a:lnTo>
                  <a:lnTo>
                    <a:pt x="0" y="22821"/>
                  </a:lnTo>
                  <a:lnTo>
                    <a:pt x="0" y="235915"/>
                  </a:lnTo>
                  <a:lnTo>
                    <a:pt x="469" y="237147"/>
                  </a:lnTo>
                  <a:lnTo>
                    <a:pt x="1231" y="238201"/>
                  </a:lnTo>
                  <a:lnTo>
                    <a:pt x="18173" y="260083"/>
                  </a:lnTo>
                  <a:lnTo>
                    <a:pt x="19240" y="261556"/>
                  </a:lnTo>
                  <a:lnTo>
                    <a:pt x="20993" y="262382"/>
                  </a:lnTo>
                  <a:lnTo>
                    <a:pt x="24650" y="262382"/>
                  </a:lnTo>
                  <a:lnTo>
                    <a:pt x="26352" y="261556"/>
                  </a:lnTo>
                  <a:lnTo>
                    <a:pt x="37643" y="246913"/>
                  </a:lnTo>
                  <a:lnTo>
                    <a:pt x="22821" y="246913"/>
                  </a:lnTo>
                  <a:lnTo>
                    <a:pt x="11760" y="232613"/>
                  </a:lnTo>
                  <a:lnTo>
                    <a:pt x="11760" y="16700"/>
                  </a:lnTo>
                  <a:lnTo>
                    <a:pt x="16700" y="11760"/>
                  </a:lnTo>
                  <a:lnTo>
                    <a:pt x="42312" y="11760"/>
                  </a:lnTo>
                  <a:lnTo>
                    <a:pt x="38896" y="6691"/>
                  </a:lnTo>
                  <a:lnTo>
                    <a:pt x="31660" y="1796"/>
                  </a:lnTo>
                  <a:lnTo>
                    <a:pt x="22821" y="0"/>
                  </a:lnTo>
                  <a:close/>
                </a:path>
                <a:path w="45720" h="262890">
                  <a:moveTo>
                    <a:pt x="42312" y="11760"/>
                  </a:moveTo>
                  <a:lnTo>
                    <a:pt x="28879" y="11760"/>
                  </a:lnTo>
                  <a:lnTo>
                    <a:pt x="33820" y="16700"/>
                  </a:lnTo>
                  <a:lnTo>
                    <a:pt x="33820" y="232613"/>
                  </a:lnTo>
                  <a:lnTo>
                    <a:pt x="22821" y="246913"/>
                  </a:lnTo>
                  <a:lnTo>
                    <a:pt x="37643" y="246913"/>
                  </a:lnTo>
                  <a:lnTo>
                    <a:pt x="45173" y="237147"/>
                  </a:lnTo>
                  <a:lnTo>
                    <a:pt x="45580" y="235915"/>
                  </a:lnTo>
                  <a:lnTo>
                    <a:pt x="45580" y="22821"/>
                  </a:lnTo>
                  <a:lnTo>
                    <a:pt x="43785" y="13946"/>
                  </a:lnTo>
                  <a:lnTo>
                    <a:pt x="42312" y="1176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object 95"/>
            <p:cNvSpPr/>
            <p:nvPr/>
          </p:nvSpPr>
          <p:spPr>
            <a:xfrm>
              <a:off x="669550" y="496760"/>
              <a:ext cx="45720" cy="12065"/>
            </a:xfrm>
            <a:custGeom>
              <a:avLst/>
              <a:gdLst/>
              <a:ahLst/>
              <a:cxnLst/>
              <a:rect l="l" t="t" r="r" b="b"/>
              <a:pathLst>
                <a:path w="45720" h="12065">
                  <a:moveTo>
                    <a:pt x="42938" y="0"/>
                  </a:moveTo>
                  <a:lnTo>
                    <a:pt x="2641" y="0"/>
                  </a:lnTo>
                  <a:lnTo>
                    <a:pt x="0" y="2641"/>
                  </a:lnTo>
                  <a:lnTo>
                    <a:pt x="0" y="9118"/>
                  </a:lnTo>
                  <a:lnTo>
                    <a:pt x="2641" y="11760"/>
                  </a:lnTo>
                  <a:lnTo>
                    <a:pt x="42938" y="11760"/>
                  </a:lnTo>
                  <a:lnTo>
                    <a:pt x="45580" y="9118"/>
                  </a:lnTo>
                  <a:lnTo>
                    <a:pt x="45580" y="2641"/>
                  </a:lnTo>
                  <a:lnTo>
                    <a:pt x="42938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bject 96"/>
            <p:cNvSpPr/>
            <p:nvPr/>
          </p:nvSpPr>
          <p:spPr>
            <a:xfrm>
              <a:off x="686490" y="672731"/>
              <a:ext cx="12065" cy="24130"/>
            </a:xfrm>
            <a:custGeom>
              <a:avLst/>
              <a:gdLst/>
              <a:ahLst/>
              <a:cxnLst/>
              <a:rect l="l" t="t" r="r" b="b"/>
              <a:pathLst>
                <a:path w="12065" h="24129">
                  <a:moveTo>
                    <a:pt x="7226" y="0"/>
                  </a:moveTo>
                  <a:lnTo>
                    <a:pt x="4521" y="0"/>
                  </a:lnTo>
                  <a:lnTo>
                    <a:pt x="3225" y="469"/>
                  </a:lnTo>
                  <a:lnTo>
                    <a:pt x="2286" y="1231"/>
                  </a:lnTo>
                  <a:lnTo>
                    <a:pt x="876" y="2298"/>
                  </a:lnTo>
                  <a:lnTo>
                    <a:pt x="0" y="4000"/>
                  </a:lnTo>
                  <a:lnTo>
                    <a:pt x="0" y="21526"/>
                  </a:lnTo>
                  <a:lnTo>
                    <a:pt x="2590" y="24117"/>
                  </a:lnTo>
                  <a:lnTo>
                    <a:pt x="9118" y="24117"/>
                  </a:lnTo>
                  <a:lnTo>
                    <a:pt x="11760" y="21526"/>
                  </a:lnTo>
                  <a:lnTo>
                    <a:pt x="11760" y="4000"/>
                  </a:lnTo>
                  <a:lnTo>
                    <a:pt x="10883" y="2298"/>
                  </a:lnTo>
                  <a:lnTo>
                    <a:pt x="8470" y="469"/>
                  </a:lnTo>
                  <a:lnTo>
                    <a:pt x="722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object 97"/>
            <p:cNvSpPr/>
            <p:nvPr/>
          </p:nvSpPr>
          <p:spPr>
            <a:xfrm>
              <a:off x="685551" y="702437"/>
              <a:ext cx="43815" cy="48895"/>
            </a:xfrm>
            <a:custGeom>
              <a:avLst/>
              <a:gdLst/>
              <a:ahLst/>
              <a:cxnLst/>
              <a:rect l="l" t="t" r="r" b="b"/>
              <a:pathLst>
                <a:path w="43815" h="48895">
                  <a:moveTo>
                    <a:pt x="38163" y="0"/>
                  </a:moveTo>
                  <a:lnTo>
                    <a:pt x="34467" y="292"/>
                  </a:lnTo>
                  <a:lnTo>
                    <a:pt x="32397" y="2819"/>
                  </a:lnTo>
                  <a:lnTo>
                    <a:pt x="2057" y="38874"/>
                  </a:lnTo>
                  <a:lnTo>
                    <a:pt x="0" y="41402"/>
                  </a:lnTo>
                  <a:lnTo>
                    <a:pt x="292" y="45110"/>
                  </a:lnTo>
                  <a:lnTo>
                    <a:pt x="2755" y="47167"/>
                  </a:lnTo>
                  <a:lnTo>
                    <a:pt x="2997" y="47345"/>
                  </a:lnTo>
                  <a:lnTo>
                    <a:pt x="3225" y="47574"/>
                  </a:lnTo>
                  <a:lnTo>
                    <a:pt x="3936" y="47993"/>
                  </a:lnTo>
                  <a:lnTo>
                    <a:pt x="4165" y="48056"/>
                  </a:lnTo>
                  <a:lnTo>
                    <a:pt x="4940" y="48399"/>
                  </a:lnTo>
                  <a:lnTo>
                    <a:pt x="5765" y="48577"/>
                  </a:lnTo>
                  <a:lnTo>
                    <a:pt x="8229" y="48577"/>
                  </a:lnTo>
                  <a:lnTo>
                    <a:pt x="9931" y="47815"/>
                  </a:lnTo>
                  <a:lnTo>
                    <a:pt x="41401" y="10350"/>
                  </a:lnTo>
                  <a:lnTo>
                    <a:pt x="43522" y="7874"/>
                  </a:lnTo>
                  <a:lnTo>
                    <a:pt x="43167" y="4178"/>
                  </a:lnTo>
                  <a:lnTo>
                    <a:pt x="40690" y="2057"/>
                  </a:lnTo>
                  <a:lnTo>
                    <a:pt x="38163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object 98"/>
            <p:cNvSpPr/>
            <p:nvPr/>
          </p:nvSpPr>
          <p:spPr>
            <a:xfrm>
              <a:off x="667908" y="719556"/>
              <a:ext cx="31115" cy="31750"/>
            </a:xfrm>
            <a:custGeom>
              <a:avLst/>
              <a:gdLst/>
              <a:ahLst/>
              <a:cxnLst/>
              <a:rect l="l" t="t" r="r" b="b"/>
              <a:pathLst>
                <a:path w="31115" h="31750">
                  <a:moveTo>
                    <a:pt x="4940" y="0"/>
                  </a:moveTo>
                  <a:lnTo>
                    <a:pt x="165" y="4406"/>
                  </a:lnTo>
                  <a:lnTo>
                    <a:pt x="0" y="8115"/>
                  </a:lnTo>
                  <a:lnTo>
                    <a:pt x="2171" y="10528"/>
                  </a:lnTo>
                  <a:lnTo>
                    <a:pt x="21818" y="30937"/>
                  </a:lnTo>
                  <a:lnTo>
                    <a:pt x="22517" y="31229"/>
                  </a:lnTo>
                  <a:lnTo>
                    <a:pt x="23279" y="31343"/>
                  </a:lnTo>
                  <a:lnTo>
                    <a:pt x="25400" y="31343"/>
                  </a:lnTo>
                  <a:lnTo>
                    <a:pt x="26873" y="30810"/>
                  </a:lnTo>
                  <a:lnTo>
                    <a:pt x="30340" y="27584"/>
                  </a:lnTo>
                  <a:lnTo>
                    <a:pt x="30518" y="23875"/>
                  </a:lnTo>
                  <a:lnTo>
                    <a:pt x="8636" y="165"/>
                  </a:lnTo>
                  <a:lnTo>
                    <a:pt x="494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pPr marL="0" marR="0" lvl="0" indent="0" defTabSz="91394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857612" y="4005858"/>
            <a:ext cx="6567772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ПРОЕКТ </a:t>
            </a:r>
          </a:p>
          <a:p>
            <a:r>
              <a:rPr lang="ru-RU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ЖИЛЬЕ И ГОРОДСКАЯ СРЕДА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\\192.168.88.16\proekt\2021\Презентации для сайта\Презентации\Жилье_лого_цвет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13786" y="0"/>
            <a:ext cx="3476627" cy="26439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8955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1451" y="1776140"/>
            <a:ext cx="5773528" cy="48557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Ипотека</a:t>
            </a:r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Жилье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Формирование комфортной городской среды</a:t>
            </a:r>
          </a:p>
          <a:p>
            <a:pPr algn="ctr"/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4. Обеспечение устойчивого сокращения непригодного для проживания жилищного фонда</a:t>
            </a:r>
          </a:p>
          <a:p>
            <a:pPr algn="ctr"/>
            <a:endParaRPr lang="ru-RU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01451" y="914400"/>
            <a:ext cx="5773528" cy="71830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Федеральные проекты</a:t>
            </a:r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330461" y="914400"/>
            <a:ext cx="5496447" cy="71830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Региональные</a:t>
            </a:r>
            <a:r>
              <a:rPr lang="ru-RU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проекты</a:t>
            </a:r>
            <a:endParaRPr lang="ru-RU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330461" y="1776139"/>
            <a:ext cx="5496446" cy="48557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12700"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Жилье</a:t>
            </a:r>
          </a:p>
          <a:p>
            <a:pPr lvl="0" algn="ctr"/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Формирование комфортной городской среды</a:t>
            </a:r>
          </a:p>
          <a:p>
            <a:pPr lvl="0" algn="ctr"/>
            <a:r>
              <a:rPr lang="ru-RU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Обеспечение устойчивого сокращения непригодного для проживания жилищного фонда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430910" y="128320"/>
            <a:ext cx="5976664" cy="538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Национальный проект «Жилье городская среда»</a:t>
            </a:r>
          </a:p>
        </p:txBody>
      </p:sp>
    </p:spTree>
    <p:extLst>
      <p:ext uri="{BB962C8B-B14F-4D97-AF65-F5344CB8AC3E}">
        <p14:creationId xmlns:p14="http://schemas.microsoft.com/office/powerpoint/2010/main" xmlns="" val="145391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0"/>
          <p:cNvSpPr/>
          <p:nvPr/>
        </p:nvSpPr>
        <p:spPr>
          <a:xfrm>
            <a:off x="832963" y="189434"/>
            <a:ext cx="152226" cy="5332123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Блок-схема: узел 14"/>
          <p:cNvSpPr>
            <a:spLocks noChangeAspect="1"/>
          </p:cNvSpPr>
          <p:nvPr/>
        </p:nvSpPr>
        <p:spPr>
          <a:xfrm>
            <a:off x="528763" y="1786946"/>
            <a:ext cx="608400" cy="46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295298" y="693490"/>
            <a:ext cx="10175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295298" y="117426"/>
            <a:ext cx="5952036" cy="538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Национальный проект «Жилье городская среда»</a:t>
            </a:r>
          </a:p>
        </p:txBody>
      </p:sp>
      <p:sp>
        <p:nvSpPr>
          <p:cNvPr id="11" name="Блок-схема: узел 10"/>
          <p:cNvSpPr/>
          <p:nvPr/>
        </p:nvSpPr>
        <p:spPr>
          <a:xfrm>
            <a:off x="364963" y="333450"/>
            <a:ext cx="936000" cy="720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>
            <a:spLocks noChangeAspect="1"/>
          </p:cNvSpPr>
          <p:nvPr/>
        </p:nvSpPr>
        <p:spPr>
          <a:xfrm>
            <a:off x="528762" y="1184417"/>
            <a:ext cx="608400" cy="46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55"/>
          <p:cNvSpPr>
            <a:spLocks noChangeAspect="1"/>
          </p:cNvSpPr>
          <p:nvPr/>
        </p:nvSpPr>
        <p:spPr>
          <a:xfrm>
            <a:off x="683458" y="1238417"/>
            <a:ext cx="322182" cy="36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22"/>
          <p:cNvSpPr/>
          <p:nvPr/>
        </p:nvSpPr>
        <p:spPr>
          <a:xfrm>
            <a:off x="712023" y="1845618"/>
            <a:ext cx="292093" cy="297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64"/>
          <p:cNvSpPr/>
          <p:nvPr/>
        </p:nvSpPr>
        <p:spPr>
          <a:xfrm>
            <a:off x="606070" y="421656"/>
            <a:ext cx="504000" cy="504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Прямоугольник 16"/>
          <p:cNvSpPr/>
          <p:nvPr/>
        </p:nvSpPr>
        <p:spPr>
          <a:xfrm>
            <a:off x="1281548" y="1279917"/>
            <a:ext cx="3731435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СРОКИ РЕАЛИЗАЦИИ: 01.10.2018 – 31.12.2024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00963" y="1889062"/>
            <a:ext cx="2922035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ЦЕЛИ И ЦЕЛЕВЫЕ ПОКАЗАТЕЛИ:</a:t>
            </a:r>
          </a:p>
        </p:txBody>
      </p:sp>
      <p:sp>
        <p:nvSpPr>
          <p:cNvPr id="19" name="Прямоугольник 18"/>
          <p:cNvSpPr>
            <a:spLocks noChangeAspect="1"/>
          </p:cNvSpPr>
          <p:nvPr/>
        </p:nvSpPr>
        <p:spPr>
          <a:xfrm>
            <a:off x="1300963" y="2696754"/>
            <a:ext cx="349921" cy="3960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0" name="Стрелка вправо 19"/>
          <p:cNvSpPr>
            <a:spLocks noChangeAspect="1"/>
          </p:cNvSpPr>
          <p:nvPr/>
        </p:nvSpPr>
        <p:spPr>
          <a:xfrm rot="16200000">
            <a:off x="1386033" y="2840754"/>
            <a:ext cx="179780" cy="7200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>
            <a:spLocks noChangeAspect="1"/>
          </p:cNvSpPr>
          <p:nvPr/>
        </p:nvSpPr>
        <p:spPr>
          <a:xfrm>
            <a:off x="1300963" y="3177810"/>
            <a:ext cx="349921" cy="3960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2" name="Стрелка вправо 31"/>
          <p:cNvSpPr>
            <a:spLocks noChangeAspect="1"/>
          </p:cNvSpPr>
          <p:nvPr/>
        </p:nvSpPr>
        <p:spPr>
          <a:xfrm rot="16200000">
            <a:off x="1386033" y="3339810"/>
            <a:ext cx="179780" cy="7200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>
            <a:spLocks noChangeAspect="1"/>
          </p:cNvSpPr>
          <p:nvPr/>
        </p:nvSpPr>
        <p:spPr>
          <a:xfrm>
            <a:off x="1313105" y="3681866"/>
            <a:ext cx="349921" cy="3960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4" name="Стрелка вправо 33"/>
          <p:cNvSpPr>
            <a:spLocks noChangeAspect="1"/>
          </p:cNvSpPr>
          <p:nvPr/>
        </p:nvSpPr>
        <p:spPr>
          <a:xfrm rot="16200000">
            <a:off x="1398175" y="3843866"/>
            <a:ext cx="179780" cy="7200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>
            <a:spLocks noChangeAspect="1"/>
          </p:cNvSpPr>
          <p:nvPr/>
        </p:nvSpPr>
        <p:spPr>
          <a:xfrm>
            <a:off x="1300963" y="4185922"/>
            <a:ext cx="349921" cy="3960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6" name="Стрелка вправо 35"/>
          <p:cNvSpPr>
            <a:spLocks noChangeAspect="1"/>
          </p:cNvSpPr>
          <p:nvPr/>
        </p:nvSpPr>
        <p:spPr>
          <a:xfrm rot="16200000">
            <a:off x="1386033" y="4347922"/>
            <a:ext cx="179780" cy="7200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>
            <a:spLocks noChangeAspect="1"/>
          </p:cNvSpPr>
          <p:nvPr/>
        </p:nvSpPr>
        <p:spPr>
          <a:xfrm>
            <a:off x="1300963" y="4689978"/>
            <a:ext cx="349921" cy="396000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38" name="Стрелка вправо 37"/>
          <p:cNvSpPr>
            <a:spLocks noChangeAspect="1"/>
          </p:cNvSpPr>
          <p:nvPr/>
        </p:nvSpPr>
        <p:spPr>
          <a:xfrm rot="16200000">
            <a:off x="1386033" y="4851978"/>
            <a:ext cx="179780" cy="72000"/>
          </a:xfrm>
          <a:prstGeom prst="rightArrow">
            <a:avLst>
              <a:gd name="adj1" fmla="val 50000"/>
              <a:gd name="adj2" fmla="val 43818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725320" y="2716801"/>
            <a:ext cx="10111080" cy="4249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Обеспечение доступным жильем семей со средним достатком в том числе создание условий для приобретения (строительства жилья в ипотеку, ставка по которому должна быть менее 8%)</a:t>
            </a:r>
            <a:endParaRPr lang="ru-RU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744766" y="3141762"/>
            <a:ext cx="10111080" cy="4383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2. Увеличение объема жилищного строительства не менее чем до 120 млн. кв. м. в год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702718" y="3629376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3. Кардинальное повышение комфортности городской среды, повышение индекса качества городской среды на 30%, сокращение в соответствии с этим  индексом количества городов с неблагоприятной средой в два раза</a:t>
            </a:r>
            <a:endParaRPr lang="ru-RU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660933" y="4130355"/>
            <a:ext cx="10111080" cy="500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4. Создание механизма прямого участия граждан в формировании комфортной городской среды, увеличение доли граждан, принимающих участие в решении вопросов развития городской среды, до 30%</a:t>
            </a:r>
            <a:endParaRPr lang="ru-RU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702718" y="4736488"/>
            <a:ext cx="10111080" cy="302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5. Обеспечение устойчивого сокращения непригодного для проживания жилищного фонда</a:t>
            </a:r>
            <a:endParaRPr lang="ru-RU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818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0"/>
          <p:cNvSpPr/>
          <p:nvPr/>
        </p:nvSpPr>
        <p:spPr>
          <a:xfrm>
            <a:off x="825079" y="189434"/>
            <a:ext cx="160110" cy="6048672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Блок-схема: узел 45"/>
          <p:cNvSpPr>
            <a:spLocks noChangeAspect="1"/>
          </p:cNvSpPr>
          <p:nvPr/>
        </p:nvSpPr>
        <p:spPr>
          <a:xfrm>
            <a:off x="531413" y="4185930"/>
            <a:ext cx="608400" cy="46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>
            <a:spLocks noChangeAspect="1"/>
          </p:cNvSpPr>
          <p:nvPr/>
        </p:nvSpPr>
        <p:spPr>
          <a:xfrm>
            <a:off x="528763" y="1786946"/>
            <a:ext cx="608400" cy="46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295298" y="693490"/>
            <a:ext cx="10175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295297" y="117426"/>
            <a:ext cx="6057938" cy="538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Национальный проект «Жилье городская среда»</a:t>
            </a:r>
            <a:endParaRPr lang="ru-RU" sz="1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364963" y="333450"/>
            <a:ext cx="936000" cy="720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>
            <a:spLocks noChangeAspect="1"/>
          </p:cNvSpPr>
          <p:nvPr/>
        </p:nvSpPr>
        <p:spPr>
          <a:xfrm>
            <a:off x="528762" y="1184417"/>
            <a:ext cx="608400" cy="46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55"/>
          <p:cNvSpPr>
            <a:spLocks noChangeAspect="1"/>
          </p:cNvSpPr>
          <p:nvPr/>
        </p:nvSpPr>
        <p:spPr>
          <a:xfrm>
            <a:off x="683458" y="1238417"/>
            <a:ext cx="322182" cy="36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281548" y="1279917"/>
            <a:ext cx="3731435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СРОКИ РЕАЛИЗАЦИИ: 01.10.2018 – 31.12.2024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00963" y="1889061"/>
            <a:ext cx="5370307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Федеральные проекты в которых участвует </a:t>
            </a:r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Республика Ингушетия: </a:t>
            </a:r>
            <a:endParaRPr lang="ru-RU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proekt\Иное\БРЕНДБУК\Букинг НАц Пр\Букинг граф файлы\Иконки\PNG\PNG_icons_national_projects\Жилье и городская сред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911" y="441490"/>
            <a:ext cx="4787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19696" y="2521505"/>
            <a:ext cx="474751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Жилье</a:t>
            </a:r>
          </a:p>
          <a:p>
            <a:endParaRPr lang="en-US" sz="1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sz="1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Формирование </a:t>
            </a:r>
            <a:r>
              <a:rPr lang="ru-RU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комфортной городской </a:t>
            </a:r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среды</a:t>
            </a:r>
            <a:endParaRPr lang="en-US" sz="1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sz="1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Обеспечение </a:t>
            </a:r>
            <a:r>
              <a:rPr lang="ru-RU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устойчивого сокращения непригодного для проживания жилищного </a:t>
            </a:r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фонда</a:t>
            </a:r>
          </a:p>
          <a:p>
            <a:endParaRPr lang="ru-RU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ru-RU" sz="12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Чистая вода</a:t>
            </a:r>
            <a:endParaRPr lang="ru-RU" sz="1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Блок-схема: узел 43"/>
          <p:cNvSpPr>
            <a:spLocks noChangeAspect="1"/>
          </p:cNvSpPr>
          <p:nvPr/>
        </p:nvSpPr>
        <p:spPr>
          <a:xfrm>
            <a:off x="540349" y="2411594"/>
            <a:ext cx="608400" cy="46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Блок-схема: узел 44"/>
          <p:cNvSpPr>
            <a:spLocks noChangeAspect="1"/>
          </p:cNvSpPr>
          <p:nvPr/>
        </p:nvSpPr>
        <p:spPr>
          <a:xfrm>
            <a:off x="531413" y="3213770"/>
            <a:ext cx="608400" cy="46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7" name="Picture 3" descr="D:\proekt\Иное\БРЕНДБУК\Букинг НАц Пр\Букинг граф файлы\Иконки\PNG\PNG_icons_federal_projects\icon_p (5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2538" y="2521505"/>
            <a:ext cx="286149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proekt\Иное\БРЕНДБУК\Букинг НАц Пр\Букинг граф файлы\Иконки\PNG\PNG_icons_federal_projects\icon_p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290" y="4275930"/>
            <a:ext cx="316862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proekt\Иное\БРЕНДБУК\Букинг НАц Пр\Букинг граф файлы\Иконки\PNG\PNG_icons_federal_projects\icon_p (6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3143" y="3262316"/>
            <a:ext cx="339638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8" name="Диаграмма 47"/>
          <p:cNvGraphicFramePr/>
          <p:nvPr>
            <p:extLst>
              <p:ext uri="{D42A27DB-BD31-4B8C-83A1-F6EECF244321}">
                <p14:modId xmlns:p14="http://schemas.microsoft.com/office/powerpoint/2010/main" xmlns="" val="3417489665"/>
              </p:ext>
            </p:extLst>
          </p:nvPr>
        </p:nvGraphicFramePr>
        <p:xfrm>
          <a:off x="7895406" y="2835774"/>
          <a:ext cx="3391788" cy="2034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9" name="Прямоугольник 48"/>
          <p:cNvSpPr/>
          <p:nvPr/>
        </p:nvSpPr>
        <p:spPr>
          <a:xfrm>
            <a:off x="6361225" y="2426619"/>
            <a:ext cx="1304887" cy="382886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219 342,12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6354490" y="3147128"/>
            <a:ext cx="1298147" cy="3733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135 589,19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361225" y="4118610"/>
            <a:ext cx="1298147" cy="3733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36 808,04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D:\proekt\Иное\БРЕНДБУК\Букинг НАц Пр\Букинг граф файлы\Иконки\PNG\PNG_icons_basic\icon_basic (32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3235" y="1341562"/>
            <a:ext cx="39357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proekt\Иное\БРЕНДБУК\Букинг НАц Пр\Букинг граф файлы\Иконки\PNG\PNG_icons_key_elements\icon_k (1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519" y="1806060"/>
            <a:ext cx="36112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Прямоугольник 51"/>
          <p:cNvSpPr/>
          <p:nvPr/>
        </p:nvSpPr>
        <p:spPr>
          <a:xfrm>
            <a:off x="7746806" y="1341562"/>
            <a:ext cx="3676992" cy="268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БЮДЖЕТ НАЦИОНАЛЬНОГО ПРОЕКТА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072563" y="1664924"/>
            <a:ext cx="25202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ВСЕГО – 495 782,79 тыс</a:t>
            </a:r>
            <a:r>
              <a:rPr lang="ru-RU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руб. 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423253" y="1941923"/>
            <a:ext cx="25202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ФБ – 490 824,99 </a:t>
            </a:r>
            <a:r>
              <a:rPr lang="ru-RU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тыс.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446321" y="2227723"/>
            <a:ext cx="25202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РБ – </a:t>
            </a:r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4 95780 тыс</a:t>
            </a:r>
            <a:r>
              <a:rPr lang="ru-RU" sz="12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руб</a:t>
            </a:r>
            <a:r>
              <a:rPr lang="ru-RU" sz="12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Блок-схема: узел 52"/>
          <p:cNvSpPr>
            <a:spLocks noChangeAspect="1"/>
          </p:cNvSpPr>
          <p:nvPr/>
        </p:nvSpPr>
        <p:spPr>
          <a:xfrm>
            <a:off x="520879" y="5194042"/>
            <a:ext cx="608400" cy="46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6381235" y="5157986"/>
            <a:ext cx="1298147" cy="37331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104 043,43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1033" name="Picture 9" descr="D:\proekt\Иное\БРЕНДБУК\Букинг НАц Пр\Букинг граф файлы\Иконки\PNG\PNG_icons_federal_projects\icon_p (62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281" y="5248042"/>
            <a:ext cx="24187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3362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0"/>
          <p:cNvSpPr/>
          <p:nvPr/>
        </p:nvSpPr>
        <p:spPr>
          <a:xfrm>
            <a:off x="825079" y="189434"/>
            <a:ext cx="160110" cy="6048672"/>
          </a:xfrm>
          <a:custGeom>
            <a:avLst/>
            <a:gdLst/>
            <a:ahLst/>
            <a:cxnLst/>
            <a:rect l="l" t="t" r="r" b="b"/>
            <a:pathLst>
              <a:path h="8975090">
                <a:moveTo>
                  <a:pt x="0" y="0"/>
                </a:moveTo>
                <a:lnTo>
                  <a:pt x="0" y="8974810"/>
                </a:lnTo>
              </a:path>
            </a:pathLst>
          </a:custGeom>
          <a:ln w="254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Блок-схема: узел 14"/>
          <p:cNvSpPr>
            <a:spLocks noChangeAspect="1"/>
          </p:cNvSpPr>
          <p:nvPr/>
        </p:nvSpPr>
        <p:spPr>
          <a:xfrm>
            <a:off x="522413" y="1872149"/>
            <a:ext cx="608400" cy="46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1295298" y="693490"/>
            <a:ext cx="10175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295297" y="117426"/>
            <a:ext cx="6057938" cy="538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Национальный проект «Жилье городская среда»</a:t>
            </a:r>
            <a:endParaRPr lang="ru-RU" sz="1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364963" y="333450"/>
            <a:ext cx="936000" cy="720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>
            <a:spLocks noChangeAspect="1"/>
          </p:cNvSpPr>
          <p:nvPr/>
        </p:nvSpPr>
        <p:spPr>
          <a:xfrm>
            <a:off x="522412" y="1184417"/>
            <a:ext cx="608400" cy="468000"/>
          </a:xfrm>
          <a:prstGeom prst="flowChartConnector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bject 55"/>
          <p:cNvSpPr>
            <a:spLocks noChangeAspect="1"/>
          </p:cNvSpPr>
          <p:nvPr/>
        </p:nvSpPr>
        <p:spPr>
          <a:xfrm>
            <a:off x="664408" y="1238417"/>
            <a:ext cx="322182" cy="360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280195" y="1756569"/>
            <a:ext cx="8386911" cy="92333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Ответственные должностные лица Республики Ингушетия за реализацию Указа Президента Российской Федерации В. В. Путина  от 7 мая 2018 года «О национальных целях и стратегических задачах развития Российской Федерации на период до 2024 года»</a:t>
            </a:r>
          </a:p>
        </p:txBody>
      </p:sp>
      <p:pic>
        <p:nvPicPr>
          <p:cNvPr id="1026" name="Picture 2" descr="D:\proekt\Иное\БРЕНДБУК\Букинг НАц Пр\Букинг граф файлы\Иконки\PNG\PNG_icons_national_projects\Жилье и городская сред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911" y="441490"/>
            <a:ext cx="478751" cy="5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:\proekt\Иное\БРЕНДБУК\Букинг НАц Пр\Букинг граф файлы\Иконки\PNG\PNG_icons_key_elements\icon_k (1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437" y="6247749"/>
            <a:ext cx="361121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281548" y="1279917"/>
            <a:ext cx="3731435" cy="27699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2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СРОКИ РЕАЛИЗАЦИИ: 01.10.2018 – 31.12.2024</a:t>
            </a:r>
          </a:p>
        </p:txBody>
      </p:sp>
      <p:pic>
        <p:nvPicPr>
          <p:cNvPr id="2050" name="Picture 2" descr="D:\proekt\Иное\БРЕНДБУК\Букинг НАц Пр\Букинг граф файлы\Иконки\PNG\PNG_icons_key_elements\icon_k (8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600" y="1926372"/>
            <a:ext cx="360000" cy="35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cuments\nmxdzxvo woaow afqfgsbkl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4686" y="3339978"/>
            <a:ext cx="1800000" cy="174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ocuments\212121221.png"/>
          <p:cNvPicPr>
            <a:picLocks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794" b="11899"/>
          <a:stretch/>
        </p:blipFill>
        <p:spPr bwMode="auto">
          <a:xfrm>
            <a:off x="5519142" y="3285978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ocuments\iliy_0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072" r="10553"/>
          <a:stretch/>
        </p:blipFill>
        <p:spPr bwMode="auto">
          <a:xfrm>
            <a:off x="9335766" y="3272906"/>
            <a:ext cx="1800000" cy="18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1122825" y="5289510"/>
            <a:ext cx="2469770" cy="1130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КУРАТОР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Заместитель Председателя Правительства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Фатахов</a:t>
            </a:r>
            <a:r>
              <a:rPr lang="ru-RU" sz="1400" i="1" dirty="0" smtClean="0">
                <a:solidFill>
                  <a:schemeClr val="tx2"/>
                </a:solidFill>
              </a:rPr>
              <a:t> Тимур </a:t>
            </a:r>
            <a:r>
              <a:rPr lang="ru-RU" sz="1400" i="1" dirty="0" err="1" smtClean="0">
                <a:solidFill>
                  <a:schemeClr val="tx2"/>
                </a:solidFill>
              </a:rPr>
              <a:t>Наильевич</a:t>
            </a:r>
            <a:endParaRPr lang="ru-RU" sz="1400" i="1" dirty="0" smtClean="0">
              <a:solidFill>
                <a:schemeClr val="tx2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271840" y="5289510"/>
            <a:ext cx="2695574" cy="11287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РУКОВОДИТЕЛЬ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Министр строительства РИ</a:t>
            </a:r>
          </a:p>
          <a:p>
            <a:pPr algn="ctr"/>
            <a:r>
              <a:rPr lang="ru-RU" sz="1400" i="1" dirty="0" err="1" smtClean="0">
                <a:solidFill>
                  <a:schemeClr val="tx2"/>
                </a:solidFill>
              </a:rPr>
              <a:t>Балахоев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Микаил</a:t>
            </a:r>
            <a:r>
              <a:rPr lang="ru-RU" sz="1400" i="1" dirty="0" smtClean="0">
                <a:solidFill>
                  <a:schemeClr val="tx2"/>
                </a:solidFill>
              </a:rPr>
              <a:t> </a:t>
            </a:r>
            <a:r>
              <a:rPr lang="ru-RU" sz="1400" i="1" dirty="0" err="1" smtClean="0">
                <a:solidFill>
                  <a:schemeClr val="tx2"/>
                </a:solidFill>
              </a:rPr>
              <a:t>Заудиновичв</a:t>
            </a:r>
            <a:endParaRPr lang="ru-RU" sz="1400" i="1" dirty="0" smtClean="0">
              <a:solidFill>
                <a:schemeClr val="tx2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850885" y="5157986"/>
            <a:ext cx="2860945" cy="13572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tx2"/>
                </a:solidFill>
              </a:rPr>
              <a:t>АДМИНИСТРАТОР</a:t>
            </a:r>
          </a:p>
          <a:p>
            <a:pPr algn="ctr"/>
            <a:r>
              <a:rPr lang="ru-RU" sz="1400" i="1" dirty="0">
                <a:solidFill>
                  <a:schemeClr val="tx2"/>
                </a:solidFill>
              </a:rPr>
              <a:t>Заместитель министра </a:t>
            </a:r>
            <a:r>
              <a:rPr lang="ru-RU" sz="1400" i="1" dirty="0" smtClean="0">
                <a:solidFill>
                  <a:schemeClr val="tx2"/>
                </a:solidFill>
              </a:rPr>
              <a:t>строительства РИ</a:t>
            </a:r>
          </a:p>
          <a:p>
            <a:pPr algn="ctr"/>
            <a:r>
              <a:rPr lang="ru-RU" sz="1400" i="1" dirty="0" smtClean="0">
                <a:solidFill>
                  <a:schemeClr val="tx2"/>
                </a:solidFill>
              </a:rPr>
              <a:t>Илиев Муса </a:t>
            </a:r>
            <a:r>
              <a:rPr lang="ru-RU" sz="1400" i="1" dirty="0" err="1" smtClean="0">
                <a:solidFill>
                  <a:schemeClr val="tx2"/>
                </a:solidFill>
              </a:rPr>
              <a:t>Мухарбекович</a:t>
            </a:r>
            <a:endParaRPr lang="ru-RU" sz="1400" i="1" dirty="0" smtClean="0">
              <a:solidFill>
                <a:schemeClr val="tx2"/>
              </a:solidFill>
            </a:endParaRPr>
          </a:p>
        </p:txBody>
      </p:sp>
      <p:pic>
        <p:nvPicPr>
          <p:cNvPr id="2" name="Picture 2" descr="\\192.168.88.16\proekt\2021\Презентации для сайта\Презентации\Жилье_лого_цвет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752680" y="786588"/>
            <a:ext cx="1690839" cy="1285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17883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766614" y="693490"/>
            <a:ext cx="107044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66614" y="117426"/>
            <a:ext cx="10657183" cy="538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Национальный проект «Жилье городская среда» содержит в себе следующие основные задачи и цели в 2021 году:</a:t>
            </a:r>
            <a:endParaRPr lang="ru-RU" sz="1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67417027"/>
              </p:ext>
            </p:extLst>
          </p:nvPr>
        </p:nvGraphicFramePr>
        <p:xfrm>
          <a:off x="406574" y="832222"/>
          <a:ext cx="11577051" cy="2381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26716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Количество объектов</a:t>
                      </a:r>
                    </a:p>
                    <a:p>
                      <a:pPr algn="ctr"/>
                      <a:r>
                        <a:rPr lang="ru-RU" sz="1200" dirty="0" smtClean="0"/>
                        <a:t>(шт.)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Количество мест</a:t>
                      </a:r>
                    </a:p>
                    <a:p>
                      <a:pPr algn="ctr"/>
                      <a:r>
                        <a:rPr lang="ru-RU" sz="1200" dirty="0" smtClean="0"/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 (местонахождение) объекта 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17414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Региональный проект «Жилье» (строительство новых объектов образования, создание новых мест) </a:t>
                      </a:r>
                      <a:endParaRPr lang="ru-RU" sz="12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1 244</a:t>
                      </a:r>
                    </a:p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ru-RU" sz="1200" b="0" dirty="0" smtClean="0"/>
                        <a:t>Строительство школы на 704 ученических места в прибрежно-парковой зоне </a:t>
                      </a:r>
                      <a:r>
                        <a:rPr lang="ru-RU" sz="1200" b="0" dirty="0" err="1" smtClean="0"/>
                        <a:t>г.Магас</a:t>
                      </a:r>
                      <a:r>
                        <a:rPr lang="ru-RU" sz="1200" b="0" dirty="0" smtClean="0"/>
                        <a:t> Республики Ингушетия (корректировка)</a:t>
                      </a:r>
                    </a:p>
                    <a:p>
                      <a:pPr marL="342900" indent="-342900" algn="l">
                        <a:buAutoNum type="arabicPeriod"/>
                      </a:pPr>
                      <a:r>
                        <a:rPr lang="ru-RU" sz="1200" b="0" dirty="0" smtClean="0"/>
                        <a:t>Школа на 540 учащихся в с.п. Яндаре Назрановского района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251261"/>
                  </a:ext>
                </a:extLst>
              </a:tr>
            </a:tbl>
          </a:graphicData>
        </a:graphic>
      </p:graphicFrame>
      <p:graphicFrame>
        <p:nvGraphicFramePr>
          <p:cNvPr id="6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06122016"/>
              </p:ext>
            </p:extLst>
          </p:nvPr>
        </p:nvGraphicFramePr>
        <p:xfrm>
          <a:off x="406574" y="2493690"/>
          <a:ext cx="11577051" cy="1831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233351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422372">
                  <a:extLst>
                    <a:ext uri="{9D8B030D-6E8A-4147-A177-3AD203B41FA5}">
                      <a16:colId xmlns:a16="http://schemas.microsoft.com/office/drawing/2014/main" xmlns="" val="2956910027"/>
                    </a:ext>
                  </a:extLst>
                </a:gridCol>
              </a:tblGrid>
              <a:tr h="72007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Количество объектов</a:t>
                      </a:r>
                    </a:p>
                    <a:p>
                      <a:pPr algn="ctr"/>
                      <a:r>
                        <a:rPr lang="ru-RU" sz="1200" dirty="0" smtClean="0"/>
                        <a:t>(шт.)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Общая протяжённость</a:t>
                      </a:r>
                    </a:p>
                    <a:p>
                      <a:pPr algn="ctr"/>
                      <a:r>
                        <a:rPr lang="ru-RU" sz="1200" dirty="0" smtClean="0"/>
                        <a:t>(метр)</a:t>
                      </a:r>
                    </a:p>
                    <a:p>
                      <a:pPr algn="ctr"/>
                      <a:r>
                        <a:rPr lang="ru-RU" sz="1200" dirty="0" smtClean="0"/>
                        <a:t> 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 (местонахождение) объекта 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Региональный проект «Жилье» (Строительство автомобильной дороги по улицам Ж-1 и Ш-1 в </a:t>
                      </a:r>
                      <a:r>
                        <a:rPr kumimoji="0" lang="ru-RU" sz="1200" b="0" u="none" strike="noStrike" kern="1200" cap="none" spc="0" normalizeH="0" baseline="0" noProof="0" dirty="0" err="1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г.Магас</a:t>
                      </a:r>
                      <a:r>
                        <a:rPr kumimoji="0" lang="ru-RU" sz="1200" b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 Корректировка.) </a:t>
                      </a:r>
                      <a:endParaRPr lang="ru-RU" sz="12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/>
                        <a:t>1289,7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ru-RU" sz="1200" b="0" dirty="0" smtClean="0"/>
                        <a:t>Строительство автомобильной дороги по улицам Ж-1 и Ш-1 в </a:t>
                      </a:r>
                      <a:r>
                        <a:rPr lang="ru-RU" sz="1200" b="0" dirty="0" err="1" smtClean="0"/>
                        <a:t>г.Магас</a:t>
                      </a:r>
                      <a:r>
                        <a:rPr lang="ru-RU" sz="1200" b="0" dirty="0" smtClean="0"/>
                        <a:t>. Корректировка.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251261"/>
                  </a:ext>
                </a:extLst>
              </a:tr>
            </a:tbl>
          </a:graphicData>
        </a:graphic>
      </p:graphicFrame>
      <p:graphicFrame>
        <p:nvGraphicFramePr>
          <p:cNvPr id="7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18385270"/>
              </p:ext>
            </p:extLst>
          </p:nvPr>
        </p:nvGraphicFramePr>
        <p:xfrm>
          <a:off x="406574" y="3861842"/>
          <a:ext cx="11577051" cy="164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5655723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Количество объектов</a:t>
                      </a:r>
                    </a:p>
                    <a:p>
                      <a:pPr algn="ctr"/>
                      <a:r>
                        <a:rPr lang="ru-RU" sz="1200" dirty="0" smtClean="0"/>
                        <a:t>(ед.)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Наименование мероприятия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Региональный проект «Формирование комфортной городской среды» (Благоустройство дворовых и общественных территорий муниципальных образований) </a:t>
                      </a:r>
                      <a:endParaRPr lang="ru-RU" sz="12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34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ru-RU" sz="1200" b="0" dirty="0" smtClean="0"/>
                        <a:t>Благоустройство дворовых и общественных территорий муниципальных образований на территории городов и районов Республики Ингушетия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0251261"/>
                  </a:ext>
                </a:extLst>
              </a:tr>
            </a:tbl>
          </a:graphicData>
        </a:graphic>
      </p:graphicFrame>
      <p:graphicFrame>
        <p:nvGraphicFramePr>
          <p:cNvPr id="8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64828072"/>
              </p:ext>
            </p:extLst>
          </p:nvPr>
        </p:nvGraphicFramePr>
        <p:xfrm>
          <a:off x="406574" y="5126419"/>
          <a:ext cx="11577051" cy="16157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06159">
                  <a:extLst>
                    <a:ext uri="{9D8B030D-6E8A-4147-A177-3AD203B41FA5}">
                      <a16:colId xmlns:a16="http://schemas.microsoft.com/office/drawing/2014/main" xmlns="" val="2688064681"/>
                    </a:ext>
                  </a:extLst>
                </a:gridCol>
                <a:gridCol w="1215169">
                  <a:extLst>
                    <a:ext uri="{9D8B030D-6E8A-4147-A177-3AD203B41FA5}">
                      <a16:colId xmlns:a16="http://schemas.microsoft.com/office/drawing/2014/main" xmlns="" val="1513899945"/>
                    </a:ext>
                  </a:extLst>
                </a:gridCol>
                <a:gridCol w="1333527">
                  <a:extLst>
                    <a:ext uri="{9D8B030D-6E8A-4147-A177-3AD203B41FA5}">
                      <a16:colId xmlns:a16="http://schemas.microsoft.com/office/drawing/2014/main" xmlns="" val="2890777592"/>
                    </a:ext>
                  </a:extLst>
                </a:gridCol>
                <a:gridCol w="4322196"/>
              </a:tblGrid>
              <a:tr h="50336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 показателя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Количество жилья</a:t>
                      </a:r>
                    </a:p>
                    <a:p>
                      <a:pPr algn="ctr"/>
                      <a:r>
                        <a:rPr lang="ru-RU" sz="1200" dirty="0" smtClean="0"/>
                        <a:t>(ед.)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ru-RU" sz="1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человек обеспеченных жильем</a:t>
                      </a:r>
                      <a:endParaRPr lang="ru-RU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Наименование мероприятия</a:t>
                      </a:r>
                      <a:endParaRPr lang="ru-RU" sz="1200" dirty="0" smtClean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731436904"/>
                  </a:ext>
                </a:extLst>
              </a:tr>
              <a:tr h="7927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Региональный проект «Формирование комфортной городской среды» (Благоустройство дворовых и общественных территорий муниципальных образований) </a:t>
                      </a:r>
                      <a:endParaRPr lang="ru-RU" sz="1200" b="0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/>
                        <a:t>23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sz="12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  <a:endParaRPr lang="ru-RU" sz="12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Переселение граждан из аварийного жилищного фонда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490251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105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1295298" y="693490"/>
            <a:ext cx="10175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295297" y="117426"/>
            <a:ext cx="6057938" cy="538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Национальный проект «Жилье городская среда»</a:t>
            </a:r>
            <a:endParaRPr lang="ru-RU" sz="1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D:\proekt\Фото объектов 08122021\Яндаре школа 540\IMG_20211129_1304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622" y="1773610"/>
            <a:ext cx="5280000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proekt\Фото объектов 08122021\Яндаре школа 540\IMG_20211129_1303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3201" y="1762772"/>
            <a:ext cx="5280000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13592" y="909514"/>
            <a:ext cx="4485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Школа на 540 учащихся в с.п. Яндаре</a:t>
            </a:r>
          </a:p>
        </p:txBody>
      </p:sp>
    </p:spTree>
    <p:extLst>
      <p:ext uri="{BB962C8B-B14F-4D97-AF65-F5344CB8AC3E}">
        <p14:creationId xmlns:p14="http://schemas.microsoft.com/office/powerpoint/2010/main" xmlns="" val="270769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Прямая соединительная линия 1"/>
          <p:cNvCxnSpPr/>
          <p:nvPr/>
        </p:nvCxnSpPr>
        <p:spPr>
          <a:xfrm>
            <a:off x="1295298" y="693490"/>
            <a:ext cx="101758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1295297" y="117426"/>
            <a:ext cx="6057938" cy="5382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r>
              <a:rPr lang="ru-RU" sz="1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Национальный проект «Жилье городская среда»</a:t>
            </a:r>
            <a:endParaRPr lang="ru-RU" sz="14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298" y="837506"/>
            <a:ext cx="1017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Школа на 704 ученических места в прибрежно-парковой </a:t>
            </a: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зоне в 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г.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Магасе</a:t>
            </a:r>
            <a:endParaRPr lang="ru-RU" sz="1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C:\Users\User\Desktop\слайды совещание у главы 06.07.2021\ДЛЯ совещ ГЛАВЫ 06.07.20211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01"/>
          <a:stretch/>
        </p:blipFill>
        <p:spPr bwMode="auto">
          <a:xfrm>
            <a:off x="1774726" y="1264522"/>
            <a:ext cx="9073008" cy="5837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882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proekt\Фото объектов 08122021\Дорога Ж-1 Ш-1\IMG_20211125_1213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4726" y="801802"/>
            <a:ext cx="36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D:\proekt\Фото объектов 08122021\Дорога Ж-1 Ш-1\IMG_20211125_1214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4726" y="3898146"/>
            <a:ext cx="36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proekt\Фото объектов 08122021\Дорога Ж-1 Ш-1\IMG_20211125_1214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5286" y="801802"/>
            <a:ext cx="36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D:\proekt\Фото объектов 08122021\Дорога Ж-1 Ш-1\IMG_20211125_1214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2249" y="3898146"/>
            <a:ext cx="360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07303" y="189434"/>
            <a:ext cx="10175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Строительство автомобильной дороги по улицам Ж-1 и Ш-1 в </a:t>
            </a:r>
            <a:r>
              <a:rPr lang="ru-RU" sz="18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г.Магас</a:t>
            </a:r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41128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62558" y="189434"/>
            <a:ext cx="11593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Благоустройство дворовых и общественных территорий муниципальных </a:t>
            </a:r>
            <a:r>
              <a:rPr lang="ru-RU" sz="18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образований РИ</a:t>
            </a:r>
            <a:endParaRPr lang="ru-RU" sz="18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 descr="D:\proekt\2. Вадилов Алихан\Фотографии\Карабулак\IMG_5010 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566" y="1269554"/>
            <a:ext cx="2880320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46634" y="3088494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г. </a:t>
            </a:r>
            <a:r>
              <a:rPr lang="ru-RU" sz="1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Карабулак</a:t>
            </a:r>
          </a:p>
        </p:txBody>
      </p:sp>
      <p:pic>
        <p:nvPicPr>
          <p:cNvPr id="3076" name="Picture 4" descr="D:\proekt\2. Вадилов Алихан\Фотографии\Назрановский район\IMG-20211018-WA0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34966" y="1269554"/>
            <a:ext cx="2880320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proekt\2. Вадилов Алихан\Фотографии\Назрань\Гамурзиево\image-19-10-21-04-11-3.heic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4566" y="3645818"/>
            <a:ext cx="2880320" cy="191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84616" y="5662042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АО «</a:t>
            </a:r>
            <a:r>
              <a:rPr lang="ru-RU" sz="1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Гамурзиево</a:t>
            </a:r>
            <a:r>
              <a:rPr lang="ru-RU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34966" y="5670488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Назрановский район</a:t>
            </a:r>
            <a:endParaRPr lang="ru-RU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8" name="Picture 6" descr="D:\proekt\2. Вадилов Алихан\Фотографии\Назрань\Сквер Альтиева ул. Советская\image-19-10-21-04-47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5365" y="1233650"/>
            <a:ext cx="4320479" cy="219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8705494" y="3523288"/>
            <a:ext cx="1980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АО «</a:t>
            </a:r>
            <a:r>
              <a:rPr lang="ru-RU" sz="1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Альтиево</a:t>
            </a:r>
            <a:r>
              <a:rPr lang="ru-RU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»</a:t>
            </a:r>
            <a:endParaRPr lang="ru-RU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9" name="Picture 7" descr="D:\proekt\2. Вадилов Алихан\Фотографии\Назрань\Сквер на площади согласия\image-21-10-21-11-21-1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5364" y="3861842"/>
            <a:ext cx="4320481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267485" y="5670488"/>
            <a:ext cx="2880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г. Назрань</a:t>
            </a:r>
            <a:endParaRPr lang="ru-RU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445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63" y="1026090"/>
            <a:ext cx="11948398" cy="872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63" y="709287"/>
            <a:ext cx="4193290" cy="226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Целевые показатели и основные результаты</a:t>
            </a:r>
            <a:endParaRPr lang="ru-RU" sz="1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178" y="1681729"/>
            <a:ext cx="4347315" cy="385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3950" y="2756899"/>
            <a:ext cx="4632547" cy="592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08" y="369148"/>
            <a:ext cx="3648158" cy="313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РЕСПУБЛИКА ИНГУШЕТИЯ</a:t>
            </a:r>
            <a:endParaRPr lang="ru-RU" sz="1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48178" y="2349674"/>
            <a:ext cx="5340638" cy="991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2"/>
                </a:solidFill>
              </a:rPr>
              <a:t>Объем жилищного</a:t>
            </a:r>
          </a:p>
          <a:p>
            <a:pPr algn="ctr"/>
            <a:r>
              <a:rPr lang="ru-RU" sz="1400" b="1" dirty="0">
                <a:solidFill>
                  <a:schemeClr val="tx2"/>
                </a:solidFill>
              </a:rPr>
              <a:t>строительства, млн. кв. м в </a:t>
            </a:r>
            <a:r>
              <a:rPr lang="ru-RU" sz="1400" b="1" dirty="0" smtClean="0">
                <a:solidFill>
                  <a:schemeClr val="tx2"/>
                </a:solidFill>
              </a:rPr>
              <a:t>год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67507" y="3349621"/>
            <a:ext cx="2814550" cy="2959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425203" y="3692284"/>
            <a:ext cx="743974" cy="185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425203" y="3914028"/>
            <a:ext cx="743974" cy="179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425203" y="4140396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425203" y="4377559"/>
            <a:ext cx="743974" cy="200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425203" y="4624134"/>
            <a:ext cx="743974" cy="201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425203" y="4872085"/>
            <a:ext cx="743974" cy="230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49848" y="3692284"/>
            <a:ext cx="743974" cy="185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0,1526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49848" y="3925046"/>
            <a:ext cx="743974" cy="175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0,1160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49848" y="4139101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0,0356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49847" y="4403165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49846" y="4635926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49846" y="4875549"/>
            <a:ext cx="743974" cy="222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3106305" y="3692284"/>
            <a:ext cx="567500" cy="232762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446683" y="2349674"/>
            <a:ext cx="6162816" cy="1008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>
                <a:solidFill>
                  <a:schemeClr val="tx2"/>
                </a:solidFill>
              </a:rPr>
              <a:t>Ввод жилья в рамках</a:t>
            </a:r>
          </a:p>
          <a:p>
            <a:pPr algn="ctr"/>
            <a:r>
              <a:rPr lang="ru-RU" sz="1350" b="1" dirty="0">
                <a:solidFill>
                  <a:schemeClr val="tx2"/>
                </a:solidFill>
              </a:rPr>
              <a:t>мероприятия по стимулированию</a:t>
            </a:r>
          </a:p>
        </p:txBody>
      </p:sp>
      <p:sp>
        <p:nvSpPr>
          <p:cNvPr id="112" name="Прямоугольник 111"/>
          <p:cNvSpPr/>
          <p:nvPr/>
        </p:nvSpPr>
        <p:spPr>
          <a:xfrm>
            <a:off x="6473279" y="3349621"/>
            <a:ext cx="2814550" cy="2959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530975" y="3692284"/>
            <a:ext cx="743974" cy="185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530975" y="3914028"/>
            <a:ext cx="743974" cy="179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530975" y="4140396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530975" y="4377559"/>
            <a:ext cx="743974" cy="200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530975" y="4624134"/>
            <a:ext cx="743974" cy="201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530975" y="4872085"/>
            <a:ext cx="743974" cy="230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55620" y="3692284"/>
            <a:ext cx="743974" cy="185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0,2800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55620" y="3925046"/>
            <a:ext cx="743974" cy="175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0,1550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55620" y="4139101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0,1820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55619" y="4403165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0,3490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55618" y="4635926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0,4030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55618" y="4875549"/>
            <a:ext cx="743974" cy="222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0,4460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9220600" y="4880393"/>
            <a:ext cx="887284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3983309" y="317287"/>
            <a:ext cx="4544782" cy="698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Национальный проект «Жилье и городская среда»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Региональный проект «Жилье»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6941" y="82532"/>
            <a:ext cx="1589019" cy="91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Прямоугольник 86"/>
          <p:cNvSpPr/>
          <p:nvPr/>
        </p:nvSpPr>
        <p:spPr>
          <a:xfrm>
            <a:off x="3114828" y="3942871"/>
            <a:ext cx="45085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3114828" y="4160404"/>
            <a:ext cx="1117954" cy="24897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9220600" y="4635926"/>
            <a:ext cx="720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9220600" y="4405297"/>
            <a:ext cx="576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9220600" y="4160404"/>
            <a:ext cx="396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9220602" y="3904091"/>
            <a:ext cx="252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9205846" y="3660214"/>
            <a:ext cx="504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799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63" y="1026090"/>
            <a:ext cx="11948398" cy="872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63" y="709287"/>
            <a:ext cx="4193290" cy="226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Целевые показатели и основные результаты</a:t>
            </a:r>
            <a:endParaRPr lang="ru-RU" sz="1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178" y="1681729"/>
            <a:ext cx="4347315" cy="385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3950" y="2756899"/>
            <a:ext cx="4632547" cy="592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08" y="369148"/>
            <a:ext cx="3648158" cy="313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РЕСПУБЛИКА ИНГУШЕТИЯ</a:t>
            </a:r>
            <a:endParaRPr lang="ru-RU" sz="1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06493" y="1053530"/>
            <a:ext cx="5340638" cy="931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Доля городов с благоприятной средой от общего количества городов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25822" y="2011507"/>
            <a:ext cx="2814550" cy="278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383518" y="2347525"/>
            <a:ext cx="743974" cy="174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383518" y="2568897"/>
            <a:ext cx="743974" cy="168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383518" y="2796566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383518" y="3033685"/>
            <a:ext cx="743974" cy="188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383518" y="3280344"/>
            <a:ext cx="743974" cy="189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383518" y="3530049"/>
            <a:ext cx="743974" cy="2169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08163" y="2347506"/>
            <a:ext cx="743974" cy="1742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0,1526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08163" y="2579674"/>
            <a:ext cx="743974" cy="1650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0,1160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08163" y="2795271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0,0356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08162" y="3059335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08161" y="3292096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08161" y="3532999"/>
            <a:ext cx="743974" cy="208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9" name="Прямоугольник 108"/>
          <p:cNvSpPr/>
          <p:nvPr/>
        </p:nvSpPr>
        <p:spPr>
          <a:xfrm>
            <a:off x="3064620" y="2350360"/>
            <a:ext cx="567500" cy="21871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0" name="Прямоугольник 109"/>
          <p:cNvSpPr/>
          <p:nvPr/>
        </p:nvSpPr>
        <p:spPr>
          <a:xfrm>
            <a:off x="5591150" y="1054564"/>
            <a:ext cx="5976664" cy="947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Реализованные проекты победителей Всероссийского  конкурса лучших проектов создания комфортной городской среды в малых городах и исторических поселениях, не менее ед. нарастающим итогом   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31594" y="2011507"/>
            <a:ext cx="2814550" cy="278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489290" y="2347525"/>
            <a:ext cx="743974" cy="174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489290" y="2568897"/>
            <a:ext cx="743974" cy="168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489290" y="2796566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489290" y="3033685"/>
            <a:ext cx="743974" cy="188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489290" y="3280344"/>
            <a:ext cx="743974" cy="189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489290" y="3530049"/>
            <a:ext cx="743974" cy="2169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13935" y="2347506"/>
            <a:ext cx="743974" cy="1742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0,2800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13935" y="2579674"/>
            <a:ext cx="743974" cy="1650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0,1550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13935" y="2795271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0,1820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13934" y="3059335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0,3490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13933" y="3292096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0,4030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13933" y="3532999"/>
            <a:ext cx="743974" cy="208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0,4460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9178915" y="3537550"/>
            <a:ext cx="887284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3983308" y="317287"/>
            <a:ext cx="5116283" cy="698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Национальный проект «Жилье и городская среда»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Региональный проект «Формирование комфортной городской среды»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6941" y="82532"/>
            <a:ext cx="1589019" cy="91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Прямоугольник 86"/>
          <p:cNvSpPr/>
          <p:nvPr/>
        </p:nvSpPr>
        <p:spPr>
          <a:xfrm>
            <a:off x="3073143" y="2600028"/>
            <a:ext cx="45085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3073143" y="2819458"/>
            <a:ext cx="1117954" cy="23395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9178915" y="3293083"/>
            <a:ext cx="720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9178915" y="3062454"/>
            <a:ext cx="576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9178915" y="2817561"/>
            <a:ext cx="396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9178917" y="2561248"/>
            <a:ext cx="252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9164161" y="2317371"/>
            <a:ext cx="504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34485" y="3836313"/>
            <a:ext cx="5340638" cy="1106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Доля объема закупок оборудования, имеющего российское происхождение, в том числе оборудования, закупаемого при выполнении работ , в общем объеме оборудования, закупленного в рамках реализации мероприятий гос. программ современной городской среды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53814" y="4933797"/>
            <a:ext cx="2814550" cy="2959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311510" y="5276460"/>
            <a:ext cx="743974" cy="185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311510" y="5498204"/>
            <a:ext cx="743974" cy="179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311510" y="5724572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311510" y="5961735"/>
            <a:ext cx="743974" cy="200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311510" y="6208310"/>
            <a:ext cx="743974" cy="201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311510" y="6456261"/>
            <a:ext cx="743974" cy="230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136155" y="5276460"/>
            <a:ext cx="743974" cy="185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136155" y="5509222"/>
            <a:ext cx="743974" cy="175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136155" y="5723277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136154" y="5987341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136153" y="6220102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136153" y="6459725"/>
            <a:ext cx="743974" cy="222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675122" y="3861842"/>
            <a:ext cx="5820683" cy="1008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Количество благоустроенных общественных территорий 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359586" y="4933797"/>
            <a:ext cx="2814550" cy="2959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7417282" y="5276460"/>
            <a:ext cx="743974" cy="185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417282" y="5498204"/>
            <a:ext cx="743974" cy="179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7417282" y="5724572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7417282" y="5961735"/>
            <a:ext cx="743974" cy="200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7417282" y="6208310"/>
            <a:ext cx="743974" cy="201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417282" y="6456261"/>
            <a:ext cx="743974" cy="230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9106907" y="6464569"/>
            <a:ext cx="1080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3001135" y="5527047"/>
            <a:ext cx="11196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3001135" y="5744580"/>
            <a:ext cx="1117954" cy="24897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9106907" y="6220102"/>
            <a:ext cx="612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9106907" y="5989473"/>
            <a:ext cx="504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9106907" y="5744580"/>
            <a:ext cx="468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9106909" y="5488267"/>
            <a:ext cx="360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9092153" y="5244390"/>
            <a:ext cx="180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8087536" y="5229994"/>
            <a:ext cx="743974" cy="185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48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087536" y="5462756"/>
            <a:ext cx="743974" cy="175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91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8087536" y="5676811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8087535" y="5940875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144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8087534" y="6173636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8087534" y="6413259"/>
            <a:ext cx="743974" cy="222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2998862" y="5997698"/>
            <a:ext cx="1117954" cy="24897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2998862" y="6248035"/>
            <a:ext cx="1117954" cy="24897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2998862" y="6508363"/>
            <a:ext cx="1117954" cy="24897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905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2"/>
          <p:cNvSpPr/>
          <p:nvPr/>
        </p:nvSpPr>
        <p:spPr>
          <a:xfrm>
            <a:off x="107563" y="1026090"/>
            <a:ext cx="11948398" cy="87264"/>
          </a:xfrm>
          <a:custGeom>
            <a:avLst/>
            <a:gdLst/>
            <a:ahLst/>
            <a:cxnLst/>
            <a:rect l="l" t="t" r="r" b="b"/>
            <a:pathLst>
              <a:path w="6189345">
                <a:moveTo>
                  <a:pt x="0" y="0"/>
                </a:moveTo>
                <a:lnTo>
                  <a:pt x="6188798" y="0"/>
                </a:lnTo>
              </a:path>
            </a:pathLst>
          </a:custGeom>
          <a:ln w="12700">
            <a:solidFill>
              <a:srgbClr val="0067A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Прямоугольник 3"/>
          <p:cNvSpPr/>
          <p:nvPr/>
        </p:nvSpPr>
        <p:spPr>
          <a:xfrm>
            <a:off x="107563" y="709287"/>
            <a:ext cx="4193290" cy="2260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Целевые показатели и основные результаты</a:t>
            </a:r>
            <a:endParaRPr lang="ru-RU" sz="1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8178" y="1681729"/>
            <a:ext cx="4347315" cy="385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553950" y="2756899"/>
            <a:ext cx="4632547" cy="5927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00" b="1" dirty="0">
              <a:solidFill>
                <a:schemeClr val="tx2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367508" y="369148"/>
            <a:ext cx="3648158" cy="3138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РЕСПУБЛИКА ИНГУШЕТИЯ</a:t>
            </a:r>
            <a:endParaRPr lang="ru-RU" sz="12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406493" y="1053530"/>
            <a:ext cx="5340638" cy="931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Количество городов с благоприятной городской средой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325822" y="2011507"/>
            <a:ext cx="2814550" cy="278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383518" y="2347525"/>
            <a:ext cx="743974" cy="174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383518" y="2568897"/>
            <a:ext cx="743974" cy="168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5" name="Прямоугольник 94"/>
          <p:cNvSpPr/>
          <p:nvPr/>
        </p:nvSpPr>
        <p:spPr>
          <a:xfrm>
            <a:off x="1383518" y="2796566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6" name="Прямоугольник 95"/>
          <p:cNvSpPr/>
          <p:nvPr/>
        </p:nvSpPr>
        <p:spPr>
          <a:xfrm>
            <a:off x="1383518" y="3033685"/>
            <a:ext cx="743974" cy="188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1383518" y="3280344"/>
            <a:ext cx="743974" cy="189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1383518" y="3530049"/>
            <a:ext cx="743974" cy="2169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2208163" y="2347506"/>
            <a:ext cx="743974" cy="1742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2208163" y="2579674"/>
            <a:ext cx="743974" cy="1650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1" name="Прямоугольник 100"/>
          <p:cNvSpPr/>
          <p:nvPr/>
        </p:nvSpPr>
        <p:spPr>
          <a:xfrm>
            <a:off x="2208163" y="2795271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2" name="Прямоугольник 101"/>
          <p:cNvSpPr/>
          <p:nvPr/>
        </p:nvSpPr>
        <p:spPr>
          <a:xfrm>
            <a:off x="2208162" y="3059335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2208161" y="3292096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04" name="Прямоугольник 103"/>
          <p:cNvSpPr/>
          <p:nvPr/>
        </p:nvSpPr>
        <p:spPr>
          <a:xfrm>
            <a:off x="2208161" y="3532999"/>
            <a:ext cx="743974" cy="208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5591150" y="1054564"/>
            <a:ext cx="5976664" cy="9477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Индекс качества городской среды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6431594" y="2011507"/>
            <a:ext cx="2814550" cy="278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7489290" y="2347525"/>
            <a:ext cx="743974" cy="174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7489290" y="2568897"/>
            <a:ext cx="743974" cy="168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5" name="Прямоугольник 114"/>
          <p:cNvSpPr/>
          <p:nvPr/>
        </p:nvSpPr>
        <p:spPr>
          <a:xfrm>
            <a:off x="7489290" y="2796566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6" name="Прямоугольник 115"/>
          <p:cNvSpPr/>
          <p:nvPr/>
        </p:nvSpPr>
        <p:spPr>
          <a:xfrm>
            <a:off x="7489290" y="3033685"/>
            <a:ext cx="743974" cy="188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7" name="Прямоугольник 116"/>
          <p:cNvSpPr/>
          <p:nvPr/>
        </p:nvSpPr>
        <p:spPr>
          <a:xfrm>
            <a:off x="7489290" y="3280344"/>
            <a:ext cx="743974" cy="189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7489290" y="3530049"/>
            <a:ext cx="743974" cy="2169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19" name="Прямоугольник 118"/>
          <p:cNvSpPr/>
          <p:nvPr/>
        </p:nvSpPr>
        <p:spPr>
          <a:xfrm>
            <a:off x="8313935" y="2347506"/>
            <a:ext cx="743974" cy="1742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141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120" name="Прямоугольник 119"/>
          <p:cNvSpPr/>
          <p:nvPr/>
        </p:nvSpPr>
        <p:spPr>
          <a:xfrm>
            <a:off x="8313935" y="2579674"/>
            <a:ext cx="743974" cy="1650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148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1" name="Прямоугольник 120"/>
          <p:cNvSpPr/>
          <p:nvPr/>
        </p:nvSpPr>
        <p:spPr>
          <a:xfrm>
            <a:off x="8313935" y="2795271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8313934" y="3059335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163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3" name="Прямоугольник 122"/>
          <p:cNvSpPr/>
          <p:nvPr/>
        </p:nvSpPr>
        <p:spPr>
          <a:xfrm>
            <a:off x="8313933" y="3292096"/>
            <a:ext cx="743974" cy="1890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4" name="Прямоугольник 123"/>
          <p:cNvSpPr/>
          <p:nvPr/>
        </p:nvSpPr>
        <p:spPr>
          <a:xfrm>
            <a:off x="8313933" y="3532999"/>
            <a:ext cx="743974" cy="2089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179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9" name="Прямоугольник 128"/>
          <p:cNvSpPr/>
          <p:nvPr/>
        </p:nvSpPr>
        <p:spPr>
          <a:xfrm>
            <a:off x="9178915" y="3537550"/>
            <a:ext cx="648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1" name="Прямоугольник 130"/>
          <p:cNvSpPr/>
          <p:nvPr/>
        </p:nvSpPr>
        <p:spPr>
          <a:xfrm>
            <a:off x="3983308" y="317287"/>
            <a:ext cx="5116283" cy="698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Национальный проект «Жилье и городская среда»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Региональный проект «Формирование комфортной городской среды»</a:t>
            </a:r>
            <a:endParaRPr lang="ru-RU" sz="1200" b="1" dirty="0">
              <a:solidFill>
                <a:schemeClr val="tx2"/>
              </a:solidFill>
            </a:endParaRPr>
          </a:p>
        </p:txBody>
      </p:sp>
      <p:sp>
        <p:nvSpPr>
          <p:cNvPr id="132" name="object 69"/>
          <p:cNvSpPr/>
          <p:nvPr/>
        </p:nvSpPr>
        <p:spPr>
          <a:xfrm>
            <a:off x="10466941" y="82532"/>
            <a:ext cx="1589019" cy="9146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Прямоугольник 86"/>
          <p:cNvSpPr/>
          <p:nvPr/>
        </p:nvSpPr>
        <p:spPr>
          <a:xfrm>
            <a:off x="3073143" y="2600028"/>
            <a:ext cx="360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8" name="Прямоугольник 87"/>
          <p:cNvSpPr/>
          <p:nvPr/>
        </p:nvSpPr>
        <p:spPr>
          <a:xfrm>
            <a:off x="3073143" y="2807266"/>
            <a:ext cx="360000" cy="23395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1" name="Прямоугольник 90"/>
          <p:cNvSpPr/>
          <p:nvPr/>
        </p:nvSpPr>
        <p:spPr>
          <a:xfrm>
            <a:off x="9178915" y="3293083"/>
            <a:ext cx="612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Прямоугольник 104"/>
          <p:cNvSpPr/>
          <p:nvPr/>
        </p:nvSpPr>
        <p:spPr>
          <a:xfrm>
            <a:off x="9178915" y="3062454"/>
            <a:ext cx="576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6" name="Прямоугольник 105"/>
          <p:cNvSpPr/>
          <p:nvPr/>
        </p:nvSpPr>
        <p:spPr>
          <a:xfrm>
            <a:off x="9178915" y="2817561"/>
            <a:ext cx="540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Прямоугольник 106"/>
          <p:cNvSpPr/>
          <p:nvPr/>
        </p:nvSpPr>
        <p:spPr>
          <a:xfrm>
            <a:off x="9178917" y="2561248"/>
            <a:ext cx="504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8" name="Прямоугольник 107"/>
          <p:cNvSpPr/>
          <p:nvPr/>
        </p:nvSpPr>
        <p:spPr>
          <a:xfrm>
            <a:off x="9164161" y="2317371"/>
            <a:ext cx="468000" cy="20440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/>
        </p:nvSpPr>
        <p:spPr>
          <a:xfrm>
            <a:off x="334485" y="3836313"/>
            <a:ext cx="5340638" cy="1106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/>
                </a:solidFill>
              </a:rPr>
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городской среды, % </a:t>
            </a:r>
            <a:endParaRPr lang="ru-RU" sz="1400" b="1" dirty="0">
              <a:solidFill>
                <a:schemeClr val="tx2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53814" y="4933797"/>
            <a:ext cx="2814550" cy="2959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  0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311510" y="5276460"/>
            <a:ext cx="743974" cy="185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311510" y="5498204"/>
            <a:ext cx="743974" cy="179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311510" y="5724572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311510" y="5961735"/>
            <a:ext cx="743974" cy="200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311510" y="6208310"/>
            <a:ext cx="743974" cy="201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311510" y="6456261"/>
            <a:ext cx="743974" cy="230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136155" y="5276460"/>
            <a:ext cx="743974" cy="185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9,9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136155" y="5509222"/>
            <a:ext cx="743974" cy="175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12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136155" y="5723277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136154" y="5987341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136153" y="6220102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136153" y="6459725"/>
            <a:ext cx="743974" cy="222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30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675122" y="3861842"/>
            <a:ext cx="5820683" cy="10086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50" b="1" dirty="0" smtClean="0">
                <a:solidFill>
                  <a:schemeClr val="tx2"/>
                </a:solidFill>
              </a:rPr>
              <a:t>Прирост среднего индекса качества городской среды по отношению к 2019 году,%</a:t>
            </a:r>
            <a:endParaRPr lang="ru-RU" sz="1350" b="1" dirty="0">
              <a:solidFill>
                <a:schemeClr val="tx2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6359586" y="4933797"/>
            <a:ext cx="2814550" cy="2959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Базовое значение  0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7417282" y="5276460"/>
            <a:ext cx="743974" cy="1857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2019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417282" y="5498204"/>
            <a:ext cx="743974" cy="179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7417282" y="5724572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2021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7417282" y="5961735"/>
            <a:ext cx="743974" cy="2004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2022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7417282" y="6208310"/>
            <a:ext cx="743974" cy="201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2023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7417282" y="6456261"/>
            <a:ext cx="743974" cy="230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2024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9106907" y="6464569"/>
            <a:ext cx="972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/>
          <p:cNvSpPr/>
          <p:nvPr/>
        </p:nvSpPr>
        <p:spPr>
          <a:xfrm>
            <a:off x="3001135" y="5527047"/>
            <a:ext cx="432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7" name="Прямоугольник 76"/>
          <p:cNvSpPr/>
          <p:nvPr/>
        </p:nvSpPr>
        <p:spPr>
          <a:xfrm>
            <a:off x="3001135" y="5744580"/>
            <a:ext cx="540000" cy="24897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8" name="Прямоугольник 77"/>
          <p:cNvSpPr/>
          <p:nvPr/>
        </p:nvSpPr>
        <p:spPr>
          <a:xfrm>
            <a:off x="9106907" y="6220102"/>
            <a:ext cx="756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9106907" y="5989473"/>
            <a:ext cx="576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9106907" y="5744580"/>
            <a:ext cx="360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9106909" y="5488267"/>
            <a:ext cx="180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Прямоугольник 82"/>
          <p:cNvSpPr/>
          <p:nvPr/>
        </p:nvSpPr>
        <p:spPr>
          <a:xfrm>
            <a:off x="8087536" y="5229994"/>
            <a:ext cx="743974" cy="185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</a:rPr>
              <a:t>0</a:t>
            </a:r>
            <a:endParaRPr lang="ru-RU" sz="1400" dirty="0">
              <a:solidFill>
                <a:schemeClr val="tx2"/>
              </a:solidFill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8087536" y="5462756"/>
            <a:ext cx="743974" cy="175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5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5" name="Прямоугольник 84"/>
          <p:cNvSpPr/>
          <p:nvPr/>
        </p:nvSpPr>
        <p:spPr>
          <a:xfrm>
            <a:off x="8087536" y="5676811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10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8087535" y="5940875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16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11" name="Прямоугольник 110"/>
          <p:cNvSpPr/>
          <p:nvPr/>
        </p:nvSpPr>
        <p:spPr>
          <a:xfrm>
            <a:off x="8087534" y="6173636"/>
            <a:ext cx="743974" cy="201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21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5" name="Прямоугольник 124"/>
          <p:cNvSpPr/>
          <p:nvPr/>
        </p:nvSpPr>
        <p:spPr>
          <a:xfrm>
            <a:off x="8087534" y="6413259"/>
            <a:ext cx="743974" cy="222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00B050"/>
                </a:solidFill>
              </a:rPr>
              <a:t>27</a:t>
            </a:r>
            <a:endParaRPr lang="ru-RU" sz="1400" dirty="0">
              <a:solidFill>
                <a:srgbClr val="00B050"/>
              </a:solidFill>
            </a:endParaRPr>
          </a:p>
        </p:txBody>
      </p:sp>
      <p:sp>
        <p:nvSpPr>
          <p:cNvPr id="126" name="Прямоугольник 125"/>
          <p:cNvSpPr/>
          <p:nvPr/>
        </p:nvSpPr>
        <p:spPr>
          <a:xfrm>
            <a:off x="2998862" y="5997698"/>
            <a:ext cx="720000" cy="24897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7" name="Прямоугольник 126"/>
          <p:cNvSpPr/>
          <p:nvPr/>
        </p:nvSpPr>
        <p:spPr>
          <a:xfrm>
            <a:off x="2998862" y="6248035"/>
            <a:ext cx="900000" cy="24897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8" name="Прямоугольник 127"/>
          <p:cNvSpPr/>
          <p:nvPr/>
        </p:nvSpPr>
        <p:spPr>
          <a:xfrm>
            <a:off x="2998862" y="6508363"/>
            <a:ext cx="1080000" cy="248978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0" name="Прямоугольник 129"/>
          <p:cNvSpPr/>
          <p:nvPr/>
        </p:nvSpPr>
        <p:spPr>
          <a:xfrm>
            <a:off x="3074248" y="3036423"/>
            <a:ext cx="360000" cy="23395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4" name="Прямоугольник 133"/>
          <p:cNvSpPr/>
          <p:nvPr/>
        </p:nvSpPr>
        <p:spPr>
          <a:xfrm>
            <a:off x="3074248" y="3272305"/>
            <a:ext cx="720000" cy="23395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6" name="Прямоугольник 135"/>
          <p:cNvSpPr/>
          <p:nvPr/>
        </p:nvSpPr>
        <p:spPr>
          <a:xfrm>
            <a:off x="3074248" y="3506376"/>
            <a:ext cx="720000" cy="233955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7" name="Прямоугольник 136"/>
          <p:cNvSpPr/>
          <p:nvPr/>
        </p:nvSpPr>
        <p:spPr>
          <a:xfrm>
            <a:off x="3001135" y="5307088"/>
            <a:ext cx="324000" cy="217533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692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1842</TotalTime>
  <Words>1013</Words>
  <Application>Microsoft Office PowerPoint</Application>
  <PresentationFormat>Произвольный</PresentationFormat>
  <Paragraphs>286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Исропалат</cp:lastModifiedBy>
  <cp:revision>39</cp:revision>
  <dcterms:created xsi:type="dcterms:W3CDTF">2021-12-06T06:43:19Z</dcterms:created>
  <dcterms:modified xsi:type="dcterms:W3CDTF">2022-01-12T09:33:10Z</dcterms:modified>
</cp:coreProperties>
</file>