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0"/>
  </p:notesMasterIdLst>
  <p:handoutMasterIdLst>
    <p:handoutMasterId r:id="rId21"/>
  </p:handoutMasterIdLst>
  <p:sldIdLst>
    <p:sldId id="416" r:id="rId2"/>
    <p:sldId id="372" r:id="rId3"/>
    <p:sldId id="417" r:id="rId4"/>
    <p:sldId id="424" r:id="rId5"/>
    <p:sldId id="420" r:id="rId6"/>
    <p:sldId id="421" r:id="rId7"/>
    <p:sldId id="422" r:id="rId8"/>
    <p:sldId id="423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35" r:id="rId19"/>
  </p:sldIdLst>
  <p:sldSz cx="12192000" cy="6858000"/>
  <p:notesSz cx="9925050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0EBF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9647" autoAdjust="0"/>
    <p:restoredTop sz="89474" autoAdjust="0"/>
  </p:normalViewPr>
  <p:slideViewPr>
    <p:cSldViewPr snapToGrid="0">
      <p:cViewPr>
        <p:scale>
          <a:sx n="90" d="100"/>
          <a:sy n="90" d="100"/>
        </p:scale>
        <p:origin x="-104" y="3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6021561742299884"/>
          <c:y val="3.1138806198693605E-2"/>
          <c:w val="0.67731011699746269"/>
          <c:h val="0.9160275658976658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CDD-45CF-91A6-1F20F721132F}"/>
              </c:ext>
            </c:extLst>
          </c:dPt>
          <c:dPt>
            <c:idx val="1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CDD-45CF-91A6-1F20F721132F}"/>
              </c:ext>
            </c:extLst>
          </c:dPt>
          <c:dPt>
            <c:idx val="2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CDD-45CF-91A6-1F20F721132F}"/>
              </c:ext>
            </c:extLst>
          </c:dPt>
          <c:dPt>
            <c:idx val="3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CDD-45CF-91A6-1F20F721132F}"/>
              </c:ext>
            </c:extLst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135-4F27-8770-86D8E5D7B287}"/>
              </c:ext>
            </c:extLst>
          </c:dPt>
          <c:cat>
            <c:strRef>
              <c:f>Лист1!$A$2:$A$6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675704.2</c:v>
                </c:pt>
                <c:pt idx="1">
                  <c:v>1205348.5900000001</c:v>
                </c:pt>
                <c:pt idx="2">
                  <c:v>25632.2</c:v>
                </c:pt>
                <c:pt idx="3" formatCode="General">
                  <c:v>15317</c:v>
                </c:pt>
                <c:pt idx="4" formatCode="General">
                  <c:v>90.6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CDD-45CF-91A6-1F20F721132F}"/>
            </c:ext>
          </c:extLst>
        </c:ser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0.8855</cdr:x>
      <cdr:y>0.84053</cdr:y>
    </cdr:from>
    <cdr:to>
      <cdr:x>1</cdr:x>
      <cdr:y>1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3142288" y="2113956"/>
          <a:ext cx="406315" cy="401071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2"/>
        </a:solidFill>
        <a:ln xmlns:a="http://schemas.openxmlformats.org/drawingml/2006/main">
          <a:solidFill>
            <a:schemeClr val="accent3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>
              <a:solidFill>
                <a:schemeClr val="tx1"/>
              </a:solidFill>
            </a:rPr>
            <a:t>5</a:t>
          </a:r>
        </a:p>
      </cdr:txBody>
    </cdr:sp>
  </cdr:relSizeAnchor>
  <cdr:relSizeAnchor xmlns:cdr="http://schemas.openxmlformats.org/drawingml/2006/chartDrawing">
    <cdr:from>
      <cdr:x>0.8855</cdr:x>
      <cdr:y>0.84053</cdr:y>
    </cdr:from>
    <cdr:to>
      <cdr:x>1</cdr:x>
      <cdr:y>1</cdr:y>
    </cdr:to>
    <cdr:sp macro="" textlink="">
      <cdr:nvSpPr>
        <cdr:cNvPr id="3" name="Скругленный прямоугольник 1"/>
        <cdr:cNvSpPr/>
      </cdr:nvSpPr>
      <cdr:spPr>
        <a:xfrm xmlns:a="http://schemas.openxmlformats.org/drawingml/2006/main">
          <a:off x="11459963" y="6391196"/>
          <a:ext cx="406316" cy="40106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>
              <a:solidFill>
                <a:schemeClr val="tx1"/>
              </a:solidFill>
            </a:rPr>
            <a:t>6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937" cy="3403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0796" y="0"/>
            <a:ext cx="4301937" cy="3403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28621-73B2-4D64-84D4-F86B710D94BE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7357"/>
            <a:ext cx="4301937" cy="3403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0796" y="6457357"/>
            <a:ext cx="4301937" cy="3403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4B7E5-172E-4039-8519-73B188F07C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6721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0855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899" y="0"/>
            <a:ext cx="4300855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A3ABE-FC76-4E74-B193-4093FB2A4DC6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2588" y="849313"/>
            <a:ext cx="4079875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06" y="3271382"/>
            <a:ext cx="794004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3"/>
            <a:ext cx="4300855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899" y="6456613"/>
            <a:ext cx="4300855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A97B5-B729-4269-9A0C-F1767720E0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5835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A97B5-B729-4269-9A0C-F1767720E0D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4076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97B5-B729-4269-9A0C-F1767720E0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488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97B5-B729-4269-9A0C-F1767720E0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5848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EBAFE-E642-4ECD-B7B1-349FB1D2F3BC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086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4383-5DF6-4E3C-ABE8-C9D5F3410A8C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932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7FA0-F5BA-47E3-8E66-128791BA2532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301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0EC6-08AA-4CCC-933A-EF82FF78EDA3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5778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ADDB-F0AD-48A5-9EB6-55F2FE88C106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8613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2826D-7D2C-4433-AA72-4E84A7E90BF6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105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5510E-09C0-4DAF-AB11-706D9438DF7B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308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9FD8A-A73A-46A1-BD09-C927EB719C7F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19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24B1E-167A-4E7F-8EF7-E4169871D42B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409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808E-FF20-49F8-93C2-2F10D87ADA88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5667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3D90-4709-4563-ABD6-1C5F2C3CB78C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042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DD43-EDA9-4076-8A30-F828633BA8CB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706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11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554941" y="2985247"/>
            <a:ext cx="4796118" cy="155089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Национальный проект</a:t>
            </a:r>
          </a:p>
          <a:p>
            <a:r>
              <a:rPr lang="ru-RU" sz="3600" dirty="0" smtClean="0"/>
              <a:t> ДЕМОГРАФИЯ</a:t>
            </a:r>
            <a:endParaRPr lang="ru-RU" sz="3600" dirty="0"/>
          </a:p>
        </p:txBody>
      </p:sp>
      <p:sp>
        <p:nvSpPr>
          <p:cNvPr id="6" name="Блок-схема: узел 5"/>
          <p:cNvSpPr/>
          <p:nvPr/>
        </p:nvSpPr>
        <p:spPr>
          <a:xfrm>
            <a:off x="2088777" y="1237129"/>
            <a:ext cx="2061882" cy="1541930"/>
          </a:xfrm>
          <a:prstGeom prst="flowChartConnector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2953" y="1371599"/>
            <a:ext cx="1484122" cy="1237129"/>
          </a:xfrm>
          <a:prstGeom prst="rect">
            <a:avLst/>
          </a:prstGeom>
        </p:spPr>
      </p:pic>
      <p:pic>
        <p:nvPicPr>
          <p:cNvPr id="1026" name="Picture 2" descr="\\192.168.88.16\proekt\2021\Презентации для сайта\Презентации\Демография_лого_цвет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79766" y="0"/>
            <a:ext cx="3512234" cy="27399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1268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301451" y="2091558"/>
            <a:ext cx="5555902" cy="458384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 при рождении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Создание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осуществления трудовой деятельности женщин с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детьми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Разработка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реализации программы системной поддержки и повышения качества жизни граждан старшего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поколения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Формирование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мотивации граждан к здоровому образу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Новая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физическая культура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населения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01452" y="1143111"/>
            <a:ext cx="5555902" cy="818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проекты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104372" y="1143111"/>
            <a:ext cx="5722533" cy="818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104374" y="2091557"/>
            <a:ext cx="5722534" cy="458384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 при рождении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осуществления трудовой деятельности женщин с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детьми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реализации программы системной поддержки и повышения качества жизни граждан старшего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поколения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мотивации граждан к здоровому образу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Новая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физическая культура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населения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1600819" y="6259958"/>
            <a:ext cx="452176" cy="4154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1451" y="325821"/>
            <a:ext cx="11525455" cy="687043"/>
          </a:xfrm>
        </p:spPr>
        <p:txBody>
          <a:bodyPr>
            <a:noAutofit/>
          </a:bodyPr>
          <a:lstStyle/>
          <a:p>
            <a:pPr lvl="0"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«Демография»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pic>
        <p:nvPicPr>
          <p:cNvPr id="8" name="Рисунок 7"/>
          <p:cNvPicPr/>
          <p:nvPr/>
        </p:nvPicPr>
        <p:blipFill rotWithShape="1">
          <a:blip r:embed="rId3"/>
          <a:srcRect l="53333" t="18446" r="43482" b="76362"/>
          <a:stretch/>
        </p:blipFill>
        <p:spPr bwMode="auto">
          <a:xfrm>
            <a:off x="1869167" y="260697"/>
            <a:ext cx="1071257" cy="8172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422839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66400" y="324567"/>
            <a:ext cx="5220120" cy="442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Национальный проект ДЕМОГРАФИЯ 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03564" y="80386"/>
            <a:ext cx="181625" cy="6311178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271306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/>
          <p:nvPr/>
        </p:nvPicPr>
        <p:blipFill rotWithShape="1">
          <a:blip r:embed="rId2"/>
          <a:srcRect l="53333" t="18446" r="43482" b="76362"/>
          <a:stretch/>
        </p:blipFill>
        <p:spPr bwMode="auto">
          <a:xfrm>
            <a:off x="541226" y="225914"/>
            <a:ext cx="572756" cy="4748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9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58996" y="858087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85972" y="1357665"/>
            <a:ext cx="460870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47837" y="3103552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85123" y="951821"/>
            <a:ext cx="241639" cy="2700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301762" y="913226"/>
            <a:ext cx="4702629" cy="411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547837" y="4160845"/>
            <a:ext cx="487846" cy="4119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object 122"/>
          <p:cNvSpPr/>
          <p:nvPr/>
        </p:nvSpPr>
        <p:spPr>
          <a:xfrm>
            <a:off x="701211" y="1395657"/>
            <a:ext cx="292093" cy="2975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23"/>
          <p:cNvSpPr/>
          <p:nvPr/>
        </p:nvSpPr>
        <p:spPr>
          <a:xfrm>
            <a:off x="705354" y="3183114"/>
            <a:ext cx="244500" cy="2691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9"/>
          <p:cNvSpPr/>
          <p:nvPr/>
        </p:nvSpPr>
        <p:spPr>
          <a:xfrm>
            <a:off x="550558" y="3620806"/>
            <a:ext cx="505182" cy="44926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52"/>
          <p:cNvSpPr/>
          <p:nvPr/>
        </p:nvSpPr>
        <p:spPr>
          <a:xfrm>
            <a:off x="656758" y="4247365"/>
            <a:ext cx="270004" cy="2703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30"/>
          <p:cNvSpPr/>
          <p:nvPr/>
        </p:nvSpPr>
        <p:spPr>
          <a:xfrm>
            <a:off x="563651" y="4683285"/>
            <a:ext cx="492428" cy="4540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1239540" y="1370272"/>
            <a:ext cx="4322897" cy="386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ЦЕЛИ И ЦЕЛЕВЫЕ ПОКАЗАТЕЛИ: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712259" y="2064722"/>
            <a:ext cx="5091954" cy="3846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1400" dirty="0" smtClean="0">
                <a:solidFill>
                  <a:schemeClr val="tx2"/>
                </a:solidFill>
              </a:rPr>
              <a:t>Увеличение ожидаемой продолжительности здоровой </a:t>
            </a:r>
          </a:p>
          <a:p>
            <a:r>
              <a:rPr lang="ru-RU" sz="1400" dirty="0" smtClean="0">
                <a:solidFill>
                  <a:schemeClr val="tx2"/>
                </a:solidFill>
              </a:rPr>
              <a:t>         жизни до 67 лет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268265" y="2022251"/>
            <a:ext cx="398237" cy="42715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1" name="Стрелка вправо 40"/>
          <p:cNvSpPr/>
          <p:nvPr/>
        </p:nvSpPr>
        <p:spPr>
          <a:xfrm rot="16200000">
            <a:off x="1297896" y="2168571"/>
            <a:ext cx="301025" cy="93327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268265" y="2661803"/>
            <a:ext cx="398237" cy="3833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3" name="Стрелка вправо 42"/>
          <p:cNvSpPr/>
          <p:nvPr/>
        </p:nvSpPr>
        <p:spPr>
          <a:xfrm rot="16200000">
            <a:off x="1319922" y="2816984"/>
            <a:ext cx="256977" cy="93328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1704274" y="2581681"/>
            <a:ext cx="4909606" cy="601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2. Увеличение суммарного коэффициента рождаемости до</a:t>
            </a:r>
          </a:p>
          <a:p>
            <a:r>
              <a:rPr lang="ru-RU" sz="1400" dirty="0" smtClean="0">
                <a:solidFill>
                  <a:schemeClr val="tx2"/>
                </a:solidFill>
              </a:rPr>
              <a:t>     1,7 на одну женщину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860035" y="2022252"/>
            <a:ext cx="398237" cy="42715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861931" y="2581680"/>
            <a:ext cx="398237" cy="41045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7" name="Стрелка вправо 46"/>
          <p:cNvSpPr/>
          <p:nvPr/>
        </p:nvSpPr>
        <p:spPr>
          <a:xfrm rot="16200000">
            <a:off x="6930622" y="2150305"/>
            <a:ext cx="215813" cy="84803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право 47"/>
          <p:cNvSpPr/>
          <p:nvPr/>
        </p:nvSpPr>
        <p:spPr>
          <a:xfrm rot="16200000">
            <a:off x="6921154" y="2753600"/>
            <a:ext cx="234747" cy="84800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7314094" y="2020616"/>
            <a:ext cx="4683652" cy="4333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3. Увеличение доли граждан, ведущих здоровый образ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   жизни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332965" y="2541985"/>
            <a:ext cx="4583088" cy="505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4. Увеличение до 55% доли граждан, систематический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     занимающихся физической культурой и спортом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237227" y="3167242"/>
            <a:ext cx="5549154" cy="312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268265" y="3582956"/>
            <a:ext cx="5202076" cy="5249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Финансовая поддержка семей при рождении детей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268265" y="4101562"/>
            <a:ext cx="5202076" cy="5117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Содействие занятости женщин-создание условий дошкольного образования для детей до 3-х лет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196072" y="4624265"/>
            <a:ext cx="5419406" cy="694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Разработка и реализация программы системной поддержки и повышения качества жизни граждан старшего поколения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862679" y="3662185"/>
            <a:ext cx="1315777" cy="372753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675 704,20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860033" y="4097487"/>
            <a:ext cx="1315777" cy="4202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1 </a:t>
            </a:r>
            <a:r>
              <a:rPr lang="ru-RU" sz="1600" dirty="0" smtClean="0">
                <a:solidFill>
                  <a:schemeClr val="bg1"/>
                </a:solidFill>
              </a:rPr>
              <a:t>205 348,59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857591" y="4802035"/>
            <a:ext cx="1315777" cy="358733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90,60</a:t>
            </a:r>
            <a:endParaRPr lang="ru-RU" sz="1600" dirty="0">
              <a:solidFill>
                <a:schemeClr val="bg1"/>
              </a:solidFill>
            </a:endParaRPr>
          </a:p>
        </p:txBody>
      </p:sp>
      <p:graphicFrame>
        <p:nvGraphicFramePr>
          <p:cNvPr id="82" name="Диаграмма 81"/>
          <p:cNvGraphicFramePr/>
          <p:nvPr>
            <p:extLst>
              <p:ext uri="{D42A27DB-BD31-4B8C-83A1-F6EECF244321}">
                <p14:modId xmlns:p14="http://schemas.microsoft.com/office/powerpoint/2010/main" xmlns="" val="833689542"/>
              </p:ext>
            </p:extLst>
          </p:nvPr>
        </p:nvGraphicFramePr>
        <p:xfrm>
          <a:off x="8438575" y="4160844"/>
          <a:ext cx="3548603" cy="2515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83" name="Прямоугольник 82"/>
          <p:cNvSpPr/>
          <p:nvPr/>
        </p:nvSpPr>
        <p:spPr>
          <a:xfrm>
            <a:off x="9555214" y="5196898"/>
            <a:ext cx="1334459" cy="427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2"/>
                </a:solidFill>
              </a:rPr>
              <a:t>1 </a:t>
            </a:r>
            <a:r>
              <a:rPr lang="ru-RU" sz="1600" b="1" dirty="0" smtClean="0">
                <a:solidFill>
                  <a:schemeClr val="tx2"/>
                </a:solidFill>
              </a:rPr>
              <a:t>906 775,59</a:t>
            </a:r>
            <a:endParaRPr lang="ru-RU" sz="1600" b="1" dirty="0">
              <a:solidFill>
                <a:schemeClr val="tx2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тыс. руб.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256493" y="3181740"/>
            <a:ext cx="3675531" cy="979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БЮДЖЕТ НАЦИОНАЛЬНОГО ПРОЕКТА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1 906 775,59 тыс. руб.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ИСТОЧНИКИ ФБ –</a:t>
            </a:r>
            <a:r>
              <a:rPr lang="ru-RU" sz="1400" b="1" dirty="0">
                <a:solidFill>
                  <a:schemeClr val="tx2"/>
                </a:solidFill>
              </a:rPr>
              <a:t>1 </a:t>
            </a:r>
            <a:r>
              <a:rPr lang="ru-RU" sz="1400" b="1" dirty="0" smtClean="0">
                <a:solidFill>
                  <a:schemeClr val="tx2"/>
                </a:solidFill>
              </a:rPr>
              <a:t>894 291,70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РБ – 12 483,89</a:t>
            </a:r>
            <a:r>
              <a:rPr lang="en-US" sz="1400" b="1" dirty="0" smtClean="0">
                <a:solidFill>
                  <a:schemeClr val="tx2"/>
                </a:solidFill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</a:rPr>
              <a:t>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/>
            <a:endParaRPr lang="ru-RU" sz="1100" b="1" dirty="0" smtClean="0">
              <a:solidFill>
                <a:schemeClr val="tx2"/>
              </a:solidFill>
            </a:endParaRP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49" name="AutoShape 8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50" name="AutoShape 10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564378" y="5263763"/>
            <a:ext cx="490803" cy="42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object 54"/>
          <p:cNvSpPr/>
          <p:nvPr/>
        </p:nvSpPr>
        <p:spPr>
          <a:xfrm>
            <a:off x="692647" y="5365139"/>
            <a:ext cx="232592" cy="27000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Прямоугольник 57"/>
          <p:cNvSpPr/>
          <p:nvPr/>
        </p:nvSpPr>
        <p:spPr>
          <a:xfrm>
            <a:off x="1232972" y="5309008"/>
            <a:ext cx="5344533" cy="5493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Новая физическая культура населения Спорт – норма жизни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6856105" y="5453787"/>
            <a:ext cx="1339205" cy="28258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25 632,20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512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1744" y="351923"/>
            <a:ext cx="5220120" cy="442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Демография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775619" y="80387"/>
            <a:ext cx="209570" cy="5589670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271306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58996" y="858087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58996" y="1507646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85123" y="951821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301762" y="91322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3" name="object 123"/>
          <p:cNvSpPr/>
          <p:nvPr/>
        </p:nvSpPr>
        <p:spPr>
          <a:xfrm>
            <a:off x="691070" y="1578675"/>
            <a:ext cx="244500" cy="269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Прямоугольник 51"/>
          <p:cNvSpPr/>
          <p:nvPr/>
        </p:nvSpPr>
        <p:spPr>
          <a:xfrm>
            <a:off x="1209687" y="1265695"/>
            <a:ext cx="9059728" cy="9575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Ответственные должностные лица Республики Ингушетия за реализацию Указа Президента Российской Федерации В. В. Путина  от 7 мая 2018 года «О национальных целях и стратегических задачах развития Российской Федерации на период до 2024 года»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182995" y="2223278"/>
            <a:ext cx="2469770" cy="1130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КУРАТОР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Председателя Правительства РИ</a:t>
            </a:r>
          </a:p>
          <a:p>
            <a:pPr algn="ctr"/>
            <a:r>
              <a:rPr lang="ru-RU" sz="1400" i="1" dirty="0" err="1" smtClean="0">
                <a:solidFill>
                  <a:schemeClr val="tx2"/>
                </a:solidFill>
              </a:rPr>
              <a:t>Амриева</a:t>
            </a:r>
            <a:r>
              <a:rPr lang="ru-RU" sz="1400" i="1" dirty="0" smtClean="0">
                <a:solidFill>
                  <a:schemeClr val="tx2"/>
                </a:solidFill>
              </a:rPr>
              <a:t> </a:t>
            </a:r>
            <a:r>
              <a:rPr lang="ru-RU" sz="1400" i="1" dirty="0" err="1" smtClean="0">
                <a:solidFill>
                  <a:schemeClr val="tx2"/>
                </a:solidFill>
              </a:rPr>
              <a:t>Марем</a:t>
            </a:r>
            <a:r>
              <a:rPr lang="ru-RU" sz="1400" i="1" dirty="0" smtClean="0">
                <a:solidFill>
                  <a:schemeClr val="tx2"/>
                </a:solidFill>
              </a:rPr>
              <a:t> </a:t>
            </a:r>
            <a:r>
              <a:rPr lang="ru-RU" sz="1400" i="1" dirty="0" err="1" smtClean="0">
                <a:solidFill>
                  <a:schemeClr val="tx2"/>
                </a:solidFill>
              </a:rPr>
              <a:t>Султановна</a:t>
            </a:r>
            <a:r>
              <a:rPr lang="ru-RU" sz="1400" i="1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5769583" y="3442915"/>
            <a:ext cx="2294604" cy="1065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РУКОВОДИТЕЛЬ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Министр труда, занятости и социального развития РИ </a:t>
            </a:r>
            <a:r>
              <a:rPr lang="ru-RU" sz="1400" i="1" dirty="0" err="1" smtClean="0">
                <a:solidFill>
                  <a:schemeClr val="tx2"/>
                </a:solidFill>
              </a:rPr>
              <a:t>Муталиев</a:t>
            </a:r>
            <a:r>
              <a:rPr lang="ru-RU" sz="1400" i="1" dirty="0" smtClean="0">
                <a:solidFill>
                  <a:schemeClr val="tx2"/>
                </a:solidFill>
              </a:rPr>
              <a:t> </a:t>
            </a:r>
            <a:r>
              <a:rPr lang="ru-RU" sz="1400" i="1" dirty="0" err="1" smtClean="0">
                <a:solidFill>
                  <a:schemeClr val="tx2"/>
                </a:solidFill>
              </a:rPr>
              <a:t>Хаджибикар</a:t>
            </a:r>
            <a:r>
              <a:rPr lang="ru-RU" sz="1400" i="1" dirty="0" smtClean="0">
                <a:solidFill>
                  <a:schemeClr val="tx2"/>
                </a:solidFill>
              </a:rPr>
              <a:t> </a:t>
            </a:r>
            <a:r>
              <a:rPr lang="ru-RU" sz="1400" i="1" dirty="0" err="1" smtClean="0">
                <a:solidFill>
                  <a:schemeClr val="tx2"/>
                </a:solidFill>
              </a:rPr>
              <a:t>Тимурланович</a:t>
            </a:r>
            <a:r>
              <a:rPr lang="ru-RU" sz="1400" i="1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9027659" y="4995165"/>
            <a:ext cx="2225468" cy="13572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АДМИНИСТРАТОР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министра труда, занятости и социального развития РИ</a:t>
            </a:r>
          </a:p>
          <a:p>
            <a:pPr algn="ctr"/>
            <a:r>
              <a:rPr lang="ru-RU" sz="1400" i="1" dirty="0" err="1" smtClean="0">
                <a:solidFill>
                  <a:schemeClr val="tx2"/>
                </a:solidFill>
              </a:rPr>
              <a:t>Хашагульгов</a:t>
            </a:r>
            <a:r>
              <a:rPr lang="ru-RU" sz="1400" i="1" dirty="0" smtClean="0">
                <a:solidFill>
                  <a:schemeClr val="tx2"/>
                </a:solidFill>
              </a:rPr>
              <a:t> Адам Русланович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3912747" y="11525595"/>
            <a:ext cx="572960" cy="3765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object 131"/>
          <p:cNvSpPr/>
          <p:nvPr/>
        </p:nvSpPr>
        <p:spPr>
          <a:xfrm>
            <a:off x="541226" y="5912484"/>
            <a:ext cx="549510" cy="5012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AutoShape 8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50" name="AutoShape 10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" name="Рисунок 60"/>
          <p:cNvPicPr/>
          <p:nvPr/>
        </p:nvPicPr>
        <p:blipFill rotWithShape="1">
          <a:blip r:embed="rId5"/>
          <a:srcRect l="53777" t="12707" r="43853" b="81008"/>
          <a:stretch/>
        </p:blipFill>
        <p:spPr bwMode="auto">
          <a:xfrm>
            <a:off x="558996" y="278972"/>
            <a:ext cx="521688" cy="4464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2026" y="2138550"/>
            <a:ext cx="1646420" cy="1805751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1026" name="Picture 2" descr="C:\Users\User\Desktop\Хаджибикар_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3302" y="3442915"/>
            <a:ext cx="1646420" cy="180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Безымянный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68928" y="4770927"/>
            <a:ext cx="1590518" cy="180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192.168.88.16\proekt\2021\Презентации для сайта\Презентации\Демография_лого_цвет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310032" y="823986"/>
            <a:ext cx="1663700" cy="11384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0617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497" y="157942"/>
            <a:ext cx="11309131" cy="6151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«Демография»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в себе следующие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в 2021 году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09295924"/>
              </p:ext>
            </p:extLst>
          </p:nvPr>
        </p:nvGraphicFramePr>
        <p:xfrm>
          <a:off x="409903" y="773085"/>
          <a:ext cx="11577051" cy="5910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6159">
                  <a:extLst>
                    <a:ext uri="{9D8B030D-6E8A-4147-A177-3AD203B41FA5}">
                      <a16:colId xmlns:a16="http://schemas.microsoft.com/office/drawing/2014/main" xmlns="" val="2688064681"/>
                    </a:ext>
                  </a:extLst>
                </a:gridCol>
                <a:gridCol w="1215169">
                  <a:extLst>
                    <a:ext uri="{9D8B030D-6E8A-4147-A177-3AD203B41FA5}">
                      <a16:colId xmlns:a16="http://schemas.microsoft.com/office/drawing/2014/main" xmlns="" val="1513899945"/>
                    </a:ext>
                  </a:extLst>
                </a:gridCol>
                <a:gridCol w="1233351">
                  <a:extLst>
                    <a:ext uri="{9D8B030D-6E8A-4147-A177-3AD203B41FA5}">
                      <a16:colId xmlns:a16="http://schemas.microsoft.com/office/drawing/2014/main" xmlns="" val="2890777592"/>
                    </a:ext>
                  </a:extLst>
                </a:gridCol>
                <a:gridCol w="4422372">
                  <a:extLst>
                    <a:ext uri="{9D8B030D-6E8A-4147-A177-3AD203B41FA5}">
                      <a16:colId xmlns:a16="http://schemas.microsoft.com/office/drawing/2014/main" xmlns="" val="2956910027"/>
                    </a:ext>
                  </a:extLst>
                </a:gridCol>
              </a:tblGrid>
              <a:tr h="114213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объектов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(шт.)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мест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Местонахождение объекта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1436904"/>
                  </a:ext>
                </a:extLst>
              </a:tr>
              <a:tr h="47682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Содействие занятости женщин </a:t>
                      </a:r>
                      <a:r>
                        <a:rPr lang="ru-RU" sz="180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создание условий дошкольного образования для детей до 3-х лет (</a:t>
                      </a:r>
                      <a:r>
                        <a:rPr lang="ru-RU" sz="1800" b="1" i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строительство</a:t>
                      </a:r>
                      <a:r>
                        <a:rPr lang="ru-RU" sz="1800" b="1" i="1" baseline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детских садов)</a:t>
                      </a:r>
                      <a:endParaRPr lang="ru-RU" sz="1800" dirty="0" smtClean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1 950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Детский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 сад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на 220 мест в г.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 Магасе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Детский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 сад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на 190 мест в с.п.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 Троицкое</a:t>
                      </a:r>
                      <a:endParaRPr lang="ru-RU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Детский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 сад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на 220 мест в с.п. Кантышево</a:t>
                      </a: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Детский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 сад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на 220 мест в г. Назрань</a:t>
                      </a: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Детский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 сад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на 220 мест в с. п. Пседах</a:t>
                      </a: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Детский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 сад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на 220 мест в г. Малгобек</a:t>
                      </a: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Детский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 сад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на 220 мест в г. Карабулак</a:t>
                      </a: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Детский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 сад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на 220 мест в г. Назрань</a:t>
                      </a: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Детский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 сад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на 220 мест в с.п. Инарки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0251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9722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9" name="Picture 2" descr="C:\Users\User\Desktop\СЛАЙДЫ ДЛЯ СОВЕЩАНИЯ НА 30.08.2021\СЛАЙДЫ 30.08.212.png"/>
          <p:cNvPicPr>
            <a:picLocks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55" t="10948" r="4387" b="9080"/>
          <a:stretch/>
        </p:blipFill>
        <p:spPr bwMode="auto">
          <a:xfrm>
            <a:off x="1351290" y="529388"/>
            <a:ext cx="4320000" cy="2880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User\Desktop\СЛАЙДЫ ДЛЯ СОВЕЩАНИЯ НА 30.08.2021\СЛАЙДЫ 30.08.213.png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6" t="10170" r="3628" b="9482"/>
          <a:stretch/>
        </p:blipFill>
        <p:spPr bwMode="auto">
          <a:xfrm>
            <a:off x="1351290" y="3910263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User\Desktop\СЛАЙДЫ ДЛЯ СОВЕЩАНИЯ НА 30.08.2021\СЛАЙДЫ 30.08.214.png"/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77" t="12116" r="3221" b="9911"/>
          <a:stretch/>
        </p:blipFill>
        <p:spPr bwMode="auto">
          <a:xfrm>
            <a:off x="6341736" y="529388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User\Desktop\слайды совещание у главы 06.07.2021\ДЛЯ совещ ГЛАВЫ 06.07.20215.png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00" t="11187" r="2670" b="6931"/>
          <a:stretch/>
        </p:blipFill>
        <p:spPr bwMode="auto">
          <a:xfrm>
            <a:off x="6341736" y="3934327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60794" y="120316"/>
            <a:ext cx="20232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ДЕТСКИЙ САД В Г. КАРАБУЛАК</a:t>
            </a:r>
            <a:endParaRPr lang="ru-RU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7471615" y="128338"/>
            <a:ext cx="21129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ДЕТСКИЙ САД В С.П. ТРОИЦКОЕ</a:t>
            </a:r>
            <a:endParaRPr lang="ru-RU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2198881" y="3529707"/>
            <a:ext cx="2624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ДЕТСКИЙ САД Г. НАЗРАНЬ (ХАШИЕВА)</a:t>
            </a:r>
            <a:endParaRPr lang="ru-RU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7577604" y="3529707"/>
            <a:ext cx="19009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ДЕТСКИЙ САД Г. ИНАРКИ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xmlns="" val="403427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7" name="Picture 2" descr="C:\Users\User\Desktop\СЛАЙДЫ ДЛЯ СОВЕЩАНИЯ НА 30.08.2021\СЛАЙДЫ 30.08.216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57" t="10748" r="2685" b="8463"/>
          <a:stretch/>
        </p:blipFill>
        <p:spPr bwMode="auto">
          <a:xfrm>
            <a:off x="1332089" y="500454"/>
            <a:ext cx="4323644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User\Desktop\СЛАЙДЫ ДЛЯ СОВЕЩАНИЯ НА 30.08.2021\СЛАЙДЫ 30.08.21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21" t="11386" r="2300" b="8416"/>
          <a:stretch/>
        </p:blipFill>
        <p:spPr bwMode="auto">
          <a:xfrm>
            <a:off x="6558844" y="500454"/>
            <a:ext cx="4381189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User\Desktop\СЛАЙДЫ ДЛЯ СОВЕЩАНИЯ НА 30.08.2021\СЛАЙДЫ 30.08.218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3" t="10609" r="2863" b="8156"/>
          <a:stretch/>
        </p:blipFill>
        <p:spPr bwMode="auto">
          <a:xfrm>
            <a:off x="3899676" y="3793067"/>
            <a:ext cx="4320000" cy="295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60795" y="120316"/>
            <a:ext cx="19009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ДЕТСКИЙ САД Г. МАЛГОБЕК</a:t>
            </a:r>
            <a:endParaRPr lang="ru-RU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7798943" y="141911"/>
            <a:ext cx="19009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ДЕТСКИЙ САД Г. ПСЕДАХ</a:t>
            </a:r>
            <a:endParaRPr lang="ru-RU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5109181" y="3475812"/>
            <a:ext cx="19009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ДЕТСКИЙ САД Г. МАГАС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xmlns="" val="403427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497" y="157942"/>
            <a:ext cx="11309131" cy="6151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«Демография»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в себе следующие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в 2021 году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36121320"/>
              </p:ext>
            </p:extLst>
          </p:nvPr>
        </p:nvGraphicFramePr>
        <p:xfrm>
          <a:off x="409903" y="773084"/>
          <a:ext cx="11577051" cy="5835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6159">
                  <a:extLst>
                    <a:ext uri="{9D8B030D-6E8A-4147-A177-3AD203B41FA5}">
                      <a16:colId xmlns="" xmlns:a16="http://schemas.microsoft.com/office/drawing/2014/main" val="2688064681"/>
                    </a:ext>
                  </a:extLst>
                </a:gridCol>
                <a:gridCol w="1215169">
                  <a:extLst>
                    <a:ext uri="{9D8B030D-6E8A-4147-A177-3AD203B41FA5}">
                      <a16:colId xmlns="" xmlns:a16="http://schemas.microsoft.com/office/drawing/2014/main" val="1513899945"/>
                    </a:ext>
                  </a:extLst>
                </a:gridCol>
                <a:gridCol w="1233351">
                  <a:extLst>
                    <a:ext uri="{9D8B030D-6E8A-4147-A177-3AD203B41FA5}">
                      <a16:colId xmlns="" xmlns:a16="http://schemas.microsoft.com/office/drawing/2014/main" val="2890777592"/>
                    </a:ext>
                  </a:extLst>
                </a:gridCol>
                <a:gridCol w="4422372">
                  <a:extLst>
                    <a:ext uri="{9D8B030D-6E8A-4147-A177-3AD203B41FA5}">
                      <a16:colId xmlns="" xmlns:a16="http://schemas.microsoft.com/office/drawing/2014/main" val="2956910027"/>
                    </a:ext>
                  </a:extLst>
                </a:gridCol>
              </a:tblGrid>
              <a:tr h="144040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объектов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</a:rPr>
                        <a:t>шт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мест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Местонахождение объекта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31436904"/>
                  </a:ext>
                </a:extLst>
              </a:tr>
              <a:tr h="43951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Спорт – норма жизни </a:t>
                      </a:r>
                      <a:r>
                        <a:rPr lang="ru-RU" sz="1800" b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Создание или модернизация футбольных полей с искусственным покрытием  и легкоатлетическими дорожками</a:t>
                      </a:r>
                      <a:r>
                        <a:rPr kumimoji="0" lang="ru-RU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lang="ru-RU" sz="1800" b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Оснащение объектов спортивной инфраструктуры спортивным инвентарем и оборудованием )</a:t>
                      </a: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Поставка спортивно-технологического оборудования в стадион им.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</a:rPr>
                        <a:t>Зязикова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 г. Карабулак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 Поставка спортивно-технологического оборудования в ФОК г. Карабулак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3994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3236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1026" name="Picture 2" descr="C:\Users\Исропалат\Desktop\Новая папка (2)\WhatsApp Image 2021-11-24 at 10.38.39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7936" y="993533"/>
            <a:ext cx="2880000" cy="2160000"/>
          </a:xfrm>
          <a:prstGeom prst="rect">
            <a:avLst/>
          </a:prstGeom>
          <a:noFill/>
        </p:spPr>
      </p:pic>
      <p:pic>
        <p:nvPicPr>
          <p:cNvPr id="1027" name="Picture 3" descr="C:\Users\Исропалат\Desktop\Новая папка (2)\WhatsApp Image 2021-11-24 at 10.38.39 (2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53306" y="964170"/>
            <a:ext cx="2880000" cy="2160000"/>
          </a:xfrm>
          <a:prstGeom prst="rect">
            <a:avLst/>
          </a:prstGeom>
          <a:noFill/>
        </p:spPr>
      </p:pic>
      <p:pic>
        <p:nvPicPr>
          <p:cNvPr id="1028" name="Picture 4" descr="C:\Users\Исропалат\Desktop\Новая папка (2)\WhatsApp Image 2021-11-24 at 10.38.40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52609" y="966387"/>
            <a:ext cx="2880000" cy="2160000"/>
          </a:xfrm>
          <a:prstGeom prst="rect">
            <a:avLst/>
          </a:prstGeom>
          <a:noFill/>
        </p:spPr>
      </p:pic>
      <p:pic>
        <p:nvPicPr>
          <p:cNvPr id="1029" name="Picture 5" descr="C:\Users\Исропалат\Desktop\Новая папка (2)\WhatsApp Image 2021-11-24 at 10.38.39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2614" y="3434316"/>
            <a:ext cx="2880000" cy="2160000"/>
          </a:xfrm>
          <a:prstGeom prst="rect">
            <a:avLst/>
          </a:prstGeom>
          <a:noFill/>
        </p:spPr>
      </p:pic>
      <p:pic>
        <p:nvPicPr>
          <p:cNvPr id="1030" name="Picture 6" descr="C:\Users\Исропалат\Desktop\Новая папка (2)\WhatsApp Image 2021-11-24 at 10.38.41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8650" y="3435015"/>
            <a:ext cx="2879999" cy="2160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048000" y="137551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ru-RU" sz="1600" b="1" dirty="0" smtClean="0"/>
              <a:t>Поставка спортивно-технологического оборудования в стадион им. </a:t>
            </a:r>
            <a:r>
              <a:rPr lang="ru-RU" sz="1600" b="1" dirty="0" err="1" smtClean="0"/>
              <a:t>Зязикова</a:t>
            </a:r>
            <a:r>
              <a:rPr lang="ru-RU" sz="1600" b="1" dirty="0" smtClean="0"/>
              <a:t> г. Карабулак</a:t>
            </a:r>
          </a:p>
        </p:txBody>
      </p:sp>
    </p:spTree>
    <p:extLst>
      <p:ext uri="{BB962C8B-B14F-4D97-AF65-F5344CB8AC3E}">
        <p14:creationId xmlns:p14="http://schemas.microsoft.com/office/powerpoint/2010/main" xmlns="" val="403427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458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1</a:t>
            </a:r>
            <a:r>
              <a:rPr lang="ru-RU" sz="1400" b="1" dirty="0" smtClean="0">
                <a:solidFill>
                  <a:schemeClr val="tx2"/>
                </a:solidFill>
              </a:rPr>
              <a:t>. Увеличение суммарного коэффициента рождаемости до 1,892 к 2024 году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4069103"/>
            <a:ext cx="5531225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3</a:t>
            </a:r>
            <a:r>
              <a:rPr lang="ru-RU" sz="1400" b="1" dirty="0" smtClean="0">
                <a:solidFill>
                  <a:schemeClr val="tx2"/>
                </a:solidFill>
              </a:rPr>
              <a:t> Коэффициент рождаемости в возрастной группе 30-34 лет            (число родившихся на 1000 женщин соответствующего возраста)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15235" y="2485409"/>
            <a:ext cx="206636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1,772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1,777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1,805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1,823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1,850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1,868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1,892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15234" y="2717579"/>
            <a:ext cx="212911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115235" y="2932776"/>
            <a:ext cx="2191868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115234" y="3179872"/>
            <a:ext cx="2317377" cy="21588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115235" y="3421609"/>
            <a:ext cx="2389094" cy="21515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115233" y="3673896"/>
            <a:ext cx="2478743" cy="19995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07027"/>
            <a:ext cx="5351058" cy="6364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2. Коэффициент </a:t>
            </a:r>
            <a:r>
              <a:rPr lang="ru-RU" sz="1400" b="1" dirty="0">
                <a:solidFill>
                  <a:schemeClr val="tx2"/>
                </a:solidFill>
              </a:rPr>
              <a:t>рождаемости в возрастной группе 25-29 лет (число родившихся на 1000 женщин соответствующего возраста)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448832" y="4157836"/>
            <a:ext cx="5321827" cy="638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4. Нуждающиеся </a:t>
            </a:r>
            <a:r>
              <a:rPr lang="ru-RU" sz="1400" b="1" dirty="0">
                <a:solidFill>
                  <a:schemeClr val="tx2"/>
                </a:solidFill>
              </a:rPr>
              <a:t>семьи получат ежемесячные выплаты в связи с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рождением (усыновлением) первого ребенка за счет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субвенций из федерального </a:t>
            </a:r>
            <a:r>
              <a:rPr lang="ru-RU" sz="1400" b="1" dirty="0" smtClean="0">
                <a:solidFill>
                  <a:schemeClr val="tx2"/>
                </a:solidFill>
              </a:rPr>
              <a:t>бюджета (семей)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221802" y="2485410"/>
            <a:ext cx="2151927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102,09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111,18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107,2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108,0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109,5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110,7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111,8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9221801" y="2717579"/>
            <a:ext cx="212911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9221802" y="2932776"/>
            <a:ext cx="2191868" cy="20487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9221801" y="3179872"/>
            <a:ext cx="2310018" cy="2255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9221802" y="3439029"/>
            <a:ext cx="2381726" cy="20707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9221800" y="3673896"/>
            <a:ext cx="2450247" cy="2154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115235" y="5121371"/>
            <a:ext cx="2251590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76,66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91,5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84,0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88,0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92,2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95,8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99,5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4" y="5357652"/>
            <a:ext cx="2191869" cy="16974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2317377" cy="20114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2541495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5" y="6074991"/>
            <a:ext cx="2640106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273872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9259263" y="5122844"/>
            <a:ext cx="2066365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   Базовое значение -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69416" y="5123496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69416" y="5345189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69416" y="557150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69416" y="5808612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69416" y="6055130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69416" y="6303023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94168" y="5123496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1440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94168" y="5356204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1206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94168" y="557021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1065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94167" y="583421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979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94166" y="606692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94166" y="630648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721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59262" y="5337819"/>
            <a:ext cx="1978321" cy="1993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59263" y="5570209"/>
            <a:ext cx="1894434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59262" y="5817306"/>
            <a:ext cx="1797424" cy="21093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59263" y="6069080"/>
            <a:ext cx="1733069" cy="19403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59262" y="6311331"/>
            <a:ext cx="1670318" cy="16926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object 167"/>
          <p:cNvSpPr/>
          <p:nvPr/>
        </p:nvSpPr>
        <p:spPr>
          <a:xfrm>
            <a:off x="9834282" y="135062"/>
            <a:ext cx="2223247" cy="12125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11531819" y="6324706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5262656" y="635905"/>
            <a:ext cx="4571626" cy="6758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Региональный проект «Поддержка семей при рождении детей» 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200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80917" y="1375066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3091" y="724637"/>
            <a:ext cx="5325035" cy="361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513197"/>
            <a:ext cx="5791199" cy="1444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5. Созданы </a:t>
            </a:r>
            <a:r>
              <a:rPr lang="ru-RU" sz="1400" b="1" dirty="0">
                <a:solidFill>
                  <a:schemeClr val="tx2"/>
                </a:solidFill>
              </a:rPr>
              <a:t>дополнительные места, в том числе с обеспечением необходимых условий пребывания детей с ОВЗ и детей-инвалидов, в организациях, осуществляющих образовательную деятельность по образовательным программам дошкольного образования, для детей в возрасте от полутора до трех </a:t>
            </a:r>
            <a:r>
              <a:rPr lang="ru-RU" sz="1400" b="1" dirty="0" smtClean="0">
                <a:solidFill>
                  <a:schemeClr val="tx2"/>
                </a:solidFill>
              </a:rPr>
              <a:t>лет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В 2020 году создано 2200 мест.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5" y="4069103"/>
            <a:ext cx="5308937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7</a:t>
            </a:r>
            <a:r>
              <a:rPr lang="ru-RU" sz="1400" b="1" dirty="0" smtClean="0">
                <a:solidFill>
                  <a:schemeClr val="tx2"/>
                </a:solidFill>
              </a:rPr>
              <a:t>. Уровень </a:t>
            </a:r>
            <a:r>
              <a:rPr lang="ru-RU" sz="1400" b="1" dirty="0">
                <a:solidFill>
                  <a:schemeClr val="tx2"/>
                </a:solidFill>
              </a:rPr>
              <a:t>занятости женщин, имеющих детей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д</a:t>
            </a:r>
            <a:r>
              <a:rPr lang="ru-RU" sz="1400" b="1" dirty="0" smtClean="0">
                <a:solidFill>
                  <a:schemeClr val="tx2"/>
                </a:solidFill>
              </a:rPr>
              <a:t>ошкольного возраста</a:t>
            </a:r>
            <a:r>
              <a:rPr lang="ru-RU" sz="1400" b="1" dirty="0">
                <a:solidFill>
                  <a:schemeClr val="tx2"/>
                </a:solidFill>
              </a:rPr>
              <a:t>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60325"/>
            <a:ext cx="5278609" cy="1528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6</a:t>
            </a:r>
            <a:r>
              <a:rPr lang="ru-RU" sz="1400" b="1" dirty="0" smtClean="0">
                <a:solidFill>
                  <a:schemeClr val="tx2"/>
                </a:solidFill>
              </a:rPr>
              <a:t>. Созданы </a:t>
            </a:r>
            <a:r>
              <a:rPr lang="ru-RU" sz="1400" b="1" dirty="0">
                <a:solidFill>
                  <a:schemeClr val="tx2"/>
                </a:solidFill>
              </a:rPr>
              <a:t>дополнительные места, в том числе с обеспечением необходимых условий пребывания детей с ОВЗ и детей-инвалидов, в организациях, осуществляющих образовательную деятельность по образовательным программам дошкольного образования, для детей в возрасте от полутора до трех </a:t>
            </a:r>
            <a:r>
              <a:rPr lang="ru-RU" sz="1400" b="1" dirty="0" smtClean="0">
                <a:solidFill>
                  <a:schemeClr val="tx2"/>
                </a:solidFill>
              </a:rPr>
              <a:t>лет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(с нарастающим итогом)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В 2021 </a:t>
            </a:r>
            <a:r>
              <a:rPr lang="ru-RU" sz="1400" b="1" dirty="0">
                <a:solidFill>
                  <a:schemeClr val="tx2"/>
                </a:solidFill>
              </a:rPr>
              <a:t>году </a:t>
            </a:r>
            <a:r>
              <a:rPr lang="ru-RU" sz="1400" b="1" dirty="0" smtClean="0">
                <a:solidFill>
                  <a:schemeClr val="tx2"/>
                </a:solidFill>
              </a:rPr>
              <a:t>создано 3 710 </a:t>
            </a:r>
            <a:r>
              <a:rPr lang="ru-RU" sz="1400" b="1" dirty="0">
                <a:solidFill>
                  <a:schemeClr val="tx2"/>
                </a:solidFill>
              </a:rPr>
              <a:t>мест.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448832" y="3820218"/>
            <a:ext cx="5384580" cy="10449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8</a:t>
            </a:r>
            <a:r>
              <a:rPr lang="ru-RU" sz="1400" b="1" dirty="0" smtClean="0">
                <a:solidFill>
                  <a:schemeClr val="tx2"/>
                </a:solidFill>
              </a:rPr>
              <a:t>. Численность </a:t>
            </a:r>
            <a:r>
              <a:rPr lang="ru-RU" sz="1400" b="1" dirty="0">
                <a:solidFill>
                  <a:schemeClr val="tx2"/>
                </a:solidFill>
              </a:rPr>
              <a:t>женщин, находящихся в отпуске по уходу за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ребенком в возрасте до трех лет, прошедших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профессиональное обучение и дополнительное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профессиональное </a:t>
            </a:r>
            <a:r>
              <a:rPr lang="ru-RU" sz="1400" b="1" dirty="0" smtClean="0">
                <a:solidFill>
                  <a:schemeClr val="tx2"/>
                </a:solidFill>
              </a:rPr>
              <a:t>образование (человек)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15235" y="5121371"/>
            <a:ext cx="206636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44.0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45,9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46,3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46,7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47,1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47,5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47,9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4" y="5353541"/>
            <a:ext cx="2191869" cy="16974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2317377" cy="20114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2541495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5" y="6074991"/>
            <a:ext cx="2640106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273872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1" y="5401762"/>
            <a:ext cx="212911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1" y="5616959"/>
            <a:ext cx="2129119" cy="1901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2310018" cy="21093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2" y="6123213"/>
            <a:ext cx="2310017" cy="18664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0" y="6358079"/>
            <a:ext cx="2310019" cy="19485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object 166"/>
          <p:cNvSpPr/>
          <p:nvPr/>
        </p:nvSpPr>
        <p:spPr>
          <a:xfrm>
            <a:off x="10004611" y="125383"/>
            <a:ext cx="2052917" cy="9778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Прямоугольник 87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1630254" y="6348297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5355155" y="255195"/>
            <a:ext cx="4649455" cy="10468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2"/>
                </a:solidFill>
              </a:rPr>
              <a:t>Региональный проект «Создание условий для осуществления трудовой деятельности женщин с детьми, включая ликвидацию очереди в ясли </a:t>
            </a:r>
            <a:endParaRPr lang="ru-RU" sz="16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для </a:t>
            </a:r>
            <a:r>
              <a:rPr lang="ru-RU" sz="1600" b="1" dirty="0">
                <a:solidFill>
                  <a:schemeClr val="tx2"/>
                </a:solidFill>
              </a:rPr>
              <a:t>детей до трех </a:t>
            </a:r>
            <a:r>
              <a:rPr lang="ru-RU" sz="1600" b="1" dirty="0" smtClean="0">
                <a:solidFill>
                  <a:schemeClr val="tx2"/>
                </a:solidFill>
              </a:rPr>
              <a:t>лет»</a:t>
            </a:r>
            <a:endParaRPr lang="ru-RU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940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80917" y="1208294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3091" y="724637"/>
            <a:ext cx="5325035" cy="361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5" y="1215050"/>
            <a:ext cx="5819399" cy="9364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9</a:t>
            </a:r>
            <a:r>
              <a:rPr lang="ru-RU" sz="1400" b="1" dirty="0" smtClean="0">
                <a:solidFill>
                  <a:schemeClr val="tx2"/>
                </a:solidFill>
              </a:rPr>
              <a:t>. Численность </a:t>
            </a:r>
            <a:r>
              <a:rPr lang="ru-RU" sz="1400" b="1" dirty="0">
                <a:solidFill>
                  <a:schemeClr val="tx2"/>
                </a:solidFill>
              </a:rPr>
              <a:t>воспитанников в возрасте до трех </a:t>
            </a:r>
            <a:r>
              <a:rPr lang="ru-RU" sz="1400" b="1" dirty="0" smtClean="0">
                <a:solidFill>
                  <a:schemeClr val="tx2"/>
                </a:solidFill>
              </a:rPr>
              <a:t>лет, посещающих </a:t>
            </a:r>
            <a:r>
              <a:rPr lang="ru-RU" sz="1400" b="1" dirty="0">
                <a:solidFill>
                  <a:schemeClr val="tx2"/>
                </a:solidFill>
              </a:rPr>
              <a:t>государственные и </a:t>
            </a:r>
            <a:r>
              <a:rPr lang="ru-RU" sz="1400" b="1" dirty="0" smtClean="0">
                <a:solidFill>
                  <a:schemeClr val="tx2"/>
                </a:solidFill>
              </a:rPr>
              <a:t>муниципальные организации</a:t>
            </a:r>
            <a:r>
              <a:rPr lang="ru-RU" sz="1400" b="1" dirty="0">
                <a:solidFill>
                  <a:schemeClr val="tx2"/>
                </a:solidFill>
              </a:rPr>
              <a:t>, осуществляющие </a:t>
            </a:r>
            <a:r>
              <a:rPr lang="ru-RU" sz="1400" b="1" dirty="0" smtClean="0">
                <a:solidFill>
                  <a:schemeClr val="tx2"/>
                </a:solidFill>
              </a:rPr>
              <a:t>образовательную деятельность </a:t>
            </a:r>
            <a:r>
              <a:rPr lang="ru-RU" sz="1400" b="1" dirty="0">
                <a:solidFill>
                  <a:schemeClr val="tx2"/>
                </a:solidFill>
              </a:rPr>
              <a:t>по образовательным программам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дошкольного образования, присмотр и </a:t>
            </a:r>
            <a:r>
              <a:rPr lang="ru-RU" sz="1400" b="1" dirty="0" smtClean="0">
                <a:solidFill>
                  <a:schemeClr val="tx2"/>
                </a:solidFill>
              </a:rPr>
              <a:t>уход (человек)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5" y="4069103"/>
            <a:ext cx="5308937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11. Доступность </a:t>
            </a:r>
            <a:r>
              <a:rPr lang="ru-RU" sz="1400" b="1" dirty="0">
                <a:solidFill>
                  <a:schemeClr val="tx2"/>
                </a:solidFill>
              </a:rPr>
              <a:t>дошкольного образования для детей 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возрасте от полутора до трех </a:t>
            </a:r>
            <a:r>
              <a:rPr lang="ru-RU" sz="1400" b="1" dirty="0" smtClean="0">
                <a:solidFill>
                  <a:schemeClr val="tx2"/>
                </a:solidFill>
              </a:rPr>
              <a:t>лет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15235" y="2485409"/>
            <a:ext cx="44711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572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932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1352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1980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2160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15235" y="2717579"/>
            <a:ext cx="72334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115235" y="2932776"/>
            <a:ext cx="1028140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115235" y="3179872"/>
            <a:ext cx="1228166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115235" y="3439029"/>
            <a:ext cx="1409140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115234" y="3673896"/>
            <a:ext cx="184729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332647"/>
            <a:ext cx="5323066" cy="816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10. Численность </a:t>
            </a:r>
            <a:r>
              <a:rPr lang="ru-RU" sz="1400" b="1" dirty="0">
                <a:solidFill>
                  <a:schemeClr val="tx2"/>
                </a:solidFill>
              </a:rPr>
              <a:t>воспитанников в возрасте до трех лет,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посещающих частные организации, осуществляющие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образовательную деятельность по образовательным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программам дошкольного образования, присмотр и </a:t>
            </a:r>
            <a:r>
              <a:rPr lang="ru-RU" sz="1400" b="1" dirty="0" smtClean="0">
                <a:solidFill>
                  <a:schemeClr val="tx2"/>
                </a:solidFill>
              </a:rPr>
              <a:t>уход (чел.)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221802" y="2485410"/>
            <a:ext cx="655623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63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9221801" y="2717579"/>
            <a:ext cx="87469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9221802" y="2932776"/>
            <a:ext cx="946136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9221802" y="3179872"/>
            <a:ext cx="1055674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9221802" y="3439029"/>
            <a:ext cx="1289036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9221801" y="3673896"/>
            <a:ext cx="1536688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115236" y="5121371"/>
            <a:ext cx="1116106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36,8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68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4" y="5353541"/>
            <a:ext cx="2191869" cy="16974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2191869" cy="20114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2191869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5" y="6074991"/>
            <a:ext cx="2191868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219187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object 166"/>
          <p:cNvSpPr/>
          <p:nvPr/>
        </p:nvSpPr>
        <p:spPr>
          <a:xfrm>
            <a:off x="10235953" y="125384"/>
            <a:ext cx="1821575" cy="9530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Прямоугольник 87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1651212" y="6346594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10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1509" y="153152"/>
            <a:ext cx="4680276" cy="990610"/>
          </a:xfrm>
          <a:prstGeom prst="rect">
            <a:avLst/>
          </a:prstGeom>
        </p:spPr>
      </p:pic>
      <p:sp>
        <p:nvSpPr>
          <p:cNvPr id="68" name="Прямоугольник 67"/>
          <p:cNvSpPr/>
          <p:nvPr/>
        </p:nvSpPr>
        <p:spPr>
          <a:xfrm>
            <a:off x="6064371" y="3960958"/>
            <a:ext cx="5883214" cy="15623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12. Создано 1540 дополнительных </a:t>
            </a:r>
            <a:r>
              <a:rPr lang="ru-RU" sz="1400" b="1" dirty="0">
                <a:solidFill>
                  <a:schemeClr val="tx2"/>
                </a:solidFill>
              </a:rPr>
              <a:t>мест, в том числе </a:t>
            </a:r>
            <a:r>
              <a:rPr lang="ru-RU" sz="1400" b="1" dirty="0" smtClean="0">
                <a:solidFill>
                  <a:schemeClr val="tx2"/>
                </a:solidFill>
              </a:rPr>
              <a:t>с обеспечением </a:t>
            </a:r>
            <a:r>
              <a:rPr lang="ru-RU" sz="1400" b="1" dirty="0">
                <a:solidFill>
                  <a:schemeClr val="tx2"/>
                </a:solidFill>
              </a:rPr>
              <a:t>необходимых условий пребывания детей с </a:t>
            </a:r>
            <a:r>
              <a:rPr lang="ru-RU" sz="1400" b="1" dirty="0" smtClean="0">
                <a:solidFill>
                  <a:schemeClr val="tx2"/>
                </a:solidFill>
              </a:rPr>
              <a:t>ОВЗ и </a:t>
            </a:r>
            <a:r>
              <a:rPr lang="ru-RU" sz="1400" b="1" dirty="0">
                <a:solidFill>
                  <a:schemeClr val="tx2"/>
                </a:solidFill>
              </a:rPr>
              <a:t>детей-инвалидов, в организациях, </a:t>
            </a:r>
            <a:r>
              <a:rPr lang="ru-RU" sz="1400" b="1" dirty="0" smtClean="0">
                <a:solidFill>
                  <a:schemeClr val="tx2"/>
                </a:solidFill>
              </a:rPr>
              <a:t>осуществляющих образовательную </a:t>
            </a:r>
            <a:r>
              <a:rPr lang="ru-RU" sz="1400" b="1" dirty="0">
                <a:solidFill>
                  <a:schemeClr val="tx2"/>
                </a:solidFill>
              </a:rPr>
              <a:t>деятельность по </a:t>
            </a:r>
            <a:r>
              <a:rPr lang="ru-RU" sz="1400" b="1" dirty="0" smtClean="0">
                <a:solidFill>
                  <a:schemeClr val="tx2"/>
                </a:solidFill>
              </a:rPr>
              <a:t>образовательным программам </a:t>
            </a:r>
            <a:r>
              <a:rPr lang="ru-RU" sz="1400" b="1" dirty="0">
                <a:solidFill>
                  <a:schemeClr val="tx2"/>
                </a:solidFill>
              </a:rPr>
              <a:t>дошкольного </a:t>
            </a:r>
            <a:r>
              <a:rPr lang="ru-RU" sz="1400" b="1" dirty="0" smtClean="0">
                <a:solidFill>
                  <a:schemeClr val="tx2"/>
                </a:solidFill>
              </a:rPr>
              <a:t>образования до конца 2019 года </a:t>
            </a:r>
            <a:endParaRPr lang="ru-RU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190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3091" y="724637"/>
            <a:ext cx="5325035" cy="361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456065"/>
            <a:ext cx="5060756" cy="6107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13. </a:t>
            </a:r>
            <a:r>
              <a:rPr lang="ru-RU" sz="1400" b="1" dirty="0">
                <a:solidFill>
                  <a:schemeClr val="tx2"/>
                </a:solidFill>
              </a:rPr>
              <a:t>Численность граждан </a:t>
            </a:r>
            <a:r>
              <a:rPr lang="ru-RU" sz="1400" b="1" dirty="0" err="1">
                <a:solidFill>
                  <a:schemeClr val="tx2"/>
                </a:solidFill>
              </a:rPr>
              <a:t>предпенсионного</a:t>
            </a:r>
            <a:r>
              <a:rPr lang="ru-RU" sz="1400" b="1" dirty="0">
                <a:solidFill>
                  <a:schemeClr val="tx2"/>
                </a:solidFill>
              </a:rPr>
              <a:t> возраста,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прошедших профессиональное обучение и дополнительное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профессиональное </a:t>
            </a:r>
            <a:r>
              <a:rPr lang="ru-RU" sz="1400" b="1" dirty="0" smtClean="0">
                <a:solidFill>
                  <a:schemeClr val="tx2"/>
                </a:solidFill>
              </a:rPr>
              <a:t>образование (чел.) нарастающим итогом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5" y="4069103"/>
            <a:ext cx="5308937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15. Охват </a:t>
            </a:r>
            <a:r>
              <a:rPr lang="ru-RU" sz="1400" b="1" dirty="0">
                <a:solidFill>
                  <a:schemeClr val="tx2"/>
                </a:solidFill>
              </a:rPr>
              <a:t>граждан старше трудоспособного возраста профилактическими осмотрами, включая диспансеризацию,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15236" y="2485409"/>
            <a:ext cx="1158932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194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291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388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485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582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15235" y="2717579"/>
            <a:ext cx="142019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115235" y="2932776"/>
            <a:ext cx="1623020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115235" y="3179872"/>
            <a:ext cx="1812076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115235" y="3439029"/>
            <a:ext cx="2000180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115233" y="3673896"/>
            <a:ext cx="219187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139543" y="1456065"/>
            <a:ext cx="5917986" cy="711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14. Уровень </a:t>
            </a:r>
            <a:r>
              <a:rPr lang="ru-RU" sz="1400" b="1" dirty="0">
                <a:solidFill>
                  <a:schemeClr val="tx2"/>
                </a:solidFill>
              </a:rPr>
              <a:t>госпитализации на геронтологические койки лиц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старше 60 лет на 10 тыс. населения </a:t>
            </a:r>
            <a:r>
              <a:rPr lang="ru-RU" sz="1400" b="1" dirty="0" smtClean="0">
                <a:solidFill>
                  <a:schemeClr val="tx2"/>
                </a:solidFill>
              </a:rPr>
              <a:t>соответствующего возраста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(условная единица)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448832" y="4208753"/>
            <a:ext cx="5082987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16. Доля </a:t>
            </a:r>
            <a:r>
              <a:rPr lang="ru-RU" sz="1400" b="1" dirty="0">
                <a:solidFill>
                  <a:schemeClr val="tx2"/>
                </a:solidFill>
              </a:rPr>
              <a:t>лиц старше трудоспособного возраста, у которых выявлены заболевания и патологические состояния, состоящих под диспансерным наблюдением,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221803" y="2485410"/>
            <a:ext cx="479720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11,4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29,5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36,4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45,5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9221801" y="2717579"/>
            <a:ext cx="695283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9221802" y="2932776"/>
            <a:ext cx="853223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9221802" y="3179872"/>
            <a:ext cx="1127544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9221802" y="3439029"/>
            <a:ext cx="1368613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9221800" y="3673896"/>
            <a:ext cx="155565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115236" y="5121371"/>
            <a:ext cx="779278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15,68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22,2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27,2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33,2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55,7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65,3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5" y="5353541"/>
            <a:ext cx="900954" cy="16974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5" y="5568738"/>
            <a:ext cx="1041130" cy="20114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1377795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5" y="6074991"/>
            <a:ext cx="1623020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174355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9221802" y="5169593"/>
            <a:ext cx="853223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74,93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74,9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76,4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1" y="5401762"/>
            <a:ext cx="90263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1" y="5616959"/>
            <a:ext cx="948359" cy="1901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1014399" cy="21093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2" y="6123213"/>
            <a:ext cx="1127544" cy="18664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79"/>
            <a:ext cx="1303960" cy="19485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object 166"/>
          <p:cNvSpPr/>
          <p:nvPr/>
        </p:nvSpPr>
        <p:spPr>
          <a:xfrm>
            <a:off x="9782389" y="125383"/>
            <a:ext cx="2275140" cy="12135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Прямоугольник 87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1651213" y="6301551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11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08992" y="149459"/>
            <a:ext cx="41925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«Разработка </a:t>
            </a:r>
            <a:r>
              <a:rPr lang="ru-RU" sz="1600" b="1" dirty="0">
                <a:solidFill>
                  <a:schemeClr val="tx2"/>
                </a:solidFill>
              </a:rPr>
              <a:t>и реализация программы системной поддержки и повышения качества жизни граждан старшего </a:t>
            </a:r>
            <a:r>
              <a:rPr lang="ru-RU" sz="1600" b="1" dirty="0" smtClean="0">
                <a:solidFill>
                  <a:schemeClr val="tx2"/>
                </a:solidFill>
              </a:rPr>
              <a:t>поколения» </a:t>
            </a:r>
            <a:endParaRPr lang="ru-RU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254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3091" y="724637"/>
            <a:ext cx="5325035" cy="361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456064"/>
            <a:ext cx="5060756" cy="14312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17. До 15.12.2019 года принята региональная программа, включающая </a:t>
            </a:r>
            <a:r>
              <a:rPr lang="ru-RU" sz="1400" b="1" dirty="0">
                <a:solidFill>
                  <a:schemeClr val="tx2"/>
                </a:solidFill>
              </a:rPr>
              <a:t>мероприятия по </a:t>
            </a:r>
            <a:r>
              <a:rPr lang="ru-RU" sz="1400" b="1" dirty="0" smtClean="0">
                <a:solidFill>
                  <a:schemeClr val="tx2"/>
                </a:solidFill>
              </a:rPr>
              <a:t>увеличению периода </a:t>
            </a:r>
            <a:r>
              <a:rPr lang="ru-RU" sz="1400" b="1" dirty="0">
                <a:solidFill>
                  <a:schemeClr val="tx2"/>
                </a:solidFill>
              </a:rPr>
              <a:t>активного долголетия и продолжительности </a:t>
            </a:r>
            <a:r>
              <a:rPr lang="ru-RU" sz="1400" b="1" dirty="0" smtClean="0">
                <a:solidFill>
                  <a:schemeClr val="tx2"/>
                </a:solidFill>
              </a:rPr>
              <a:t>здоровой жизни </a:t>
            </a:r>
            <a:r>
              <a:rPr lang="ru-RU" sz="1400" b="1" dirty="0">
                <a:solidFill>
                  <a:schemeClr val="tx2"/>
                </a:solidFill>
              </a:rPr>
              <a:t>и начата их реализация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4115" y="3630628"/>
            <a:ext cx="5308937" cy="1094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22. Созданы региональные </a:t>
            </a:r>
            <a:r>
              <a:rPr lang="ru-RU" sz="1400" b="1" dirty="0">
                <a:solidFill>
                  <a:schemeClr val="tx2"/>
                </a:solidFill>
              </a:rPr>
              <a:t>гериатрические центры и </a:t>
            </a:r>
            <a:r>
              <a:rPr lang="ru-RU" sz="1400" b="1" dirty="0" smtClean="0">
                <a:solidFill>
                  <a:schemeClr val="tx2"/>
                </a:solidFill>
              </a:rPr>
              <a:t>геронтологические отделения</a:t>
            </a:r>
            <a:r>
              <a:rPr lang="ru-RU" sz="1400" b="1" dirty="0">
                <a:solidFill>
                  <a:schemeClr val="tx2"/>
                </a:solidFill>
              </a:rPr>
              <a:t>, в которых помощь к концу 2024 года получили </a:t>
            </a:r>
            <a:r>
              <a:rPr lang="ru-RU" sz="1400" b="1" dirty="0" smtClean="0">
                <a:solidFill>
                  <a:schemeClr val="tx2"/>
                </a:solidFill>
              </a:rPr>
              <a:t> граждане </a:t>
            </a:r>
            <a:r>
              <a:rPr lang="ru-RU" sz="1400" b="1" dirty="0">
                <a:solidFill>
                  <a:schemeClr val="tx2"/>
                </a:solidFill>
              </a:rPr>
              <a:t>старше трудоспособного возраста </a:t>
            </a:r>
            <a:r>
              <a:rPr lang="ru-RU" sz="1400" b="1" dirty="0" smtClean="0">
                <a:solidFill>
                  <a:schemeClr val="tx2"/>
                </a:solidFill>
              </a:rPr>
              <a:t>(чел.)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139543" y="1456065"/>
            <a:ext cx="5917986" cy="711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18. Создан региональный гериатрический центр </a:t>
            </a:r>
            <a:r>
              <a:rPr lang="ru-RU" sz="1400" b="1" dirty="0">
                <a:solidFill>
                  <a:schemeClr val="tx2"/>
                </a:solidFill>
              </a:rPr>
              <a:t>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геронтологические отделения </a:t>
            </a:r>
            <a:r>
              <a:rPr lang="ru-RU" sz="1400" b="1" dirty="0" smtClean="0">
                <a:solidFill>
                  <a:schemeClr val="tx2"/>
                </a:solidFill>
              </a:rPr>
              <a:t>в 2024 году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448832" y="3969186"/>
            <a:ext cx="5490126" cy="896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21. </a:t>
            </a:r>
            <a:r>
              <a:rPr lang="ru-RU" sz="1400" b="1" dirty="0">
                <a:solidFill>
                  <a:schemeClr val="tx2"/>
                </a:solidFill>
              </a:rPr>
              <a:t>Удельный вес негосударственных организаций социального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обслуживания, в общем количестве организаций социального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обслуживания всех форм </a:t>
            </a:r>
            <a:r>
              <a:rPr lang="ru-RU" sz="1400" b="1" dirty="0" smtClean="0">
                <a:solidFill>
                  <a:schemeClr val="tx2"/>
                </a:solidFill>
              </a:rPr>
              <a:t>собственности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15236" y="5121371"/>
            <a:ext cx="779278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50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5" y="5353541"/>
            <a:ext cx="900954" cy="16974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5" y="5568738"/>
            <a:ext cx="1041130" cy="20114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1377795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5" y="6074991"/>
            <a:ext cx="1623020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174355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9221802" y="5169593"/>
            <a:ext cx="853223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11,2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17,2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19,1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1" y="5401762"/>
            <a:ext cx="90263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1" y="5616959"/>
            <a:ext cx="948359" cy="1901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1014399" cy="21093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2" y="6123213"/>
            <a:ext cx="1127544" cy="18664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79"/>
            <a:ext cx="1303960" cy="19485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object 166"/>
          <p:cNvSpPr/>
          <p:nvPr/>
        </p:nvSpPr>
        <p:spPr>
          <a:xfrm>
            <a:off x="9782389" y="125383"/>
            <a:ext cx="2275140" cy="12135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Прямоугольник 87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1620374" y="6326810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12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08992" y="149459"/>
            <a:ext cx="41925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«Разработка </a:t>
            </a:r>
            <a:r>
              <a:rPr lang="ru-RU" sz="1600" b="1" dirty="0">
                <a:solidFill>
                  <a:schemeClr val="tx2"/>
                </a:solidFill>
              </a:rPr>
              <a:t>и реализация программы системной поддержки и повышения качества жизни граждан старшего </a:t>
            </a:r>
            <a:r>
              <a:rPr lang="ru-RU" sz="1600" b="1" dirty="0" smtClean="0">
                <a:solidFill>
                  <a:schemeClr val="tx2"/>
                </a:solidFill>
              </a:rPr>
              <a:t>поколения»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6139543" y="2267042"/>
            <a:ext cx="5917986" cy="711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19. </a:t>
            </a:r>
            <a:r>
              <a:rPr lang="ru-RU" sz="1400" b="1" dirty="0">
                <a:solidFill>
                  <a:schemeClr val="tx2"/>
                </a:solidFill>
              </a:rPr>
              <a:t>В целях осуществления доставки лиц старше 65 лет,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проживающих в сельской местности, в медицинские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организации в 2019 году </a:t>
            </a:r>
            <a:r>
              <a:rPr lang="ru-RU" sz="1400" b="1" dirty="0" smtClean="0">
                <a:solidFill>
                  <a:schemeClr val="tx2"/>
                </a:solidFill>
              </a:rPr>
              <a:t>приобретено 6 единиц автотранспорт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6403080" y="3041731"/>
            <a:ext cx="5490126" cy="896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20. </a:t>
            </a:r>
            <a:r>
              <a:rPr lang="ru-RU" sz="1400" b="1" dirty="0">
                <a:solidFill>
                  <a:schemeClr val="tx2"/>
                </a:solidFill>
              </a:rPr>
              <a:t>Не менее 95 процентов лиц старше трудоспособного </a:t>
            </a:r>
            <a:r>
              <a:rPr lang="ru-RU" sz="1400" b="1" dirty="0" smtClean="0">
                <a:solidFill>
                  <a:schemeClr val="tx2"/>
                </a:solidFill>
              </a:rPr>
              <a:t>возраста из </a:t>
            </a:r>
            <a:r>
              <a:rPr lang="ru-RU" sz="1400" b="1" dirty="0">
                <a:solidFill>
                  <a:schemeClr val="tx2"/>
                </a:solidFill>
              </a:rPr>
              <a:t>групп риска, проживающих в организациях </a:t>
            </a:r>
            <a:r>
              <a:rPr lang="ru-RU" sz="1400" b="1" dirty="0" smtClean="0">
                <a:solidFill>
                  <a:schemeClr val="tx2"/>
                </a:solidFill>
              </a:rPr>
              <a:t>социального обслуживания</a:t>
            </a:r>
            <a:r>
              <a:rPr lang="ru-RU" sz="1400" b="1" dirty="0">
                <a:solidFill>
                  <a:schemeClr val="tx2"/>
                </a:solidFill>
              </a:rPr>
              <a:t>, прошли к концу 2024 года вакцинацию против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пневмококковой инфекции </a:t>
            </a:r>
          </a:p>
        </p:txBody>
      </p:sp>
    </p:spTree>
    <p:extLst>
      <p:ext uri="{BB962C8B-B14F-4D97-AF65-F5344CB8AC3E}">
        <p14:creationId xmlns:p14="http://schemas.microsoft.com/office/powerpoint/2010/main" xmlns="" val="118988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458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470463"/>
            <a:ext cx="4347881" cy="596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23. </a:t>
            </a:r>
            <a:r>
              <a:rPr lang="ru-RU" sz="1400" b="1" dirty="0">
                <a:solidFill>
                  <a:schemeClr val="tx2"/>
                </a:solidFill>
              </a:rPr>
              <a:t>Смертность женщин в возрасте </a:t>
            </a:r>
            <a:r>
              <a:rPr lang="ru-RU" sz="1400" b="1" dirty="0" smtClean="0">
                <a:solidFill>
                  <a:schemeClr val="tx2"/>
                </a:solidFill>
              </a:rPr>
              <a:t>16-54 </a:t>
            </a:r>
            <a:r>
              <a:rPr lang="ru-RU" sz="1400" b="1" dirty="0">
                <a:solidFill>
                  <a:schemeClr val="tx2"/>
                </a:solidFill>
              </a:rPr>
              <a:t>лет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на </a:t>
            </a:r>
            <a:r>
              <a:rPr lang="ru-RU" sz="1400" b="1" dirty="0">
                <a:solidFill>
                  <a:schemeClr val="tx2"/>
                </a:solidFill>
              </a:rPr>
              <a:t>100 тыс. </a:t>
            </a:r>
            <a:r>
              <a:rPr lang="ru-RU" sz="1400" b="1" dirty="0" smtClean="0">
                <a:solidFill>
                  <a:schemeClr val="tx2"/>
                </a:solidFill>
              </a:rPr>
              <a:t>населения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33030" y="1552196"/>
            <a:ext cx="5082987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15235" y="2485409"/>
            <a:ext cx="2066365" cy="20623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54,1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54,1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54,1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54,0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54,0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54,0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53,9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15235" y="2717579"/>
            <a:ext cx="2066366" cy="19918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115236" y="2932777"/>
            <a:ext cx="2003612" cy="21383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115235" y="3179873"/>
            <a:ext cx="2003613" cy="20214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115235" y="3421609"/>
            <a:ext cx="2003613" cy="21515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115233" y="3673896"/>
            <a:ext cx="1967755" cy="19995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7" name="object 34"/>
          <p:cNvSpPr/>
          <p:nvPr/>
        </p:nvSpPr>
        <p:spPr>
          <a:xfrm>
            <a:off x="9943759" y="157826"/>
            <a:ext cx="2113770" cy="11319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11636277" y="6324706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13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5508992" y="149459"/>
            <a:ext cx="41925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«Формирование системы мотивации </a:t>
            </a:r>
            <a:r>
              <a:rPr lang="ru-RU" sz="1600" b="1" dirty="0" smtClean="0">
                <a:solidFill>
                  <a:schemeClr val="tx2"/>
                </a:solidFill>
              </a:rPr>
              <a:t>граждан </a:t>
            </a:r>
            <a:r>
              <a:rPr lang="ru-RU" sz="1600" b="1" dirty="0">
                <a:solidFill>
                  <a:schemeClr val="tx2"/>
                </a:solidFill>
              </a:rPr>
              <a:t>к здоровому образу </a:t>
            </a:r>
            <a:r>
              <a:rPr lang="ru-RU" sz="1600" b="1" dirty="0" smtClean="0">
                <a:solidFill>
                  <a:schemeClr val="tx2"/>
                </a:solidFill>
              </a:rPr>
              <a:t>жизни, включая </a:t>
            </a:r>
            <a:r>
              <a:rPr lang="ru-RU" sz="1600" b="1" dirty="0">
                <a:solidFill>
                  <a:schemeClr val="tx2"/>
                </a:solidFill>
              </a:rPr>
              <a:t>здоровое питание</a:t>
            </a:r>
          </a:p>
          <a:p>
            <a:pPr algn="ctr"/>
            <a:r>
              <a:rPr lang="ru-RU" sz="1600" b="1" dirty="0">
                <a:solidFill>
                  <a:schemeClr val="tx2"/>
                </a:solidFill>
              </a:rPr>
              <a:t>и отказ от вредных </a:t>
            </a:r>
            <a:r>
              <a:rPr lang="ru-RU" sz="1600" b="1" dirty="0" smtClean="0">
                <a:solidFill>
                  <a:schemeClr val="tx2"/>
                </a:solidFill>
              </a:rPr>
              <a:t>привычек»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9121466" y="2448708"/>
            <a:ext cx="206636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6373788" y="2072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252,8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7431621" y="242320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7431621" y="264489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7431621" y="28712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7431621" y="310831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7431621" y="335483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7431621" y="363099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8256373" y="242320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243,6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8256373" y="265591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234,3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8256373" y="286991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222,7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8256372" y="313391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211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8256371" y="336662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8256371" y="363445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192,4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9121466" y="2666232"/>
            <a:ext cx="1967754" cy="18834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9121466" y="2888471"/>
            <a:ext cx="1754203" cy="20114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9121466" y="3122108"/>
            <a:ext cx="1425415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9121466" y="3365020"/>
            <a:ext cx="1273885" cy="19992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9121466" y="3639299"/>
            <a:ext cx="105647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712823" y="1469542"/>
            <a:ext cx="5829143" cy="5782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24. Смертность </a:t>
            </a:r>
            <a:r>
              <a:rPr lang="ru-RU" sz="1400" b="1" dirty="0">
                <a:solidFill>
                  <a:schemeClr val="tx2"/>
                </a:solidFill>
              </a:rPr>
              <a:t>мужчин в возрасте 16-59 </a:t>
            </a:r>
            <a:r>
              <a:rPr lang="ru-RU" sz="1400" b="1" dirty="0" smtClean="0">
                <a:solidFill>
                  <a:schemeClr val="tx2"/>
                </a:solidFill>
              </a:rPr>
              <a:t>лет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на 100 </a:t>
            </a:r>
            <a:r>
              <a:rPr lang="ru-RU" sz="1400" b="1" dirty="0">
                <a:solidFill>
                  <a:schemeClr val="tx2"/>
                </a:solidFill>
              </a:rPr>
              <a:t>тыс. населения </a:t>
            </a:r>
          </a:p>
          <a:p>
            <a:pPr algn="ctr"/>
            <a:endParaRPr lang="ru-RU" sz="1400" b="1" dirty="0" smtClean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04701" y="4197604"/>
            <a:ext cx="5308937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26. До конца 2021 года </a:t>
            </a:r>
            <a:r>
              <a:rPr lang="ru-RU" sz="1400" b="1" dirty="0">
                <a:solidFill>
                  <a:schemeClr val="tx2"/>
                </a:solidFill>
              </a:rPr>
              <a:t>о</a:t>
            </a:r>
            <a:r>
              <a:rPr lang="ru-RU" sz="1400" b="1" dirty="0" smtClean="0">
                <a:solidFill>
                  <a:schemeClr val="tx2"/>
                </a:solidFill>
              </a:rPr>
              <a:t>беспечено внедрение модели </a:t>
            </a:r>
            <a:r>
              <a:rPr lang="ru-RU" sz="1400" b="1" dirty="0">
                <a:solidFill>
                  <a:schemeClr val="tx2"/>
                </a:solidFill>
              </a:rPr>
              <a:t>организации и функционирования </a:t>
            </a:r>
            <a:r>
              <a:rPr lang="ru-RU" sz="1400" b="1" dirty="0" smtClean="0">
                <a:solidFill>
                  <a:schemeClr val="tx2"/>
                </a:solidFill>
              </a:rPr>
              <a:t>центров общественного здоровья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6454468" y="4899456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-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7512301" y="525020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7512301" y="547190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7512301" y="569821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7512301" y="593532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7512301" y="618184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7512301" y="642973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8337053" y="525020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-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8337053" y="548291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8337053" y="56969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8337052" y="596092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8337051" y="619363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8337051" y="6461460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9202146" y="5462456"/>
            <a:ext cx="385991" cy="21912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9202146" y="5715475"/>
            <a:ext cx="741613" cy="20114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9202146" y="5949112"/>
            <a:ext cx="1133187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9202146" y="6192024"/>
            <a:ext cx="1415344" cy="23771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9202146" y="6466303"/>
            <a:ext cx="175497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6120054" y="4214604"/>
            <a:ext cx="5308937" cy="5782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25. </a:t>
            </a:r>
            <a:r>
              <a:rPr lang="ru-RU" sz="1400" b="1" dirty="0">
                <a:solidFill>
                  <a:schemeClr val="tx2"/>
                </a:solidFill>
              </a:rPr>
              <a:t>Муниципальные образования внедрили муниципальные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программы общественного </a:t>
            </a:r>
            <a:r>
              <a:rPr lang="ru-RU" sz="1400" b="1" dirty="0" smtClean="0">
                <a:solidFill>
                  <a:schemeClr val="tx2"/>
                </a:solidFill>
              </a:rPr>
              <a:t>здоровья (%)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196962" y="5377770"/>
            <a:ext cx="5308937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27. До конца 2021 года внедрена корпоративная программа, содержащая наилучшие практики </a:t>
            </a:r>
            <a:r>
              <a:rPr lang="ru-RU" sz="1400" b="1" dirty="0">
                <a:solidFill>
                  <a:schemeClr val="tx2"/>
                </a:solidFill>
              </a:rPr>
              <a:t>по укреплению здоровья работников </a:t>
            </a:r>
            <a:endParaRPr lang="ru-RU" sz="14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0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3091" y="724637"/>
            <a:ext cx="5325035" cy="361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87" name="object 166"/>
          <p:cNvSpPr/>
          <p:nvPr/>
        </p:nvSpPr>
        <p:spPr>
          <a:xfrm>
            <a:off x="9782389" y="125383"/>
            <a:ext cx="2275140" cy="12135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Прямоугольник 87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1651213" y="6336660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14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28126" y="747887"/>
            <a:ext cx="41925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«Спорт норма жизни»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936412" y="2559558"/>
            <a:ext cx="1206711" cy="19706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643572" y="225212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29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1246565" y="256021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246565" y="278190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246565" y="300821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246565" y="324532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246565" y="349184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246565" y="373973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2071317" y="256021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21,6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071317" y="279291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24,6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071317" y="300692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34,7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071316" y="327092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42,0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071315" y="350363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48,0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071315" y="374320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55,0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936411" y="2774532"/>
            <a:ext cx="1326455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2936412" y="3006923"/>
            <a:ext cx="1547454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2936411" y="3254020"/>
            <a:ext cx="1797424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2936412" y="3505793"/>
            <a:ext cx="2017698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2936410" y="3748045"/>
            <a:ext cx="2191869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275496" y="1480203"/>
            <a:ext cx="5321827" cy="638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28.  Доля граждан систематически занимающихся физической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</a:rPr>
              <a:t>     культурой и спортом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9368842" y="2556918"/>
            <a:ext cx="1206711" cy="19706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7678995" y="255757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7678995" y="277926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678995" y="30055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678995" y="324268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678995" y="348920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678995" y="373709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8503747" y="255757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41,5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8503747" y="279027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44,3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503747" y="300428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60,4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503746" y="32682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503745" y="35009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503745" y="374056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9368841" y="2781903"/>
            <a:ext cx="1326455" cy="20836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9368842" y="3004283"/>
            <a:ext cx="1547454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Прямоугольник 124"/>
          <p:cNvSpPr/>
          <p:nvPr/>
        </p:nvSpPr>
        <p:spPr>
          <a:xfrm>
            <a:off x="9368841" y="3251380"/>
            <a:ext cx="1797424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368842" y="3503153"/>
            <a:ext cx="2017698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368840" y="3745405"/>
            <a:ext cx="2191869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6561533" y="1504079"/>
            <a:ext cx="5321827" cy="638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29. Доля </a:t>
            </a:r>
            <a:r>
              <a:rPr lang="ru-RU" sz="1400" b="1" dirty="0">
                <a:solidFill>
                  <a:schemeClr val="tx2"/>
                </a:solidFill>
              </a:rPr>
              <a:t>детей и молодежи (возраст 3-29 лет), систематически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занимающихся физической культурой и </a:t>
            </a:r>
            <a:r>
              <a:rPr lang="ru-RU" sz="1400" b="1" dirty="0" smtClean="0">
                <a:solidFill>
                  <a:schemeClr val="tx2"/>
                </a:solidFill>
              </a:rPr>
              <a:t>спортом (%)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275496" y="222339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16,4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367555" y="4754054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2,9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3057434" y="5041854"/>
            <a:ext cx="1206711" cy="19706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Прямоугольник 131"/>
          <p:cNvSpPr/>
          <p:nvPr/>
        </p:nvSpPr>
        <p:spPr>
          <a:xfrm>
            <a:off x="1367587" y="5042506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1367587" y="5264199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4" name="Прямоугольник 133"/>
          <p:cNvSpPr/>
          <p:nvPr/>
        </p:nvSpPr>
        <p:spPr>
          <a:xfrm>
            <a:off x="1367587" y="549051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1367587" y="5727622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1367587" y="5974140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1367587" y="6222033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2192339" y="5042506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20,5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2192339" y="5275214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24,8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2192339" y="548922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32,5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2192338" y="57532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2192337" y="598593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2192337" y="622549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55,5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3057433" y="5266839"/>
            <a:ext cx="1326455" cy="20836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Прямоугольник 144"/>
          <p:cNvSpPr/>
          <p:nvPr/>
        </p:nvSpPr>
        <p:spPr>
          <a:xfrm>
            <a:off x="3057434" y="5489219"/>
            <a:ext cx="1547454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Прямоугольник 145"/>
          <p:cNvSpPr/>
          <p:nvPr/>
        </p:nvSpPr>
        <p:spPr>
          <a:xfrm>
            <a:off x="3057433" y="5736316"/>
            <a:ext cx="1797424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Прямоугольник 146"/>
          <p:cNvSpPr/>
          <p:nvPr/>
        </p:nvSpPr>
        <p:spPr>
          <a:xfrm>
            <a:off x="3057434" y="5988089"/>
            <a:ext cx="2017698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рямоугольник 147"/>
          <p:cNvSpPr/>
          <p:nvPr/>
        </p:nvSpPr>
        <p:spPr>
          <a:xfrm>
            <a:off x="3057432" y="6230341"/>
            <a:ext cx="2466843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275495" y="4107586"/>
            <a:ext cx="5321827" cy="6845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30. </a:t>
            </a:r>
            <a:r>
              <a:rPr lang="ru-RU" sz="1400" b="1" dirty="0">
                <a:solidFill>
                  <a:schemeClr val="tx2"/>
                </a:solidFill>
              </a:rPr>
              <a:t>Доля граждан среднего возраста (женщины 30-54 года;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мужчины 30-59 лет), систематически </a:t>
            </a:r>
            <a:r>
              <a:rPr lang="ru-RU" sz="1400" b="1" dirty="0" smtClean="0">
                <a:solidFill>
                  <a:schemeClr val="tx2"/>
                </a:solidFill>
              </a:rPr>
              <a:t>занимающихся физической </a:t>
            </a:r>
            <a:r>
              <a:rPr lang="ru-RU" sz="1400" b="1" dirty="0">
                <a:solidFill>
                  <a:schemeClr val="tx2"/>
                </a:solidFill>
              </a:rPr>
              <a:t>культурой и </a:t>
            </a:r>
            <a:r>
              <a:rPr lang="ru-RU" sz="1400" b="1" dirty="0" smtClean="0">
                <a:solidFill>
                  <a:schemeClr val="tx2"/>
                </a:solidFill>
              </a:rPr>
              <a:t>спортом (%)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40898" y="4118896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31. Доля </a:t>
            </a:r>
            <a:r>
              <a:rPr lang="ru-RU" sz="1400" b="1" dirty="0">
                <a:solidFill>
                  <a:schemeClr val="tx2"/>
                </a:solidFill>
              </a:rPr>
              <a:t>граждан старшего возраста (женщины 55-79 </a:t>
            </a:r>
            <a:r>
              <a:rPr lang="ru-RU" sz="1400" b="1" dirty="0" smtClean="0">
                <a:solidFill>
                  <a:schemeClr val="tx2"/>
                </a:solidFill>
              </a:rPr>
              <a:t>лет; мужчины </a:t>
            </a:r>
            <a:r>
              <a:rPr lang="ru-RU" sz="1400" b="1" dirty="0">
                <a:solidFill>
                  <a:schemeClr val="tx2"/>
                </a:solidFill>
              </a:rPr>
              <a:t>60-79 лет), систематически </a:t>
            </a:r>
            <a:r>
              <a:rPr lang="ru-RU" sz="1400" b="1" dirty="0" smtClean="0">
                <a:solidFill>
                  <a:schemeClr val="tx2"/>
                </a:solidFill>
              </a:rPr>
              <a:t>занимающихся физической </a:t>
            </a:r>
            <a:r>
              <a:rPr lang="ru-RU" sz="1400" b="1" dirty="0">
                <a:solidFill>
                  <a:schemeClr val="tx2"/>
                </a:solidFill>
              </a:rPr>
              <a:t>культурой и </a:t>
            </a:r>
            <a:r>
              <a:rPr lang="ru-RU" sz="1400" b="1" dirty="0" smtClean="0">
                <a:solidFill>
                  <a:schemeClr val="tx2"/>
                </a:solidFill>
              </a:rPr>
              <a:t>спортом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9411663" y="5089064"/>
            <a:ext cx="295046" cy="19706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7721815" y="5089716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2" name="Прямоугольник 151"/>
          <p:cNvSpPr/>
          <p:nvPr/>
        </p:nvSpPr>
        <p:spPr>
          <a:xfrm>
            <a:off x="7721815" y="5311409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3" name="Прямоугольник 152"/>
          <p:cNvSpPr/>
          <p:nvPr/>
        </p:nvSpPr>
        <p:spPr>
          <a:xfrm>
            <a:off x="7721815" y="553772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4" name="Прямоугольник 153"/>
          <p:cNvSpPr/>
          <p:nvPr/>
        </p:nvSpPr>
        <p:spPr>
          <a:xfrm>
            <a:off x="7721815" y="5774832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5" name="Прямоугольник 154"/>
          <p:cNvSpPr/>
          <p:nvPr/>
        </p:nvSpPr>
        <p:spPr>
          <a:xfrm>
            <a:off x="7721815" y="6021350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6" name="Прямоугольник 155"/>
          <p:cNvSpPr/>
          <p:nvPr/>
        </p:nvSpPr>
        <p:spPr>
          <a:xfrm>
            <a:off x="7721815" y="6269243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7" name="Прямоугольник 156"/>
          <p:cNvSpPr/>
          <p:nvPr/>
        </p:nvSpPr>
        <p:spPr>
          <a:xfrm>
            <a:off x="8546567" y="5089716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2,8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8" name="Прямоугольник 157"/>
          <p:cNvSpPr/>
          <p:nvPr/>
        </p:nvSpPr>
        <p:spPr>
          <a:xfrm>
            <a:off x="8546567" y="5322424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59" name="Прямоугольник 158"/>
          <p:cNvSpPr/>
          <p:nvPr/>
        </p:nvSpPr>
        <p:spPr>
          <a:xfrm>
            <a:off x="8546567" y="553643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0" name="Прямоугольник 159"/>
          <p:cNvSpPr/>
          <p:nvPr/>
        </p:nvSpPr>
        <p:spPr>
          <a:xfrm>
            <a:off x="8546566" y="58004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1" name="Прямоугольник 160"/>
          <p:cNvSpPr/>
          <p:nvPr/>
        </p:nvSpPr>
        <p:spPr>
          <a:xfrm>
            <a:off x="8546565" y="60331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2" name="Прямоугольник 161"/>
          <p:cNvSpPr/>
          <p:nvPr/>
        </p:nvSpPr>
        <p:spPr>
          <a:xfrm>
            <a:off x="8546565" y="627270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3" name="Прямоугольник 162"/>
          <p:cNvSpPr/>
          <p:nvPr/>
        </p:nvSpPr>
        <p:spPr>
          <a:xfrm>
            <a:off x="9411662" y="5314049"/>
            <a:ext cx="473598" cy="20836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Прямоугольник 163"/>
          <p:cNvSpPr/>
          <p:nvPr/>
        </p:nvSpPr>
        <p:spPr>
          <a:xfrm>
            <a:off x="9411662" y="5536429"/>
            <a:ext cx="592631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Прямоугольник 164"/>
          <p:cNvSpPr/>
          <p:nvPr/>
        </p:nvSpPr>
        <p:spPr>
          <a:xfrm>
            <a:off x="9411661" y="5783526"/>
            <a:ext cx="884808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Прямоугольник 165"/>
          <p:cNvSpPr/>
          <p:nvPr/>
        </p:nvSpPr>
        <p:spPr>
          <a:xfrm>
            <a:off x="9411662" y="6035299"/>
            <a:ext cx="1090411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Прямоугольник 166"/>
          <p:cNvSpPr/>
          <p:nvPr/>
        </p:nvSpPr>
        <p:spPr>
          <a:xfrm>
            <a:off x="9411661" y="6277551"/>
            <a:ext cx="1283636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Прямоугольник 167"/>
          <p:cNvSpPr/>
          <p:nvPr/>
        </p:nvSpPr>
        <p:spPr>
          <a:xfrm>
            <a:off x="6686392" y="4776275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0,9   </a:t>
            </a:r>
            <a:endParaRPr lang="ru-RU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558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3091" y="724637"/>
            <a:ext cx="5325035" cy="361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87" name="object 166"/>
          <p:cNvSpPr/>
          <p:nvPr/>
        </p:nvSpPr>
        <p:spPr>
          <a:xfrm>
            <a:off x="9782389" y="125383"/>
            <a:ext cx="2275140" cy="12135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Прямоугольник 87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1651213" y="6310032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15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28126" y="747887"/>
            <a:ext cx="41925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«Спорт норма жизни»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6643572" y="225212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97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9368842" y="2556918"/>
            <a:ext cx="1206711" cy="19706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7678995" y="255757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7678995" y="277926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678995" y="30055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678995" y="324268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678995" y="348920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678995" y="373709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8503747" y="255757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8503747" y="279027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503747" y="300428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97,7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503746" y="32682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98,4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503745" y="35009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99,2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503745" y="374056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9368842" y="2781903"/>
            <a:ext cx="1206712" cy="20836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9368841" y="3004283"/>
            <a:ext cx="1266831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Прямоугольник 124"/>
          <p:cNvSpPr/>
          <p:nvPr/>
        </p:nvSpPr>
        <p:spPr>
          <a:xfrm>
            <a:off x="9368841" y="3251380"/>
            <a:ext cx="1326456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368842" y="3503153"/>
            <a:ext cx="1405376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368841" y="3745405"/>
            <a:ext cx="1456178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6561533" y="1504079"/>
            <a:ext cx="5321827" cy="638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32. </a:t>
            </a:r>
            <a:r>
              <a:rPr lang="ru-RU" sz="1400" b="1" dirty="0">
                <a:solidFill>
                  <a:schemeClr val="tx2"/>
                </a:solidFill>
              </a:rPr>
              <a:t>Доля занимающихся по программам спортивной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подготовки в организациях ведомственной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принадлежности физической культуры и </a:t>
            </a:r>
            <a:r>
              <a:rPr lang="ru-RU" sz="1400" b="1" dirty="0" smtClean="0">
                <a:solidFill>
                  <a:schemeClr val="tx2"/>
                </a:solidFill>
              </a:rPr>
              <a:t>спорта (%)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2081" y="3745405"/>
            <a:ext cx="49442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33. Строительство открытой многофункциональной спортивной </a:t>
            </a:r>
            <a:r>
              <a:rPr lang="ru-RU" sz="1400" b="1" dirty="0">
                <a:solidFill>
                  <a:schemeClr val="tx2"/>
                </a:solidFill>
              </a:rPr>
              <a:t>площадки в </a:t>
            </a:r>
            <a:r>
              <a:rPr lang="ru-RU" sz="1400" b="1" dirty="0" smtClean="0">
                <a:solidFill>
                  <a:schemeClr val="tx2"/>
                </a:solidFill>
              </a:rPr>
              <a:t>с. п. </a:t>
            </a:r>
            <a:r>
              <a:rPr lang="ru-RU" sz="1400" b="1" dirty="0" err="1" smtClean="0">
                <a:solidFill>
                  <a:schemeClr val="tx2"/>
                </a:solidFill>
              </a:rPr>
              <a:t>Инарки</a:t>
            </a:r>
            <a:r>
              <a:rPr lang="ru-RU" sz="1400" b="1" dirty="0">
                <a:solidFill>
                  <a:schemeClr val="tx2"/>
                </a:solidFill>
              </a:rPr>
              <a:t>, </a:t>
            </a:r>
            <a:r>
              <a:rPr lang="ru-RU" sz="1400" b="1" dirty="0" smtClean="0">
                <a:solidFill>
                  <a:schemeClr val="tx2"/>
                </a:solidFill>
              </a:rPr>
              <a:t>Малгобекский район</a:t>
            </a:r>
            <a:r>
              <a:rPr lang="ru-RU" sz="1400" b="1" dirty="0">
                <a:solidFill>
                  <a:schemeClr val="tx2"/>
                </a:solidFill>
              </a:rPr>
              <a:t>, </a:t>
            </a:r>
            <a:r>
              <a:rPr lang="ru-RU" sz="1400" b="1" dirty="0" smtClean="0">
                <a:solidFill>
                  <a:schemeClr val="tx2"/>
                </a:solidFill>
              </a:rPr>
              <a:t>Республика Ингушетия</a:t>
            </a:r>
            <a:r>
              <a:rPr lang="ru-RU" sz="1400" b="1" dirty="0">
                <a:solidFill>
                  <a:schemeClr val="tx2"/>
                </a:solidFill>
              </a:rPr>
              <a:t>, -1500 м2</a:t>
            </a:r>
            <a:r>
              <a:rPr lang="ru-RU" sz="1400" b="1" dirty="0" smtClean="0">
                <a:solidFill>
                  <a:schemeClr val="tx2"/>
                </a:solidFill>
              </a:rPr>
              <a:t>. Вод объекта в 2020 году. Соглашение Минсельхоза Ингушетии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97322" y="4173095"/>
            <a:ext cx="63856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35. Строительство физкультурно-оздоровительного</a:t>
            </a:r>
            <a:r>
              <a:rPr lang="ru-RU" sz="1400" b="1" dirty="0">
                <a:solidFill>
                  <a:schemeClr val="tx2"/>
                </a:solidFill>
              </a:rPr>
              <a:t> </a:t>
            </a:r>
            <a:r>
              <a:rPr lang="ru-RU" sz="1400" b="1" dirty="0" smtClean="0">
                <a:solidFill>
                  <a:schemeClr val="tx2"/>
                </a:solidFill>
              </a:rPr>
              <a:t>комплекса</a:t>
            </a:r>
            <a:r>
              <a:rPr lang="ru-RU" sz="1400" b="1" dirty="0">
                <a:solidFill>
                  <a:schemeClr val="tx2"/>
                </a:solidFill>
              </a:rPr>
              <a:t> с залом 36х18 и открытой универсальной площадкой лето-зима 30 х60 </a:t>
            </a:r>
            <a:r>
              <a:rPr lang="ru-RU" sz="1400" b="1" dirty="0" smtClean="0">
                <a:solidFill>
                  <a:schemeClr val="tx2"/>
                </a:solidFill>
              </a:rPr>
              <a:t>метров в с. п. </a:t>
            </a:r>
            <a:r>
              <a:rPr lang="ru-RU" sz="1400" b="1" dirty="0" err="1" smtClean="0">
                <a:solidFill>
                  <a:schemeClr val="tx2"/>
                </a:solidFill>
              </a:rPr>
              <a:t>Сагопши</a:t>
            </a:r>
            <a:r>
              <a:rPr lang="ru-RU" sz="1400" b="1" dirty="0" smtClean="0">
                <a:solidFill>
                  <a:schemeClr val="tx2"/>
                </a:solidFill>
              </a:rPr>
              <a:t>. Средства всего – 25 852,3 тыс. руб. в том числе: ФБ – 24560,0 тыс. руб.                 РБ – 1 292,0 тыс. руб.  Срок ввода в эксплуатацию – 25.12.2019 год.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3131" y="5186326"/>
            <a:ext cx="49286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34. Физкультурно-оздоровительный</a:t>
            </a:r>
            <a:r>
              <a:rPr lang="ru-RU" sz="1400" b="1" dirty="0">
                <a:solidFill>
                  <a:schemeClr val="tx2"/>
                </a:solidFill>
              </a:rPr>
              <a:t> комплекс с плавательным бассейном с ванной 25х8,5 м на площадке </a:t>
            </a:r>
            <a:r>
              <a:rPr lang="ru-RU" sz="1400" b="1" dirty="0" smtClean="0">
                <a:solidFill>
                  <a:schemeClr val="tx2"/>
                </a:solidFill>
              </a:rPr>
              <a:t>спорткомплекса</a:t>
            </a:r>
            <a:r>
              <a:rPr lang="ru-RU" sz="1400" b="1" dirty="0">
                <a:solidFill>
                  <a:schemeClr val="tx2"/>
                </a:solidFill>
              </a:rPr>
              <a:t> в </a:t>
            </a:r>
            <a:r>
              <a:rPr lang="ru-RU" sz="1400" b="1" dirty="0" smtClean="0">
                <a:solidFill>
                  <a:schemeClr val="tx2"/>
                </a:solidFill>
              </a:rPr>
              <a:t>а/о </a:t>
            </a:r>
            <a:r>
              <a:rPr lang="ru-RU" sz="1400" b="1" dirty="0" err="1" smtClean="0">
                <a:solidFill>
                  <a:schemeClr val="tx2"/>
                </a:solidFill>
              </a:rPr>
              <a:t>Насыр</a:t>
            </a:r>
            <a:r>
              <a:rPr lang="ru-RU" sz="1400" b="1" dirty="0" smtClean="0">
                <a:solidFill>
                  <a:schemeClr val="tx2"/>
                </a:solidFill>
              </a:rPr>
              <a:t> </a:t>
            </a:r>
            <a:r>
              <a:rPr lang="ru-RU" sz="1400" b="1" dirty="0" err="1" smtClean="0">
                <a:solidFill>
                  <a:schemeClr val="tx2"/>
                </a:solidFill>
              </a:rPr>
              <a:t>Кортский</a:t>
            </a:r>
            <a:r>
              <a:rPr lang="ru-RU" sz="1400" b="1" dirty="0" smtClean="0">
                <a:solidFill>
                  <a:schemeClr val="tx2"/>
                </a:solidFill>
              </a:rPr>
              <a:t>.</a:t>
            </a:r>
            <a:r>
              <a:rPr lang="ru-RU" sz="1400" b="1" dirty="0">
                <a:solidFill>
                  <a:schemeClr val="tx2"/>
                </a:solidFill>
              </a:rPr>
              <a:t> </a:t>
            </a:r>
            <a:endParaRPr lang="ru-RU" sz="1400" b="1" dirty="0" smtClean="0">
              <a:solidFill>
                <a:schemeClr val="tx2"/>
              </a:solidFill>
            </a:endParaRPr>
          </a:p>
          <a:p>
            <a:r>
              <a:rPr lang="ru-RU" sz="1400" b="1" dirty="0" smtClean="0">
                <a:solidFill>
                  <a:schemeClr val="tx2"/>
                </a:solidFill>
              </a:rPr>
              <a:t>Средства </a:t>
            </a:r>
            <a:r>
              <a:rPr lang="ru-RU" sz="1400" b="1" dirty="0">
                <a:solidFill>
                  <a:schemeClr val="tx2"/>
                </a:solidFill>
              </a:rPr>
              <a:t>всего – </a:t>
            </a:r>
            <a:r>
              <a:rPr lang="ru-RU" sz="1400" b="1" dirty="0" smtClean="0">
                <a:solidFill>
                  <a:schemeClr val="tx2"/>
                </a:solidFill>
              </a:rPr>
              <a:t>68 000,0 </a:t>
            </a:r>
            <a:r>
              <a:rPr lang="ru-RU" sz="1400" b="1" dirty="0">
                <a:solidFill>
                  <a:schemeClr val="tx2"/>
                </a:solidFill>
              </a:rPr>
              <a:t>тыс. руб. в том числе РБ – </a:t>
            </a:r>
            <a:r>
              <a:rPr lang="ru-RU" sz="1400" b="1" dirty="0" smtClean="0">
                <a:solidFill>
                  <a:schemeClr val="tx2"/>
                </a:solidFill>
              </a:rPr>
              <a:t>2 764,0 </a:t>
            </a:r>
            <a:r>
              <a:rPr lang="ru-RU" sz="1400" b="1" dirty="0">
                <a:solidFill>
                  <a:schemeClr val="tx2"/>
                </a:solidFill>
              </a:rPr>
              <a:t>тыс. руб. </a:t>
            </a:r>
            <a:r>
              <a:rPr lang="ru-RU" sz="1400" b="1" dirty="0" smtClean="0">
                <a:solidFill>
                  <a:schemeClr val="tx2"/>
                </a:solidFill>
              </a:rPr>
              <a:t> Срок </a:t>
            </a:r>
            <a:r>
              <a:rPr lang="ru-RU" sz="1400" b="1" dirty="0">
                <a:solidFill>
                  <a:schemeClr val="tx2"/>
                </a:solidFill>
              </a:rPr>
              <a:t>ввода в эксплуатацию – 25.12.2019 год.</a:t>
            </a:r>
          </a:p>
          <a:p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12938" y="5192511"/>
            <a:ext cx="62704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36. В </a:t>
            </a:r>
            <a:r>
              <a:rPr lang="ru-RU" sz="1400" b="1" dirty="0">
                <a:solidFill>
                  <a:schemeClr val="tx2"/>
                </a:solidFill>
              </a:rPr>
              <a:t>организации спортивной подготовки поставлено спортивное </a:t>
            </a:r>
            <a:r>
              <a:rPr lang="ru-RU" sz="1400" b="1" dirty="0" smtClean="0">
                <a:solidFill>
                  <a:schemeClr val="tx2"/>
                </a:solidFill>
              </a:rPr>
              <a:t>оборудование в количестве 2 комплектов на общую сумму – 1000,0 тыс. руб. Средства ФБ – 950,0 тыс. руб. РБ – 50,0 тыс. руб. </a:t>
            </a:r>
          </a:p>
          <a:p>
            <a:r>
              <a:rPr lang="ru-RU" sz="1400" b="1" dirty="0" smtClean="0">
                <a:solidFill>
                  <a:schemeClr val="tx2"/>
                </a:solidFill>
              </a:rPr>
              <a:t>Срок окончания работ 25.12.2019 год.</a:t>
            </a:r>
            <a:endParaRPr lang="ru-RU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550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3091" y="724637"/>
            <a:ext cx="5325035" cy="361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469398"/>
            <a:ext cx="6025886" cy="24581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37. Создание или модернизация футбольных полей с искусственным покрытием  и легкоатлетическими дорожками.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Общая сумма средств – 40 404,0 в том числе: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ФБ – 40 000,0 тыс. руб.;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РБ – 404,0 тыс. руб.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2" y="1507026"/>
            <a:ext cx="5440353" cy="20896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38. Оснащение объектов спортивной инфраструктуры спортивным инвентарем и оборудованием на общую сумму – 5 092,3 тыс. руб. в количестве 2 комплектов 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в</a:t>
            </a:r>
            <a:r>
              <a:rPr lang="ru-RU" sz="1400" b="1" dirty="0" smtClean="0">
                <a:solidFill>
                  <a:schemeClr val="tx2"/>
                </a:solidFill>
              </a:rPr>
              <a:t> том числе ФБ – 5 041,4 тыс. руб.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      РБ – 50,0 тыс. руб.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87" name="object 166"/>
          <p:cNvSpPr/>
          <p:nvPr/>
        </p:nvSpPr>
        <p:spPr>
          <a:xfrm>
            <a:off x="9782389" y="125383"/>
            <a:ext cx="2275140" cy="12135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Прямоугольник 87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5288573" y="276451"/>
            <a:ext cx="4026382" cy="723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Региональный проект 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«Спорт норма жизни»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1588840" y="6326810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16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2110" y="4411853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07380" y="4716643"/>
            <a:ext cx="1206711" cy="19706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417533" y="471729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17533" y="493898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17533" y="516530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17533" y="540241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17533" y="564892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417533" y="589682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42285" y="471729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3114,7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42285" y="495000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2653,5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42285" y="516400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2653,5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242284" y="54280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2653,5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42283" y="566071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2653,5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42283" y="590028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2653,5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107380" y="4941628"/>
            <a:ext cx="908808" cy="20836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107380" y="5164008"/>
            <a:ext cx="908808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107379" y="5411105"/>
            <a:ext cx="908809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107381" y="5662878"/>
            <a:ext cx="908808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3107379" y="5905130"/>
            <a:ext cx="908809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00071" y="3663804"/>
            <a:ext cx="5321827" cy="638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39. </a:t>
            </a:r>
            <a:r>
              <a:rPr lang="ru-RU" sz="1400" b="1" dirty="0">
                <a:solidFill>
                  <a:schemeClr val="tx2"/>
                </a:solidFill>
              </a:rPr>
              <a:t>Все </a:t>
            </a:r>
            <a:r>
              <a:rPr lang="ru-RU" sz="1400" b="1" dirty="0" smtClean="0">
                <a:solidFill>
                  <a:schemeClr val="tx2"/>
                </a:solidFill>
              </a:rPr>
              <a:t>организации спортивной подготовки предоставляют услуги населению </a:t>
            </a:r>
            <a:r>
              <a:rPr lang="ru-RU" sz="1400" b="1" dirty="0">
                <a:solidFill>
                  <a:schemeClr val="tx2"/>
                </a:solidFill>
              </a:rPr>
              <a:t>в соответствии </a:t>
            </a:r>
            <a:r>
              <a:rPr lang="ru-RU" sz="1400" b="1" dirty="0" smtClean="0">
                <a:solidFill>
                  <a:schemeClr val="tx2"/>
                </a:solidFill>
              </a:rPr>
              <a:t>с федеральными </a:t>
            </a:r>
            <a:r>
              <a:rPr lang="ru-RU" sz="1400" b="1" dirty="0">
                <a:solidFill>
                  <a:schemeClr val="tx2"/>
                </a:solidFill>
              </a:rPr>
              <a:t>стандартами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спортивной подготовки </a:t>
            </a:r>
          </a:p>
        </p:txBody>
      </p:sp>
    </p:spTree>
    <p:extLst>
      <p:ext uri="{BB962C8B-B14F-4D97-AF65-F5344CB8AC3E}">
        <p14:creationId xmlns:p14="http://schemas.microsoft.com/office/powerpoint/2010/main" xmlns="" val="364306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36655</TotalTime>
  <Words>2007</Words>
  <Application>Microsoft Office PowerPoint</Application>
  <PresentationFormat>Произвольный</PresentationFormat>
  <Paragraphs>532</Paragraphs>
  <Slides>18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Office Theme</vt:lpstr>
      <vt:lpstr>Слайд 1</vt:lpstr>
      <vt:lpstr> Национальный проект «Демография» </vt:lpstr>
      <vt:lpstr>Слайд 3</vt:lpstr>
      <vt:lpstr>Слайд 4</vt:lpstr>
      <vt:lpstr>Национальный проект «Демография» содержит в себе следующие  основные задачи и цели в 2021 году</vt:lpstr>
      <vt:lpstr>Слайд 6</vt:lpstr>
      <vt:lpstr>Слайд 7</vt:lpstr>
      <vt:lpstr>Национальный проект «Демография» содержит в себе следующие  основные задачи и цели в 2021 году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apsk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</dc:title>
  <dc:creator>Ледовская Анастасия Владимировна</dc:creator>
  <cp:lastModifiedBy>Исропалат</cp:lastModifiedBy>
  <cp:revision>918</cp:revision>
  <cp:lastPrinted>2019-02-28T14:28:25Z</cp:lastPrinted>
  <dcterms:created xsi:type="dcterms:W3CDTF">2018-10-05T11:19:22Z</dcterms:created>
  <dcterms:modified xsi:type="dcterms:W3CDTF">2022-01-12T09:19:52Z</dcterms:modified>
</cp:coreProperties>
</file>