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olors6.xml" ContentType="application/vnd.ms-office.chartcolor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style6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4"/>
  </p:notesMasterIdLst>
  <p:handoutMasterIdLst>
    <p:handoutMasterId r:id="rId15"/>
  </p:handoutMasterIdLst>
  <p:sldIdLst>
    <p:sldId id="454" r:id="rId2"/>
    <p:sldId id="495" r:id="rId3"/>
    <p:sldId id="455" r:id="rId4"/>
    <p:sldId id="494" r:id="rId5"/>
    <p:sldId id="496" r:id="rId6"/>
    <p:sldId id="497" r:id="rId7"/>
    <p:sldId id="498" r:id="rId8"/>
    <p:sldId id="500" r:id="rId9"/>
    <p:sldId id="457" r:id="rId10"/>
    <p:sldId id="459" r:id="rId11"/>
    <p:sldId id="499" r:id="rId12"/>
    <p:sldId id="461" r:id="rId13"/>
  </p:sldIdLst>
  <p:sldSz cx="12192000" cy="6858000"/>
  <p:notesSz cx="9942513" cy="6761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5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0EB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01" autoAdjust="0"/>
    <p:restoredTop sz="89474" autoAdjust="0"/>
  </p:normalViewPr>
  <p:slideViewPr>
    <p:cSldViewPr snapToGrid="0">
      <p:cViewPr varScale="1">
        <p:scale>
          <a:sx n="116" d="100"/>
          <a:sy n="116" d="100"/>
        </p:scale>
        <p:origin x="-438" y="-114"/>
      </p:cViewPr>
      <p:guideLst>
        <p:guide orient="horz" pos="1956"/>
        <p:guide pos="3840"/>
      </p:guideLst>
    </p:cSldViewPr>
  </p:slideViewPr>
  <p:outlineViewPr>
    <p:cViewPr>
      <p:scale>
        <a:sx n="33" d="100"/>
        <a:sy n="33" d="100"/>
      </p:scale>
      <p:origin x="0" y="-1297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896579464984455"/>
          <c:y val="9.8162657842848534E-3"/>
          <c:w val="0.67868220670587986"/>
          <c:h val="0.9901835899337013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explosion val="2"/>
          <c:dPt>
            <c:idx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14D-4E8D-86C5-47EF70EC98C0}"/>
              </c:ext>
            </c:extLst>
          </c:dPt>
          <c:dPt>
            <c:idx val="1"/>
            <c:explosion val="5"/>
            <c:spPr>
              <a:solidFill>
                <a:srgbClr val="92D050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14D-4E8D-86C5-47EF70EC98C0}"/>
              </c:ext>
            </c:extLst>
          </c:dPt>
          <c:dPt>
            <c:idx val="2"/>
            <c:explosion val="5"/>
            <c:spPr>
              <a:solidFill>
                <a:srgbClr val="FFC000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14D-4E8D-86C5-47EF70EC98C0}"/>
              </c:ext>
            </c:extLst>
          </c:dPt>
          <c:dPt>
            <c:idx val="3"/>
            <c:explosion val="5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14D-4E8D-86C5-47EF70EC98C0}"/>
              </c:ext>
            </c:extLst>
          </c:dPt>
          <c:dPt>
            <c:idx val="4"/>
            <c:explosion val="5"/>
            <c:spPr>
              <a:solidFill>
                <a:srgbClr val="7030A0"/>
              </a:solidFill>
              <a:ln w="19050"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14D-4E8D-86C5-47EF70EC98C0}"/>
              </c:ext>
            </c:extLst>
          </c:dPt>
          <c:cat>
            <c:strRef>
              <c:f>Лист1!$A$2:$A$6</c:f>
              <c:strCache>
                <c:ptCount val="5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 5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503810.8</c:v>
                </c:pt>
                <c:pt idx="1">
                  <c:v>33994.67</c:v>
                </c:pt>
                <c:pt idx="4" formatCode="General">
                  <c:v>12596.9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4D-4E8D-86C5-47EF70EC98C0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9506" cy="338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0686" y="1"/>
            <a:ext cx="4309506" cy="338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28621-73B2-4D64-84D4-F86B710D94BE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22673"/>
            <a:ext cx="4309506" cy="338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0686" y="6422673"/>
            <a:ext cx="4309506" cy="338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B7E5-172E-4039-8519-73B188F07C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6721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1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A3ABE-FC76-4E74-B193-4093FB2A4DC6}" type="datetimeFigureOut">
              <a:rPr lang="ru-RU" smtClean="0"/>
              <a:pPr/>
              <a:t>14.01.2022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44550"/>
            <a:ext cx="4059237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1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A97B5-B729-4269-9A0C-F1767720E0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583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A97B5-B729-4269-9A0C-F1767720E0D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9428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97B5-B729-4269-9A0C-F1767720E0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488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EBAFE-E642-4ECD-B7B1-349FB1D2F3BC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86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4383-5DF6-4E3C-ABE8-C9D5F3410A8C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932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7FA0-F5BA-47E3-8E66-128791BA2532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01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0EC6-08AA-4CCC-933A-EF82FF78EDA3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577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ADDB-F0AD-48A5-9EB6-55F2FE88C106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86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2826D-7D2C-4433-AA72-4E84A7E90BF6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10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5510E-09C0-4DAF-AB11-706D9438DF7B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308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9FD8A-A73A-46A1-BD09-C927EB719C7F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19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4B1E-167A-4E7F-8EF7-E4169871D42B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409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808E-FF20-49F8-93C2-2F10D87ADA88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566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3D90-4709-4563-ABD6-1C5F2C3CB78C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42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DD43-EDA9-4076-8A30-F828633BA8CB}" type="datetime1">
              <a:rPr lang="ru-RU" smtClean="0"/>
              <a:pPr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706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chart" Target="../charts/chart1.xml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394375" y="3409203"/>
            <a:ext cx="6567772" cy="94012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ЭКОЛОГИЯ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5109" y="1143260"/>
            <a:ext cx="1260000" cy="1260000"/>
          </a:xfrm>
          <a:prstGeom prst="rect">
            <a:avLst/>
          </a:prstGeom>
        </p:spPr>
      </p:pic>
      <p:pic>
        <p:nvPicPr>
          <p:cNvPr id="6" name="Рисунок 5" descr="Экология_лого_цвет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57017" y="0"/>
            <a:ext cx="5234983" cy="395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92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301450" y="1933902"/>
            <a:ext cx="5784039" cy="47000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Чистая страна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Создание комплексной отрасли обращения с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ТКО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Инфраструктура для обращения с отходами I и II опасности</a:t>
            </a: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Чистый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Чистая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Оздоровление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Волги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Сохранение озера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Байкал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Сохранение уникальных водных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Сохранение биологического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разнообразия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Сохранение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Внедрение наилучших доступных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1451" y="1004988"/>
            <a:ext cx="5784038" cy="7927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14846" y="1017454"/>
            <a:ext cx="5784113" cy="8055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Р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егиональные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214846" y="1933902"/>
            <a:ext cx="5784113" cy="4700020"/>
          </a:xfrm>
          <a:prstGeom prst="roundRect">
            <a:avLst/>
          </a:prstGeom>
          <a:solidFill>
            <a:srgbClr val="E0EB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Чистая страна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Создание комплексной отрасли обращения с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ТКО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лесов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Сохранение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уникальных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водных объектов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7605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Национальный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проект «Экология»</a:t>
            </a:r>
            <a:br>
              <a:rPr lang="ru-RU" sz="27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7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1519647" y="6198810"/>
            <a:ext cx="562854" cy="4010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</a:t>
            </a:r>
            <a:endParaRPr lang="ru-RU" sz="1600" dirty="0"/>
          </a:p>
        </p:txBody>
      </p:sp>
      <p:sp>
        <p:nvSpPr>
          <p:cNvPr id="8" name="object 87"/>
          <p:cNvSpPr/>
          <p:nvPr/>
        </p:nvSpPr>
        <p:spPr>
          <a:xfrm>
            <a:off x="2635624" y="224750"/>
            <a:ext cx="777909" cy="565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572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9017" y="375713"/>
            <a:ext cx="7158510" cy="418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Национальный проект «ЭКОЛОГИЯ» 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20470" y="80386"/>
            <a:ext cx="164719" cy="6524600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00456" y="806814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85972" y="1265695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85972" y="1945015"/>
            <a:ext cx="460870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93291" y="1336685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86619" y="13005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01.10.2018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2" name="object 122"/>
          <p:cNvSpPr/>
          <p:nvPr/>
        </p:nvSpPr>
        <p:spPr>
          <a:xfrm>
            <a:off x="699998" y="2002246"/>
            <a:ext cx="292093" cy="29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1270858" y="1933622"/>
            <a:ext cx="4322897" cy="386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ЦЕЛИ И ЦЕЛЕВЫЕ ПОКАЗАТЕЛИ: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25320" y="2460773"/>
            <a:ext cx="10111080" cy="424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1. Эффективное обращение с отходами производства и потребления, включая ликвидацию всех выявленных на 1 января 2018</a:t>
            </a:r>
          </a:p>
          <a:p>
            <a:r>
              <a:rPr lang="ru-RU" sz="1400" dirty="0" smtClean="0">
                <a:solidFill>
                  <a:schemeClr val="tx2"/>
                </a:solidFill>
              </a:rPr>
              <a:t>   года несанкционированных свалок в границах городов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77330" y="2448810"/>
            <a:ext cx="398237" cy="45691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 rot="5400000">
            <a:off x="1376378" y="2597179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280271" y="3036857"/>
            <a:ext cx="398237" cy="42816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5400000">
            <a:off x="1370678" y="3200081"/>
            <a:ext cx="211539" cy="87443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725320" y="2987528"/>
            <a:ext cx="10252992" cy="448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2. Снижение уровня загрязнения атмосферного воздуха в крупных промышленных центрах, в том числе уменьшение не менее чем</a:t>
            </a:r>
          </a:p>
          <a:p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   на 20 процентов совокупного объема выбросов загрязняющих веществ в атмосферный воздух в наиболее загрязненных городах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692476" y="3608616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3. Повышение качества питьевой воды для населения, в том числе для жителей населенных пунктов, не оборудованных современными системами централизованного водоснабжения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286619" y="3580570"/>
            <a:ext cx="398237" cy="4506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66" name="Стрелка вправо 65"/>
          <p:cNvSpPr/>
          <p:nvPr/>
        </p:nvSpPr>
        <p:spPr>
          <a:xfrm rot="16200000">
            <a:off x="1378953" y="3737856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</a:t>
            </a:r>
            <a:r>
              <a:rPr lang="ru-RU" sz="1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286619" y="4237472"/>
            <a:ext cx="398237" cy="4506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6" name="Стрелка вправо 55"/>
          <p:cNvSpPr/>
          <p:nvPr/>
        </p:nvSpPr>
        <p:spPr>
          <a:xfrm rot="16200000">
            <a:off x="1388781" y="4387200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1675567" y="4184202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 </a:t>
            </a:r>
            <a:r>
              <a:rPr lang="ru-RU" sz="1400" dirty="0" smtClean="0">
                <a:solidFill>
                  <a:schemeClr val="tx2"/>
                </a:solidFill>
              </a:rPr>
              <a:t>4. Экологическое оздоровление водных объектов, включая реку Волгу, и сохранение уникальных водных систем, включая озеро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     Байкал и Телецкое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292359" y="4857894"/>
            <a:ext cx="398237" cy="49691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9" name="Стрелка вправо 58"/>
          <p:cNvSpPr/>
          <p:nvPr/>
        </p:nvSpPr>
        <p:spPr>
          <a:xfrm rot="16200000">
            <a:off x="1382431" y="5053159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691308" y="4853834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5. Сохранение биологического разнообразия, в том числе посредством создания  не менее 24 новых особо охраняемых</a:t>
            </a:r>
          </a:p>
          <a:p>
            <a:pPr algn="just"/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    природных территорий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2" name="object 87"/>
          <p:cNvSpPr/>
          <p:nvPr/>
        </p:nvSpPr>
        <p:spPr>
          <a:xfrm flipH="1">
            <a:off x="585971" y="205001"/>
            <a:ext cx="513545" cy="528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Прямоугольник 32"/>
          <p:cNvSpPr/>
          <p:nvPr/>
        </p:nvSpPr>
        <p:spPr>
          <a:xfrm>
            <a:off x="1286619" y="5476566"/>
            <a:ext cx="398237" cy="49691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>
          <a:xfrm rot="16200000">
            <a:off x="1400890" y="5686194"/>
            <a:ext cx="193915" cy="77661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25321" y="5513910"/>
            <a:ext cx="10061326" cy="449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6. Обеспечение баланса выбытия и воспроизводства лесов в соотношении 100 % к 2024 году</a:t>
            </a:r>
            <a:endParaRPr lang="ru-RU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405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2640" y="200154"/>
            <a:ext cx="7158510" cy="4183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«ЭКОЛОГИЯ»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80386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85972" y="822269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76567" y="1289683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93291" y="935682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49771" y="865996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01.10.2018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691025" y="1338130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240754" y="1353950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202959" y="1802259"/>
            <a:ext cx="1339206" cy="32736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503 810,80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202959" y="2265111"/>
            <a:ext cx="1339205" cy="37151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33 994,67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202959" y="2715531"/>
            <a:ext cx="1339205" cy="327806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-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177219" y="834812"/>
            <a:ext cx="3801093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</a:t>
            </a:r>
            <a:r>
              <a:rPr lang="ru-RU" sz="1400" b="1" dirty="0">
                <a:solidFill>
                  <a:schemeClr val="tx2"/>
                </a:solidFill>
              </a:rPr>
              <a:t>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516 407,7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 491 217,2 тыс</a:t>
            </a:r>
            <a:r>
              <a:rPr lang="ru-RU" sz="1400" b="1" dirty="0">
                <a:solidFill>
                  <a:schemeClr val="tx2"/>
                </a:solidFill>
              </a:rPr>
              <a:t>. </a:t>
            </a:r>
            <a:r>
              <a:rPr lang="ru-RU" sz="1400" b="1" dirty="0" smtClean="0">
                <a:solidFill>
                  <a:schemeClr val="tx2"/>
                </a:solidFill>
              </a:rPr>
              <a:t>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      РБ    –  25 190,50 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62" name="Скругленный прямоугольник 261"/>
          <p:cNvSpPr/>
          <p:nvPr/>
        </p:nvSpPr>
        <p:spPr>
          <a:xfrm>
            <a:off x="11571996" y="6303073"/>
            <a:ext cx="506670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58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572655" y="1749386"/>
            <a:ext cx="511634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1221709" y="1813463"/>
            <a:ext cx="4513817" cy="316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Чистая страна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211684" y="2269084"/>
            <a:ext cx="4542887" cy="340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Комплексная система обращения с ТКО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9" name="object 86"/>
          <p:cNvSpPr/>
          <p:nvPr/>
        </p:nvSpPr>
        <p:spPr>
          <a:xfrm>
            <a:off x="572655" y="2195296"/>
            <a:ext cx="499357" cy="4413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441312"/>
                </a:move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2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2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91"/>
          <p:cNvSpPr/>
          <p:nvPr/>
        </p:nvSpPr>
        <p:spPr>
          <a:xfrm>
            <a:off x="572656" y="2686580"/>
            <a:ext cx="525002" cy="4532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0"/>
                </a:move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1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1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Прямоугольник 49"/>
          <p:cNvSpPr/>
          <p:nvPr/>
        </p:nvSpPr>
        <p:spPr>
          <a:xfrm>
            <a:off x="1211684" y="2715531"/>
            <a:ext cx="4513817" cy="320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Чистая вода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52156" y="3178859"/>
            <a:ext cx="8704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тыс. руб</a:t>
            </a:r>
            <a:r>
              <a:rPr lang="ru-RU" sz="1400" b="1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object 131"/>
          <p:cNvSpPr/>
          <p:nvPr/>
        </p:nvSpPr>
        <p:spPr>
          <a:xfrm>
            <a:off x="585636" y="5686002"/>
            <a:ext cx="501643" cy="4832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91"/>
          <p:cNvSpPr/>
          <p:nvPr/>
        </p:nvSpPr>
        <p:spPr>
          <a:xfrm>
            <a:off x="585636" y="3169610"/>
            <a:ext cx="509459" cy="4532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0"/>
                </a:move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1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1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91"/>
          <p:cNvSpPr/>
          <p:nvPr/>
        </p:nvSpPr>
        <p:spPr>
          <a:xfrm>
            <a:off x="572655" y="3647076"/>
            <a:ext cx="528558" cy="453225"/>
          </a:xfrm>
          <a:custGeom>
            <a:avLst/>
            <a:gdLst/>
            <a:ahLst/>
            <a:cxnLst/>
            <a:rect l="l" t="t" r="r" b="b"/>
            <a:pathLst>
              <a:path w="441325" h="441325">
                <a:moveTo>
                  <a:pt x="220662" y="0"/>
                </a:moveTo>
                <a:lnTo>
                  <a:pt x="176191" y="4483"/>
                </a:lnTo>
                <a:lnTo>
                  <a:pt x="134770" y="17340"/>
                </a:lnTo>
                <a:lnTo>
                  <a:pt x="97287" y="37684"/>
                </a:lnTo>
                <a:lnTo>
                  <a:pt x="64630" y="64628"/>
                </a:lnTo>
                <a:lnTo>
                  <a:pt x="37685" y="97284"/>
                </a:lnTo>
                <a:lnTo>
                  <a:pt x="17340" y="134765"/>
                </a:lnTo>
                <a:lnTo>
                  <a:pt x="4483" y="176182"/>
                </a:lnTo>
                <a:lnTo>
                  <a:pt x="0" y="220649"/>
                </a:lnTo>
                <a:lnTo>
                  <a:pt x="4483" y="265121"/>
                </a:lnTo>
                <a:lnTo>
                  <a:pt x="17340" y="306541"/>
                </a:lnTo>
                <a:lnTo>
                  <a:pt x="37685" y="344024"/>
                </a:lnTo>
                <a:lnTo>
                  <a:pt x="64630" y="376681"/>
                </a:lnTo>
                <a:lnTo>
                  <a:pt x="97287" y="403626"/>
                </a:lnTo>
                <a:lnTo>
                  <a:pt x="134770" y="423971"/>
                </a:lnTo>
                <a:lnTo>
                  <a:pt x="176191" y="436829"/>
                </a:lnTo>
                <a:lnTo>
                  <a:pt x="220662" y="441312"/>
                </a:lnTo>
                <a:lnTo>
                  <a:pt x="265133" y="436829"/>
                </a:lnTo>
                <a:lnTo>
                  <a:pt x="306554" y="423971"/>
                </a:lnTo>
                <a:lnTo>
                  <a:pt x="344037" y="403626"/>
                </a:lnTo>
                <a:lnTo>
                  <a:pt x="376694" y="376681"/>
                </a:lnTo>
                <a:lnTo>
                  <a:pt x="403639" y="344024"/>
                </a:lnTo>
                <a:lnTo>
                  <a:pt x="423984" y="306541"/>
                </a:lnTo>
                <a:lnTo>
                  <a:pt x="436841" y="265121"/>
                </a:lnTo>
                <a:lnTo>
                  <a:pt x="441325" y="220649"/>
                </a:lnTo>
                <a:lnTo>
                  <a:pt x="436841" y="176182"/>
                </a:lnTo>
                <a:lnTo>
                  <a:pt x="423984" y="134765"/>
                </a:lnTo>
                <a:lnTo>
                  <a:pt x="403639" y="97284"/>
                </a:lnTo>
                <a:lnTo>
                  <a:pt x="376694" y="64628"/>
                </a:lnTo>
                <a:lnTo>
                  <a:pt x="344037" y="37684"/>
                </a:lnTo>
                <a:lnTo>
                  <a:pt x="306554" y="17340"/>
                </a:lnTo>
                <a:lnTo>
                  <a:pt x="265133" y="4483"/>
                </a:lnTo>
                <a:lnTo>
                  <a:pt x="220662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Прямоугольник 41"/>
          <p:cNvSpPr/>
          <p:nvPr/>
        </p:nvSpPr>
        <p:spPr>
          <a:xfrm>
            <a:off x="1211683" y="3230132"/>
            <a:ext cx="4513817" cy="320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Сохранение уникальных водных объектов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221709" y="3750645"/>
            <a:ext cx="4513817" cy="320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Сохранение лесов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202958" y="3230132"/>
            <a:ext cx="1339205" cy="32780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-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204156" y="3747071"/>
            <a:ext cx="1338007" cy="327806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12 596,90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xmlns="" val="1628311990"/>
              </p:ext>
            </p:extLst>
          </p:nvPr>
        </p:nvGraphicFramePr>
        <p:xfrm>
          <a:off x="7990552" y="2055223"/>
          <a:ext cx="3863698" cy="2500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9711952" y="2985916"/>
            <a:ext cx="9509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516 407,7 </a:t>
            </a:r>
            <a:endParaRPr lang="ru-RU" sz="1400" dirty="0"/>
          </a:p>
        </p:txBody>
      </p:sp>
      <p:sp>
        <p:nvSpPr>
          <p:cNvPr id="49" name="object 86"/>
          <p:cNvSpPr/>
          <p:nvPr/>
        </p:nvSpPr>
        <p:spPr>
          <a:xfrm>
            <a:off x="716939" y="2266261"/>
            <a:ext cx="231197" cy="2688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88"/>
          <p:cNvSpPr/>
          <p:nvPr/>
        </p:nvSpPr>
        <p:spPr>
          <a:xfrm>
            <a:off x="719141" y="2786262"/>
            <a:ext cx="270182" cy="253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81"/>
          <p:cNvSpPr/>
          <p:nvPr/>
        </p:nvSpPr>
        <p:spPr>
          <a:xfrm flipH="1" flipV="1">
            <a:off x="763296" y="2469495"/>
            <a:ext cx="146755" cy="63132"/>
          </a:xfrm>
          <a:custGeom>
            <a:avLst/>
            <a:gdLst/>
            <a:ahLst/>
            <a:cxnLst/>
            <a:rect l="l" t="t" r="r" b="b"/>
            <a:pathLst>
              <a:path w="69215" h="48895">
                <a:moveTo>
                  <a:pt x="69024" y="7289"/>
                </a:moveTo>
                <a:lnTo>
                  <a:pt x="61734" y="7289"/>
                </a:lnTo>
                <a:lnTo>
                  <a:pt x="61734" y="46659"/>
                </a:lnTo>
                <a:lnTo>
                  <a:pt x="63360" y="48298"/>
                </a:lnTo>
                <a:lnTo>
                  <a:pt x="67398" y="48298"/>
                </a:lnTo>
                <a:lnTo>
                  <a:pt x="69024" y="46659"/>
                </a:lnTo>
                <a:lnTo>
                  <a:pt x="69024" y="7289"/>
                </a:lnTo>
                <a:close/>
              </a:path>
              <a:path w="69215" h="48895">
                <a:moveTo>
                  <a:pt x="67398" y="0"/>
                </a:moveTo>
                <a:lnTo>
                  <a:pt x="1638" y="0"/>
                </a:lnTo>
                <a:lnTo>
                  <a:pt x="0" y="1625"/>
                </a:lnTo>
                <a:lnTo>
                  <a:pt x="0" y="46227"/>
                </a:lnTo>
                <a:lnTo>
                  <a:pt x="1638" y="47866"/>
                </a:lnTo>
                <a:lnTo>
                  <a:pt x="5664" y="47866"/>
                </a:lnTo>
                <a:lnTo>
                  <a:pt x="7302" y="46227"/>
                </a:lnTo>
                <a:lnTo>
                  <a:pt x="7302" y="7289"/>
                </a:lnTo>
                <a:lnTo>
                  <a:pt x="69024" y="7289"/>
                </a:lnTo>
                <a:lnTo>
                  <a:pt x="69024" y="1625"/>
                </a:lnTo>
                <a:lnTo>
                  <a:pt x="67398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109"/>
          <p:cNvSpPr/>
          <p:nvPr/>
        </p:nvSpPr>
        <p:spPr>
          <a:xfrm>
            <a:off x="712467" y="3728211"/>
            <a:ext cx="269993" cy="2680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87"/>
          <p:cNvSpPr/>
          <p:nvPr/>
        </p:nvSpPr>
        <p:spPr>
          <a:xfrm flipH="1">
            <a:off x="585971" y="205001"/>
            <a:ext cx="513545" cy="5284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06"/>
          <p:cNvSpPr/>
          <p:nvPr/>
        </p:nvSpPr>
        <p:spPr>
          <a:xfrm>
            <a:off x="707347" y="3255085"/>
            <a:ext cx="281976" cy="2573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87"/>
          <p:cNvSpPr/>
          <p:nvPr/>
        </p:nvSpPr>
        <p:spPr>
          <a:xfrm>
            <a:off x="722346" y="1809983"/>
            <a:ext cx="252613" cy="27000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86"/>
          <p:cNvSpPr/>
          <p:nvPr/>
        </p:nvSpPr>
        <p:spPr>
          <a:xfrm>
            <a:off x="707347" y="2283194"/>
            <a:ext cx="231197" cy="2688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AutoShape 2" descr="https://apf.mail.ru/cgi-bin/readmsg/IMG_2845-15-05-19-02-20.JPG?id=15579192311309507346%3B0%3B3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apf.mail.ru/cgi-bin/readmsg/IMG_2845-15-05-19-02-20.JPG?id=15579192311309507346%3B0%3B3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-629061"/>
            <a:ext cx="1470328" cy="1470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088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1744" y="351923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Экология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775619" y="80387"/>
            <a:ext cx="209570" cy="5589670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58996" y="1507646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691070" y="1578675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209687" y="1265695"/>
            <a:ext cx="9149927" cy="957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Ответственные должностные лица Республики Ингушетия за реализацию Указа Президента Российской Федерации В. В. Путина  от 7 мая 2018 года «О национальных целях и стратегических задачах развития Российской Федерации на период до 2024 года»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091783" y="2659310"/>
            <a:ext cx="2294604" cy="1073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РУКОВОДИТЕЛЬ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Министр</a:t>
            </a:r>
            <a:endParaRPr lang="en-US" sz="1400" i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природных ресурсов и экологии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Евлоев</a:t>
            </a:r>
            <a:r>
              <a:rPr lang="ru-RU" sz="1400" i="1" dirty="0" smtClean="0">
                <a:solidFill>
                  <a:schemeClr val="tx2"/>
                </a:solidFill>
              </a:rPr>
              <a:t> М. М. </a:t>
            </a:r>
          </a:p>
          <a:p>
            <a:pPr algn="ctr"/>
            <a:endParaRPr lang="ru-RU" sz="1400" i="1" dirty="0" smtClean="0">
              <a:solidFill>
                <a:schemeClr val="tx2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965425" y="3975137"/>
            <a:ext cx="2860945" cy="1357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АДМИНИСТРАТОР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министра природных ресурсов и экологии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Пугоев</a:t>
            </a:r>
            <a:r>
              <a:rPr lang="ru-RU" sz="1400" i="1" dirty="0" smtClean="0">
                <a:solidFill>
                  <a:schemeClr val="tx2"/>
                </a:solidFill>
              </a:rPr>
              <a:t> М. М.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13912747" y="11525595"/>
            <a:ext cx="572960" cy="376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object 131"/>
          <p:cNvSpPr/>
          <p:nvPr/>
        </p:nvSpPr>
        <p:spPr>
          <a:xfrm>
            <a:off x="541226" y="5912484"/>
            <a:ext cx="549510" cy="5012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AutoShape 8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0" name="AutoShape 10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" name="Рисунок 60"/>
          <p:cNvPicPr/>
          <p:nvPr/>
        </p:nvPicPr>
        <p:blipFill rotWithShape="1">
          <a:blip r:embed="rId5" cstate="print"/>
          <a:srcRect l="53777" t="12707" r="43853" b="81008"/>
          <a:stretch/>
        </p:blipFill>
        <p:spPr bwMode="auto">
          <a:xfrm>
            <a:off x="558996" y="278972"/>
            <a:ext cx="521688" cy="4464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4" name="Рисунок 23" descr="Экология_лого_цвет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272982" y="805344"/>
            <a:ext cx="1742849" cy="131707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66363" y="2194464"/>
            <a:ext cx="1741852" cy="18825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71569" y="4093652"/>
            <a:ext cx="1773179" cy="1885609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061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497" y="157942"/>
            <a:ext cx="11309131" cy="615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«Экология»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в себе следующие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в 2021 году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53840043"/>
              </p:ext>
            </p:extLst>
          </p:nvPr>
        </p:nvGraphicFramePr>
        <p:xfrm>
          <a:off x="409903" y="773085"/>
          <a:ext cx="11577051" cy="5910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:a16="http://schemas.microsoft.com/office/drawing/2014/main" xmlns="" val="2956910027"/>
                    </a:ext>
                  </a:extLst>
                </a:gridCol>
              </a:tblGrid>
              <a:tr h="11421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объектов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шт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мест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Местонахождение объекта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47682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страна </a:t>
                      </a: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(Рекультивация земель, занятых городской свалкой несанкционированного размещения отходов IV-V класса опасности)</a:t>
                      </a:r>
                      <a:endParaRPr lang="ru-RU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buNone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Малгобек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0251261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V="1">
            <a:off x="518983" y="3039762"/>
            <a:ext cx="11475308" cy="247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1320" y="3023286"/>
            <a:ext cx="44484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лесов </a:t>
            </a:r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(Оснащение учреждений выполняющих мероприятия по воспроизводству лесов специализированной техникой для проведения комплекса мероприятий по лесовосстановлению и лесоразведению;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лесопожарной техники)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779740" y="3377514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834184" y="31303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710616" y="3188043"/>
            <a:ext cx="4378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95504" y="3163330"/>
            <a:ext cx="3635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Министерство природных ресурсов и экологии Республики Ингушетия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448961" y="4946822"/>
            <a:ext cx="11475308" cy="247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6605" y="5041556"/>
            <a:ext cx="445166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система обращения с ТКО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передвижных, пластиковых, 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контейнеров для раздельного 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сбора отходов объемом 1100 литров)</a:t>
            </a:r>
          </a:p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8217244" y="5020963"/>
            <a:ext cx="3635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Министерство природных ресурсов и экологии Республики Ингушетия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84108" y="3196281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58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60540" y="5099222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2289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87979" y="5082746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972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Рисунок 4" descr="16382572115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906" y="781157"/>
            <a:ext cx="4234973" cy="2382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16382572115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9483" y="711403"/>
            <a:ext cx="4211425" cy="2368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16382572115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422" y="3867173"/>
            <a:ext cx="4255261" cy="23935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3870" y="189470"/>
            <a:ext cx="10106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Рекультивация земель, занятых городской свалкой несанкционированного размещения отходов IV-V класса опасности.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8" name="Рисунок 7" descr="image-08-10-21-03-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7482" y="1237756"/>
            <a:ext cx="3609004" cy="2337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IMG_40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31635" y="1247999"/>
            <a:ext cx="3561078" cy="2374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IMG_407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95982" y="3957185"/>
            <a:ext cx="3546722" cy="2364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221871" y="428367"/>
            <a:ext cx="26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Лесопожарная</a:t>
            </a:r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техника.</a:t>
            </a:r>
            <a:endParaRPr lang="ru-RU" dirty="0"/>
          </a:p>
        </p:txBody>
      </p:sp>
      <p:pic>
        <p:nvPicPr>
          <p:cNvPr id="9" name="Рисунок 8" descr="PHOTO-2021-12-14-10-26-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75158" y="3921212"/>
            <a:ext cx="3599934" cy="2496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5560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802674"/>
            <a:ext cx="4347881" cy="264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29443"/>
            <a:ext cx="5363885" cy="7652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1.Численность населения, качество жизни которого улучшится в связи с ликвидацией несанкционированных свалок в границах городов</a:t>
            </a:r>
          </a:p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473133" y="182563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06067" y="212326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06067" y="234495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06067" y="25712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06067" y="280837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06067" y="305489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06066" y="325244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30819" y="212326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30819" y="235597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30819" y="25699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150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30818" y="28339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187,1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30817" y="30666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226,4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30817" y="326097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226,4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95915" y="2354780"/>
            <a:ext cx="1507890" cy="19071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95914" y="2116896"/>
            <a:ext cx="1491416" cy="1896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95914" y="2817073"/>
            <a:ext cx="1730313" cy="26387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87676" y="3084468"/>
            <a:ext cx="1919783" cy="2189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95914" y="3306252"/>
            <a:ext cx="1903308" cy="22777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6" y="374278"/>
            <a:ext cx="558019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«ЭКОЛОГИЯ»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635689" cy="276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                Региональный проект «Чистая страна»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</a:t>
            </a:r>
            <a:r>
              <a:rPr lang="ru-RU" sz="14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3195913" y="2573825"/>
            <a:ext cx="1524368" cy="235278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object 45"/>
          <p:cNvSpPr/>
          <p:nvPr/>
        </p:nvSpPr>
        <p:spPr>
          <a:xfrm>
            <a:off x="10399059" y="68322"/>
            <a:ext cx="1540795" cy="92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Прямоугольник 134"/>
          <p:cNvSpPr/>
          <p:nvPr/>
        </p:nvSpPr>
        <p:spPr>
          <a:xfrm>
            <a:off x="5750130" y="1107639"/>
            <a:ext cx="6236420" cy="6488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Количество ликвидированных несанкционированных свалок в границах городов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406738" y="2476519"/>
            <a:ext cx="140916" cy="22549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406740" y="2255830"/>
            <a:ext cx="124438" cy="19904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06738" y="2956007"/>
            <a:ext cx="215057" cy="19908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06739" y="3207780"/>
            <a:ext cx="330385" cy="21916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06739" y="3450032"/>
            <a:ext cx="338623" cy="21580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424389" y="2721058"/>
            <a:ext cx="123265" cy="162185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</a:t>
            </a:r>
            <a:r>
              <a:rPr lang="ru-RU" sz="1600" dirty="0">
                <a:solidFill>
                  <a:schemeClr val="tx2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xmlns="" val="235138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5957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500" y="1169773"/>
            <a:ext cx="6086068" cy="785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Доля направленных на утилизацию отходов, выделенных в результате раздельного накопления и обработки (сортировки) твердых коммунальных отходов, в общей массе образованных твердых коммунальных отходов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83163" y="3811459"/>
            <a:ext cx="5995150" cy="732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 Доля импорта оборудования для обработки и утилизации твердых коммунальных отходов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3,1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32353" y="4009700"/>
            <a:ext cx="5871884" cy="6305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Доля твердых коммунальных отходов, направленных на обработку (сортировку), в общей массе образованных твердых коммунальных отходов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73133" y="1888796"/>
            <a:ext cx="2814916" cy="232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0,6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06067" y="212326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06067" y="234495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06067" y="25712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06067" y="280837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06067" y="305489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06066" y="325244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30819" y="212326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30819" y="235597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30819" y="25699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1,1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30818" y="28339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30817" y="30666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30817" y="326097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62966" y="2132359"/>
            <a:ext cx="49792" cy="25661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62962" y="2331079"/>
            <a:ext cx="74507" cy="22265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54724" y="2792360"/>
            <a:ext cx="148650" cy="21445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54726" y="3035042"/>
            <a:ext cx="156885" cy="21890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54724" y="3281540"/>
            <a:ext cx="173362" cy="2607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374278"/>
            <a:ext cx="5599611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ЭКОЛОГИЯ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818901" cy="311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Региональный проект «Комплексное обращение с ТКО»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5955580" y="1222969"/>
            <a:ext cx="6236420" cy="668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3. Доля направленных на захоронение твердых коммунальных отходов, в том числе прошедших обработку (сортировку), в общей массе образованных твердых коммунальных отходов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99,1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98,9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98,4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431452" y="2229384"/>
            <a:ext cx="1600474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414978" y="2494726"/>
            <a:ext cx="1541346" cy="2402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06739" y="2956007"/>
            <a:ext cx="1426018" cy="2567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06739" y="3207780"/>
            <a:ext cx="1417780" cy="21092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06739" y="3450032"/>
            <a:ext cx="1409542" cy="20756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416150" y="2737533"/>
            <a:ext cx="1498985" cy="228089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163908" y="188840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99,4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191871" y="630246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  12,6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2" name="object 43"/>
          <p:cNvSpPr/>
          <p:nvPr/>
        </p:nvSpPr>
        <p:spPr>
          <a:xfrm>
            <a:off x="10191565" y="47031"/>
            <a:ext cx="1869755" cy="10484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Прямоугольник 63"/>
          <p:cNvSpPr/>
          <p:nvPr/>
        </p:nvSpPr>
        <p:spPr>
          <a:xfrm>
            <a:off x="3151275" y="2568658"/>
            <a:ext cx="94434" cy="20749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7281705" y="4430168"/>
            <a:ext cx="2814916" cy="232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7830307" y="473072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7838544" y="4960659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7855021" y="514578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863259" y="533346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863258" y="552231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871496" y="5712546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8473827" y="469777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473827" y="493872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473827" y="510330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515015" y="529316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515014" y="55011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464985" y="572993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  36</a:t>
            </a:r>
            <a:endParaRPr lang="ru-RU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93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5957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235677"/>
            <a:ext cx="6086068" cy="5436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5.</a:t>
            </a:r>
            <a:r>
              <a:rPr lang="ru-RU" sz="1400" dirty="0" smtClean="0"/>
              <a:t> </a:t>
            </a:r>
            <a:r>
              <a:rPr lang="ru-RU" sz="1400" b="1" dirty="0" smtClean="0">
                <a:solidFill>
                  <a:schemeClr val="tx2"/>
                </a:solidFill>
              </a:rPr>
              <a:t>Доля разработанных электронных моделей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473133" y="1888796"/>
            <a:ext cx="2814916" cy="232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06067" y="212326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06067" y="234495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06067" y="25712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06067" y="280837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06067" y="305489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06066" y="325244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22581" y="2131501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30819" y="235597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30819" y="25699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30818" y="28339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30817" y="306668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30817" y="326097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62965" y="2132359"/>
            <a:ext cx="1680883" cy="25661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62962" y="2331079"/>
            <a:ext cx="1680887" cy="22265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54724" y="2792360"/>
            <a:ext cx="1722076" cy="21445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54726" y="3035042"/>
            <a:ext cx="1730312" cy="21890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54724" y="3281540"/>
            <a:ext cx="1730314" cy="2607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6" y="374278"/>
            <a:ext cx="5599611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ЭКОЛОГИЯ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818901" cy="3115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Региональный проект «Комплексное обращение с ТКО»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2" name="object 43"/>
          <p:cNvSpPr/>
          <p:nvPr/>
        </p:nvSpPr>
        <p:spPr>
          <a:xfrm>
            <a:off x="10191565" y="47031"/>
            <a:ext cx="1869755" cy="10484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Прямоугольник 63"/>
          <p:cNvSpPr/>
          <p:nvPr/>
        </p:nvSpPr>
        <p:spPr>
          <a:xfrm>
            <a:off x="3151274" y="2568658"/>
            <a:ext cx="1700811" cy="20749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937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5560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802674"/>
            <a:ext cx="4347881" cy="264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03157" y="3941946"/>
            <a:ext cx="7288567" cy="906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3. Протяженность расчищенных участков русел рек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962398" y="4848456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997821" y="517325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997821" y="539494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997821" y="56212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4997821" y="585836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997821" y="610488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997821" y="635278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822573" y="517325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822573" y="540596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822573" y="561996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814335" y="583454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822571" y="611667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822571" y="6356244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6687667" y="6361088"/>
            <a:ext cx="133263" cy="2127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15877" y="1349296"/>
            <a:ext cx="5363885" cy="3488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Количество населения, улучшившего экологические условия проживания вблизи водных объектов, нарастающим </a:t>
            </a:r>
            <a:r>
              <a:rPr lang="ru-RU" sz="1400" dirty="0" smtClean="0"/>
              <a:t>итогом</a:t>
            </a:r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473133" y="182563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06067" y="212326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06067" y="234495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06067" y="25712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06067" y="280837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06067" y="305489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06066" y="325244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30819" y="212326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30819" y="235597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0,0052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06105" y="256173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0,0052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30817" y="281490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0,0052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30816" y="305608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0,0052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30817" y="326097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0,0172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95915" y="2354780"/>
            <a:ext cx="99220" cy="20718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95914" y="2817073"/>
            <a:ext cx="90984" cy="22268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95914" y="3076230"/>
            <a:ext cx="90983" cy="19419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95914" y="3306253"/>
            <a:ext cx="140410" cy="1865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826544" y="182813"/>
            <a:ext cx="5580193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ЭКОЛОГИЯ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291628" y="497648"/>
            <a:ext cx="5740139" cy="481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«Сохранение уникальных водных объектов»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6</a:t>
            </a:r>
            <a:r>
              <a:rPr lang="ru-RU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5" name="Прямоугольник 134"/>
          <p:cNvSpPr/>
          <p:nvPr/>
        </p:nvSpPr>
        <p:spPr>
          <a:xfrm>
            <a:off x="6098930" y="1161066"/>
            <a:ext cx="5969502" cy="461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Площадь восстановленных водных объектов, нарастающим итогом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7716892" y="226219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716892" y="248389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716892" y="271020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716892" y="294731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716892" y="319383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716892" y="344172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541644" y="226219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3" name="Прямоугольник 142"/>
          <p:cNvSpPr/>
          <p:nvPr/>
        </p:nvSpPr>
        <p:spPr>
          <a:xfrm>
            <a:off x="8541644" y="249490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0,031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541644" y="270891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0,031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541643" y="297291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0,031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541642" y="32056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0,031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541642" y="344518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0,031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406738" y="2476520"/>
            <a:ext cx="91490" cy="20901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406739" y="2956007"/>
            <a:ext cx="83250" cy="24027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406740" y="3207780"/>
            <a:ext cx="99725" cy="21916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406740" y="3450032"/>
            <a:ext cx="99725" cy="21580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702590" y="191311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object 34"/>
          <p:cNvSpPr/>
          <p:nvPr/>
        </p:nvSpPr>
        <p:spPr>
          <a:xfrm>
            <a:off x="10149533" y="3893274"/>
            <a:ext cx="1907997" cy="10840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107"/>
          <p:cNvSpPr/>
          <p:nvPr/>
        </p:nvSpPr>
        <p:spPr>
          <a:xfrm>
            <a:off x="10170032" y="40048"/>
            <a:ext cx="1932074" cy="9853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Прямоугольник 71"/>
          <p:cNvSpPr/>
          <p:nvPr/>
        </p:nvSpPr>
        <p:spPr>
          <a:xfrm>
            <a:off x="3192463" y="2576897"/>
            <a:ext cx="110910" cy="20749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9407912" y="2712822"/>
            <a:ext cx="110910" cy="20749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56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144521</TotalTime>
  <Words>913</Words>
  <Application>Microsoft Office PowerPoint</Application>
  <PresentationFormat>Произвольный</PresentationFormat>
  <Paragraphs>265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Слайд 1</vt:lpstr>
      <vt:lpstr>Национальный проект «Экология» </vt:lpstr>
      <vt:lpstr>Слайд 3</vt:lpstr>
      <vt:lpstr>Слайд 4</vt:lpstr>
      <vt:lpstr>Слайд 5</vt:lpstr>
      <vt:lpstr>Национальный проект «Экология» содержит в себе следующие  основные задачи и цели в 2021 году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apsk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Ледовская Анастасия Владимировна</dc:creator>
  <cp:lastModifiedBy>Фатима</cp:lastModifiedBy>
  <cp:revision>2489</cp:revision>
  <cp:lastPrinted>2019-07-23T09:50:50Z</cp:lastPrinted>
  <dcterms:created xsi:type="dcterms:W3CDTF">2018-10-05T11:19:22Z</dcterms:created>
  <dcterms:modified xsi:type="dcterms:W3CDTF">2022-01-14T08:10:05Z</dcterms:modified>
</cp:coreProperties>
</file>