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olors9.xml" ContentType="application/vnd.ms-office.chartcolor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charts/style10.xml" ContentType="application/vnd.ms-office.chart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olors10.xml" ContentType="application/vnd.ms-office.chartcolorstyle+xml"/>
  <Override PartName="/ppt/charts/style9.xml" ContentType="application/vnd.ms-office.chartstyl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2"/>
  </p:notesMasterIdLst>
  <p:handoutMasterIdLst>
    <p:handoutMasterId r:id="rId13"/>
  </p:handoutMasterIdLst>
  <p:sldIdLst>
    <p:sldId id="499" r:id="rId2"/>
    <p:sldId id="505" r:id="rId3"/>
    <p:sldId id="498" r:id="rId4"/>
    <p:sldId id="506" r:id="rId5"/>
    <p:sldId id="507" r:id="rId6"/>
    <p:sldId id="500" r:id="rId7"/>
    <p:sldId id="501" r:id="rId8"/>
    <p:sldId id="502" r:id="rId9"/>
    <p:sldId id="503" r:id="rId10"/>
    <p:sldId id="504" r:id="rId11"/>
  </p:sldIdLst>
  <p:sldSz cx="12192000" cy="6858000"/>
  <p:notesSz cx="9942513" cy="67611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95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0EBF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01" autoAdjust="0"/>
    <p:restoredTop sz="89474" autoAdjust="0"/>
  </p:normalViewPr>
  <p:slideViewPr>
    <p:cSldViewPr snapToGrid="0">
      <p:cViewPr varScale="1">
        <p:scale>
          <a:sx n="116" d="100"/>
          <a:sy n="116" d="100"/>
        </p:scale>
        <p:origin x="-438" y="-114"/>
      </p:cViewPr>
      <p:guideLst>
        <p:guide orient="horz" pos="1956"/>
        <p:guide pos="3840"/>
      </p:guideLst>
    </p:cSldViewPr>
  </p:slideViewPr>
  <p:outlineViewPr>
    <p:cViewPr>
      <p:scale>
        <a:sx n="33" d="100"/>
        <a:sy n="33" d="100"/>
      </p:scale>
      <p:origin x="0" y="-12972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10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2.xlsx"/><Relationship Id="rId4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doughnutChart>
        <c:varyColors val="1"/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3499739410524397"/>
          <c:y val="4.3339917360674107E-2"/>
          <c:w val="0.70960749362713571"/>
          <c:h val="0.9046521818065164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C0F-41B7-9F24-8AB0FEC9FF66}"/>
              </c:ext>
            </c:extLst>
          </c:dPt>
          <c:dPt>
            <c:idx val="1"/>
            <c:explosion val="3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3818-4CEE-8A23-8CBA272A5C99}"/>
              </c:ext>
            </c:extLst>
          </c:dPt>
          <c:dPt>
            <c:idx val="2"/>
            <c:explosion val="5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818-4CEE-8A23-8CBA272A5C99}"/>
              </c:ext>
            </c:extLst>
          </c:dPt>
          <c:dPt>
            <c:idx val="3"/>
            <c:explosion val="3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818-4CEE-8A23-8CBA272A5C99}"/>
              </c:ext>
            </c:extLst>
          </c:dPt>
          <c:dPt>
            <c:idx val="4"/>
            <c:explosion val="5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C0F-41B7-9F24-8AB0FEC9FF66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13583.54</c:v>
                </c:pt>
                <c:pt idx="1">
                  <c:v>13572.93</c:v>
                </c:pt>
                <c:pt idx="2">
                  <c:v>62854</c:v>
                </c:pt>
                <c:pt idx="3">
                  <c:v>4054.9500000000007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818-4CEE-8A23-8CBA272A5C99}"/>
            </c:ext>
          </c:extLst>
        </c:ser>
        <c:firstSliceAng val="0"/>
        <c:holeSize val="75"/>
      </c:doughnutChart>
      <c:spPr>
        <a:noFill/>
        <a:ln w="25400"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0.3665</cdr:x>
      <cdr:y>0.35608</cdr:y>
    </cdr:from>
    <cdr:to>
      <cdr:x>0.63592</cdr:x>
      <cdr:y>0.69323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43913" y="96573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0.3301</cdr:x>
      <cdr:y>0.3986</cdr:y>
    </cdr:from>
    <cdr:to>
      <cdr:x>0.68932</cdr:x>
      <cdr:y>0.64463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120346" y="1081065"/>
          <a:ext cx="1219200" cy="6672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b="1" kern="1200" dirty="0">
              <a:solidFill>
                <a:schemeClr val="tx2"/>
              </a:solidFill>
            </a:rPr>
            <a:t>94 065,42 </a:t>
          </a:r>
          <a:endParaRPr lang="ru-RU" sz="1400" b="1" kern="1200" dirty="0" smtClean="0">
            <a:solidFill>
              <a:schemeClr val="tx2"/>
            </a:solidFill>
          </a:endParaRPr>
        </a:p>
        <a:p xmlns:a="http://schemas.openxmlformats.org/drawingml/2006/main">
          <a:pPr algn="ctr"/>
          <a:r>
            <a:rPr lang="ru-RU" sz="1400" b="1" kern="1200" dirty="0" smtClean="0">
              <a:solidFill>
                <a:schemeClr val="tx2"/>
              </a:solidFill>
            </a:rPr>
            <a:t>тыс</a:t>
          </a:r>
          <a:r>
            <a:rPr lang="ru-RU" sz="1400" b="1" kern="1200" dirty="0">
              <a:solidFill>
                <a:schemeClr val="tx2"/>
              </a:solidFill>
            </a:rPr>
            <a:t>. руб</a:t>
          </a:r>
          <a:r>
            <a:rPr lang="ru-RU" sz="1100" dirty="0" smtClean="0"/>
            <a:t>.</a:t>
          </a:r>
          <a:endParaRPr lang="ru-RU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9506" cy="338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0686" y="1"/>
            <a:ext cx="4309506" cy="338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928621-73B2-4D64-84D4-F86B710D94BE}" type="datetimeFigureOut">
              <a:rPr lang="ru-RU" smtClean="0"/>
              <a:pPr/>
              <a:t>21.01.2022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22673"/>
            <a:ext cx="4309506" cy="3384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0686" y="6422673"/>
            <a:ext cx="4309506" cy="3384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4B7E5-172E-4039-8519-73B188F07C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67217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1791" y="0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BA3ABE-FC76-4E74-B193-4093FB2A4DC6}" type="datetimeFigureOut">
              <a:rPr lang="ru-RU" smtClean="0"/>
              <a:pPr/>
              <a:t>21.01.2022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41638" y="844550"/>
            <a:ext cx="4059237" cy="2282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253" y="3253811"/>
            <a:ext cx="7954010" cy="266220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21933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1791" y="6421933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A97B5-B729-4269-9A0C-F1767720E0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5835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A97B5-B729-4269-9A0C-F1767720E0D2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1706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A97B5-B729-4269-9A0C-F1767720E0D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5848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EBAFE-E642-4ECD-B7B1-349FB1D2F3BC}" type="datetime1">
              <a:rPr lang="ru-RU" smtClean="0"/>
              <a:pPr/>
              <a:t>21.01.2022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086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4383-5DF6-4E3C-ABE8-C9D5F3410A8C}" type="datetime1">
              <a:rPr lang="ru-RU" smtClean="0"/>
              <a:pPr/>
              <a:t>21.01.2022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9328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87FA0-F5BA-47E3-8E66-128791BA2532}" type="datetime1">
              <a:rPr lang="ru-RU" smtClean="0"/>
              <a:pPr/>
              <a:t>21.01.2022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3016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0EC6-08AA-4CCC-933A-EF82FF78EDA3}" type="datetime1">
              <a:rPr lang="ru-RU" smtClean="0"/>
              <a:pPr/>
              <a:t>21.01.2022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5778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ADDB-F0AD-48A5-9EB6-55F2FE88C106}" type="datetime1">
              <a:rPr lang="ru-RU" smtClean="0"/>
              <a:pPr/>
              <a:t>21.01.2022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8613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2826D-7D2C-4433-AA72-4E84A7E90BF6}" type="datetime1">
              <a:rPr lang="ru-RU" smtClean="0"/>
              <a:pPr/>
              <a:t>21.01.2022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1105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5510E-09C0-4DAF-AB11-706D9438DF7B}" type="datetime1">
              <a:rPr lang="ru-RU" smtClean="0"/>
              <a:pPr/>
              <a:t>21.01.2022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3087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9FD8A-A73A-46A1-BD09-C927EB719C7F}" type="datetime1">
              <a:rPr lang="ru-RU" smtClean="0"/>
              <a:pPr/>
              <a:t>21.01.2022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1198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24B1E-167A-4E7F-8EF7-E4169871D42B}" type="datetime1">
              <a:rPr lang="ru-RU" smtClean="0"/>
              <a:pPr/>
              <a:t>21.01.2022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54093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808E-FF20-49F8-93C2-2F10D87ADA88}" type="datetime1">
              <a:rPr lang="ru-RU" smtClean="0"/>
              <a:pPr/>
              <a:t>21.01.2022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5667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3D90-4709-4563-ABD6-1C5F2C3CB78C}" type="datetime1">
              <a:rPr lang="ru-RU" smtClean="0"/>
              <a:pPr/>
              <a:t>21.01.2022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0424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4DD43-EDA9-4076-8A30-F828633BA8CB}" type="datetime1">
              <a:rPr lang="ru-RU" smtClean="0"/>
              <a:pPr/>
              <a:t>21.01.2022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7061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chart" Target="../charts/chart2.xml"/><Relationship Id="rId4" Type="http://schemas.openxmlformats.org/officeDocument/2006/relationships/chart" Target="../charts/chart1.xml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3105110" y="0"/>
            <a:ext cx="0" cy="6858000"/>
          </a:xfrm>
          <a:prstGeom prst="lin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Овал 7"/>
          <p:cNvSpPr/>
          <p:nvPr/>
        </p:nvSpPr>
        <p:spPr>
          <a:xfrm>
            <a:off x="2097576" y="765727"/>
            <a:ext cx="2015067" cy="2015067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2377122" y="3429000"/>
            <a:ext cx="7965866" cy="1869101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ru-RU" sz="2309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</a:t>
            </a:r>
            <a:r>
              <a:rPr lang="ru-RU" sz="2309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</a:t>
            </a:r>
          </a:p>
          <a:p>
            <a:r>
              <a:rPr lang="ru-RU" sz="2309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МАЛОЕ И СРЕДНЕЕ ПРЕДПРИНИМАТЕЛЬСТВО И ПОДДЕРЖКА ИНДИВИДУАЛЬНОЙ</a:t>
            </a:r>
          </a:p>
          <a:p>
            <a:r>
              <a:rPr lang="ru-RU" sz="2309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ПРЕДПРИНИМАТЕЛЬСКОЙ ИНИЦИАТИВЫ</a:t>
            </a:r>
          </a:p>
          <a:p>
            <a:r>
              <a:rPr lang="ru-RU" sz="2309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76068" y="1217774"/>
            <a:ext cx="1258082" cy="125808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</p:pic>
      <p:pic>
        <p:nvPicPr>
          <p:cNvPr id="7" name="Рисунок 6" descr="МСП_лого_цвет_лев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67351" y="0"/>
            <a:ext cx="3624649" cy="268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197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451" y="365125"/>
            <a:ext cx="11525459" cy="649759"/>
          </a:xfrm>
        </p:spPr>
        <p:txBody>
          <a:bodyPr>
            <a:noAutofit/>
          </a:bodyPr>
          <a:lstStyle/>
          <a:p>
            <a:pPr lvl="0"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«Малое и среднее предпринимательство и поддержка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предпринимательской инициативы»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20219" y="2347784"/>
            <a:ext cx="6239392" cy="430427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Расширение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доступа субъектов МСП к финансовой поддержке, в том числе к льготному финансированию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Создание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акселерации субъектов малого и среднего предпринимательства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Система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 фермеров и развитие сельской кооперации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Популяризация предпринимательства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Улучшение условий ведения предпринимательской деятельности</a:t>
            </a:r>
          </a:p>
          <a:p>
            <a:pPr lvl="0"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легкого старта и комфортного ведения бизнеса</a:t>
            </a:r>
          </a:p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7.Создание благоприятных условий для осуществления деятельности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самозанятыми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гражданами</a:t>
            </a:r>
          </a:p>
          <a:p>
            <a:pPr lvl="0" algn="ctr"/>
            <a:endParaRPr lang="ru-RU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01451" y="1135350"/>
            <a:ext cx="6004756" cy="10192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 проекты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485127" y="2275089"/>
            <a:ext cx="5212885" cy="427285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Расширение доступа субъектов МСП к финансовой поддержке, в том числе к льготному финансированию</a:t>
            </a: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Создание системы акселерации субъектов малого и среднего предпринимательства</a:t>
            </a: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Система поддержки фермеров и развитие сельской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кооперации</a:t>
            </a:r>
          </a:p>
          <a:p>
            <a:pPr lvl="0" algn="ctr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4.Создание благоприятных условий для осуществления деятельности </a:t>
            </a:r>
            <a:r>
              <a:rPr lang="ru-RU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самозанятыми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гражданами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485128" y="1135349"/>
            <a:ext cx="5212885" cy="101927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проекты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/>
          <p:nvPr/>
        </p:nvPicPr>
        <p:blipFill rotWithShape="1">
          <a:blip r:embed="rId3" cstate="print"/>
          <a:srcRect l="53333" t="56974" r="43482" b="35648"/>
          <a:stretch/>
        </p:blipFill>
        <p:spPr bwMode="auto">
          <a:xfrm>
            <a:off x="742600" y="60233"/>
            <a:ext cx="862083" cy="10148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89920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99783" y="225860"/>
            <a:ext cx="7025651" cy="6287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«Малое и среднее предпринимательство и поддержка предпринимательской инициативы»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5" name="object 20"/>
          <p:cNvSpPr/>
          <p:nvPr/>
        </p:nvSpPr>
        <p:spPr>
          <a:xfrm>
            <a:off x="832963" y="105644"/>
            <a:ext cx="152226" cy="5332123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2"/>
          <p:cNvSpPr/>
          <p:nvPr/>
        </p:nvSpPr>
        <p:spPr>
          <a:xfrm flipV="1">
            <a:off x="1408554" y="832218"/>
            <a:ext cx="10661302" cy="102819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1" name="Овал 10"/>
          <p:cNvSpPr/>
          <p:nvPr/>
        </p:nvSpPr>
        <p:spPr>
          <a:xfrm>
            <a:off x="596519" y="1023702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96519" y="2625961"/>
            <a:ext cx="487846" cy="31446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55"/>
          <p:cNvSpPr/>
          <p:nvPr/>
        </p:nvSpPr>
        <p:spPr>
          <a:xfrm>
            <a:off x="723756" y="1123102"/>
            <a:ext cx="241639" cy="27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Прямоугольник 16"/>
          <p:cNvSpPr/>
          <p:nvPr/>
        </p:nvSpPr>
        <p:spPr>
          <a:xfrm>
            <a:off x="1266585" y="1051728"/>
            <a:ext cx="4702629" cy="352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СРОКИ РЕАЛИЗАЦИИ: 01.01.2019 – 31.12.2024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23" name="object 123"/>
          <p:cNvSpPr/>
          <p:nvPr/>
        </p:nvSpPr>
        <p:spPr>
          <a:xfrm>
            <a:off x="718192" y="2663301"/>
            <a:ext cx="244500" cy="2691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Прямоугольник 51"/>
          <p:cNvSpPr/>
          <p:nvPr/>
        </p:nvSpPr>
        <p:spPr>
          <a:xfrm>
            <a:off x="1122110" y="2675541"/>
            <a:ext cx="5549154" cy="3128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Федеральные проекты в которых участвует Республики Ингушетия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6379609" y="3020225"/>
            <a:ext cx="1339205" cy="33793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13 583,54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8079565" y="1748727"/>
            <a:ext cx="3801093" cy="9145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endParaRPr lang="ru-RU" sz="1200" b="1" dirty="0">
              <a:solidFill>
                <a:schemeClr val="tx2"/>
              </a:solidFill>
            </a:endParaRPr>
          </a:p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БЮДЖЕТ </a:t>
            </a:r>
            <a:r>
              <a:rPr lang="ru-RU" sz="1400" b="1" dirty="0">
                <a:solidFill>
                  <a:schemeClr val="tx2"/>
                </a:solidFill>
              </a:rPr>
              <a:t>НАЦИОНАЛЬНОГО ПРОЕКТА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                                     </a:t>
            </a:r>
            <a:r>
              <a:rPr lang="en-US" sz="1400" b="1" dirty="0" smtClean="0">
                <a:solidFill>
                  <a:schemeClr val="tx2"/>
                </a:solidFill>
              </a:rPr>
              <a:t>94</a:t>
            </a:r>
            <a:r>
              <a:rPr lang="ru-RU" sz="1400" b="1" dirty="0" smtClean="0">
                <a:solidFill>
                  <a:schemeClr val="tx2"/>
                </a:solidFill>
              </a:rPr>
              <a:t> </a:t>
            </a:r>
            <a:r>
              <a:rPr lang="en-US" sz="1400" b="1" dirty="0" smtClean="0">
                <a:solidFill>
                  <a:schemeClr val="tx2"/>
                </a:solidFill>
              </a:rPr>
              <a:t>065</a:t>
            </a:r>
            <a:r>
              <a:rPr lang="ru-RU" sz="1400" b="1" dirty="0" smtClean="0">
                <a:solidFill>
                  <a:schemeClr val="tx2"/>
                </a:solidFill>
              </a:rPr>
              <a:t>,42 тыс. руб.</a:t>
            </a:r>
            <a:endParaRPr lang="ru-RU" sz="1400" b="1" dirty="0">
              <a:solidFill>
                <a:schemeClr val="tx2"/>
              </a:solidFill>
            </a:endParaRPr>
          </a:p>
          <a:p>
            <a:pPr algn="ctr">
              <a:defRPr/>
            </a:pPr>
            <a:r>
              <a:rPr lang="ru-RU" sz="1400" b="1" dirty="0" smtClean="0">
                <a:solidFill>
                  <a:schemeClr val="tx2"/>
                </a:solidFill>
              </a:rPr>
              <a:t>ИСТОЧНИКИ ФБ –  93 124,8 тыс. руб.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tx2"/>
                </a:solidFill>
              </a:rPr>
              <a:t>                       РБ –  940,62 тыс</a:t>
            </a:r>
            <a:r>
              <a:rPr lang="ru-RU" sz="1400" b="1" dirty="0">
                <a:solidFill>
                  <a:schemeClr val="tx2"/>
                </a:solidFill>
              </a:rPr>
              <a:t>. руб.</a:t>
            </a:r>
          </a:p>
          <a:p>
            <a:pPr algn="ctr">
              <a:defRPr/>
            </a:pPr>
            <a:endParaRPr lang="ru-RU" sz="12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200" b="1" dirty="0" smtClean="0">
                <a:solidFill>
                  <a:schemeClr val="tx2"/>
                </a:solidFill>
              </a:rPr>
              <a:t> </a:t>
            </a:r>
          </a:p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122110" y="3070798"/>
            <a:ext cx="4845122" cy="351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5080" algn="just">
              <a:spcBef>
                <a:spcPts val="100"/>
              </a:spcBef>
            </a:pPr>
            <a:r>
              <a:rPr lang="ru-RU" sz="1400" dirty="0" smtClean="0">
                <a:solidFill>
                  <a:schemeClr val="tx2"/>
                </a:solidFill>
              </a:rPr>
              <a:t>1. Расширение </a:t>
            </a:r>
            <a:r>
              <a:rPr lang="ru-RU" sz="1400" dirty="0">
                <a:solidFill>
                  <a:schemeClr val="tx2"/>
                </a:solidFill>
              </a:rPr>
              <a:t>доступа субъектов МСП  к финансовым ресурсам, в том числе  к льготному финансированию</a:t>
            </a:r>
          </a:p>
        </p:txBody>
      </p:sp>
      <p:sp>
        <p:nvSpPr>
          <p:cNvPr id="10" name="Блок-схема: узел 9"/>
          <p:cNvSpPr/>
          <p:nvPr/>
        </p:nvSpPr>
        <p:spPr>
          <a:xfrm>
            <a:off x="6591118" y="15018115"/>
            <a:ext cx="45719" cy="130414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038399" y="3430360"/>
            <a:ext cx="5023698" cy="2919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 2. Создание системы акселерации субъектов МСП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201876" y="1574586"/>
            <a:ext cx="398237" cy="28963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33" name="Стрелка вправо 32"/>
          <p:cNvSpPr/>
          <p:nvPr/>
        </p:nvSpPr>
        <p:spPr>
          <a:xfrm rot="16200000">
            <a:off x="1313703" y="1681341"/>
            <a:ext cx="189702" cy="86369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636177" y="1588196"/>
            <a:ext cx="5311378" cy="2760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1. Увеличение численности занятых в сфере МСП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196486" y="1925949"/>
            <a:ext cx="403627" cy="33542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35" name="Стрелка вправо 34"/>
          <p:cNvSpPr/>
          <p:nvPr/>
        </p:nvSpPr>
        <p:spPr>
          <a:xfrm rot="16200000">
            <a:off x="1313704" y="2035619"/>
            <a:ext cx="189702" cy="86369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669349" y="1934051"/>
            <a:ext cx="4967487" cy="4107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2. Увеличение доли МСП в ВРП на 32.5 %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082038" y="3773343"/>
            <a:ext cx="5297569" cy="2919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3. Система поддержки фермеров и создание сельской кооперации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379609" y="3399460"/>
            <a:ext cx="1339205" cy="335980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13 572,93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379606" y="3776233"/>
            <a:ext cx="1339207" cy="34213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62 854,00</a:t>
            </a:r>
            <a:endParaRPr lang="ru-RU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/>
          </p:nvPr>
        </p:nvGraphicFramePr>
        <p:xfrm>
          <a:off x="7943272" y="2864519"/>
          <a:ext cx="3937385" cy="2481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7" name="object 107"/>
          <p:cNvSpPr/>
          <p:nvPr/>
        </p:nvSpPr>
        <p:spPr>
          <a:xfrm>
            <a:off x="432766" y="168394"/>
            <a:ext cx="780491" cy="7804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Прямоугольник 47"/>
          <p:cNvSpPr/>
          <p:nvPr/>
        </p:nvSpPr>
        <p:spPr>
          <a:xfrm>
            <a:off x="1063113" y="4217958"/>
            <a:ext cx="5023698" cy="2919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400" dirty="0" smtClean="0">
                <a:solidFill>
                  <a:schemeClr val="tx2"/>
                </a:solidFill>
              </a:rPr>
              <a:t> 4. Создание благоприятных условий для осуществления деятельности </a:t>
            </a:r>
            <a:r>
              <a:rPr lang="ru-RU" sz="1400" dirty="0" err="1" smtClean="0">
                <a:solidFill>
                  <a:schemeClr val="tx2"/>
                </a:solidFill>
              </a:rPr>
              <a:t>самозанятыми</a:t>
            </a:r>
            <a:r>
              <a:rPr lang="ru-RU" sz="1400" dirty="0" smtClean="0">
                <a:solidFill>
                  <a:schemeClr val="tx2"/>
                </a:solidFill>
              </a:rPr>
              <a:t> гражданами</a:t>
            </a:r>
          </a:p>
          <a:p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6379607" y="4144374"/>
            <a:ext cx="1339206" cy="342138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4 054,95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032821" y="4489016"/>
            <a:ext cx="5346785" cy="4602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 5. Улучшение условий ведения предпринимательской деятельности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6379607" y="4510521"/>
            <a:ext cx="1339206" cy="438714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-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201876" y="2319376"/>
            <a:ext cx="398237" cy="35151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55" name="Стрелка вправо 54"/>
          <p:cNvSpPr/>
          <p:nvPr/>
        </p:nvSpPr>
        <p:spPr>
          <a:xfrm rot="16200000">
            <a:off x="1309560" y="2461164"/>
            <a:ext cx="189702" cy="86369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1669350" y="2264739"/>
            <a:ext cx="6049464" cy="4107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3. Увеличение доли экспорта субъектов МСП в общем объеме </a:t>
            </a:r>
            <a:r>
              <a:rPr lang="ru-RU" sz="1400" dirty="0" err="1" smtClean="0">
                <a:solidFill>
                  <a:schemeClr val="tx2"/>
                </a:solidFill>
              </a:rPr>
              <a:t>несырьевого</a:t>
            </a:r>
            <a:r>
              <a:rPr lang="ru-RU" sz="1400" dirty="0" smtClean="0">
                <a:solidFill>
                  <a:schemeClr val="tx2"/>
                </a:solidFill>
              </a:rPr>
              <a:t> экспорта до  10 %  к 2024 году 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object 112"/>
          <p:cNvSpPr/>
          <p:nvPr/>
        </p:nvSpPr>
        <p:spPr>
          <a:xfrm>
            <a:off x="605950" y="3003176"/>
            <a:ext cx="454025" cy="4084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108"/>
          <p:cNvSpPr/>
          <p:nvPr/>
        </p:nvSpPr>
        <p:spPr>
          <a:xfrm>
            <a:off x="605950" y="3431213"/>
            <a:ext cx="454025" cy="3672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110"/>
          <p:cNvSpPr/>
          <p:nvPr/>
        </p:nvSpPr>
        <p:spPr>
          <a:xfrm>
            <a:off x="601408" y="3901604"/>
            <a:ext cx="454025" cy="4540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111"/>
          <p:cNvSpPr/>
          <p:nvPr/>
        </p:nvSpPr>
        <p:spPr>
          <a:xfrm>
            <a:off x="591383" y="4510521"/>
            <a:ext cx="454025" cy="45401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xmlns="" val="370326439"/>
              </p:ext>
            </p:extLst>
          </p:nvPr>
        </p:nvGraphicFramePr>
        <p:xfrm>
          <a:off x="8732109" y="2767912"/>
          <a:ext cx="3163330" cy="2594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xmlns="" val="280260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99783" y="225860"/>
            <a:ext cx="7025651" cy="6287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«Малое и среднее предпринимательство и поддержка предпринимательской инициативы»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5" name="object 20"/>
          <p:cNvSpPr/>
          <p:nvPr/>
        </p:nvSpPr>
        <p:spPr>
          <a:xfrm>
            <a:off x="832963" y="105644"/>
            <a:ext cx="152226" cy="5332123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2"/>
          <p:cNvSpPr/>
          <p:nvPr/>
        </p:nvSpPr>
        <p:spPr>
          <a:xfrm flipV="1">
            <a:off x="1408554" y="832218"/>
            <a:ext cx="10661302" cy="102819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1" name="Овал 10"/>
          <p:cNvSpPr/>
          <p:nvPr/>
        </p:nvSpPr>
        <p:spPr>
          <a:xfrm>
            <a:off x="596519" y="1023702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55"/>
          <p:cNvSpPr/>
          <p:nvPr/>
        </p:nvSpPr>
        <p:spPr>
          <a:xfrm>
            <a:off x="723756" y="1123102"/>
            <a:ext cx="241639" cy="27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Блок-схема: узел 9"/>
          <p:cNvSpPr/>
          <p:nvPr/>
        </p:nvSpPr>
        <p:spPr>
          <a:xfrm>
            <a:off x="6591118" y="15018115"/>
            <a:ext cx="45719" cy="130414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право 34"/>
          <p:cNvSpPr/>
          <p:nvPr/>
        </p:nvSpPr>
        <p:spPr>
          <a:xfrm rot="16200000">
            <a:off x="1313704" y="2035619"/>
            <a:ext cx="189702" cy="86369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object 107"/>
          <p:cNvSpPr/>
          <p:nvPr/>
        </p:nvSpPr>
        <p:spPr>
          <a:xfrm>
            <a:off x="432766" y="168394"/>
            <a:ext cx="780491" cy="7804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Стрелка вправо 54"/>
          <p:cNvSpPr/>
          <p:nvPr/>
        </p:nvSpPr>
        <p:spPr>
          <a:xfrm rot="16200000">
            <a:off x="1309560" y="2461164"/>
            <a:ext cx="189702" cy="86369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object 131"/>
          <p:cNvSpPr/>
          <p:nvPr/>
        </p:nvSpPr>
        <p:spPr>
          <a:xfrm>
            <a:off x="574178" y="5599446"/>
            <a:ext cx="549510" cy="5012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Прямоугольник 39"/>
          <p:cNvSpPr/>
          <p:nvPr/>
        </p:nvSpPr>
        <p:spPr>
          <a:xfrm>
            <a:off x="1392378" y="1102697"/>
            <a:ext cx="4702629" cy="352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СРОКИ РЕАЛИЗАЦИИ: 01.01.2019 – 31.12.2024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608423" y="1738305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object 123"/>
          <p:cNvSpPr/>
          <p:nvPr/>
        </p:nvSpPr>
        <p:spPr>
          <a:xfrm>
            <a:off x="715784" y="1801096"/>
            <a:ext cx="244500" cy="2691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Прямоугольник 45"/>
          <p:cNvSpPr/>
          <p:nvPr/>
        </p:nvSpPr>
        <p:spPr>
          <a:xfrm>
            <a:off x="1210962" y="1446422"/>
            <a:ext cx="9176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Ответственные должностные лица Республики Ингушетия за реализацию Указа Президента Российской Федерации В. В. Путина  от 7 мая 2018 года «О национальных целях и стратегических задачах развития Российской Федерации на период до 2024 года»</a:t>
            </a: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49" name="Рисунок 48" descr="МСП_лого_цвет_лев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399819" y="1005016"/>
            <a:ext cx="1545045" cy="1145059"/>
          </a:xfrm>
          <a:prstGeom prst="rect">
            <a:avLst/>
          </a:prstGeom>
        </p:spPr>
      </p:pic>
      <p:sp>
        <p:nvSpPr>
          <p:cNvPr id="60" name="Прямоугольник 59"/>
          <p:cNvSpPr/>
          <p:nvPr/>
        </p:nvSpPr>
        <p:spPr>
          <a:xfrm>
            <a:off x="3454844" y="2429224"/>
            <a:ext cx="2469770" cy="11306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2"/>
                </a:solidFill>
              </a:rPr>
              <a:t>КУРАТОР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Первый заместитель Председателя Правительства РИ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Фурсов Олег Борисович 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6132048" y="3651760"/>
            <a:ext cx="2294604" cy="11287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2"/>
                </a:solidFill>
              </a:rPr>
              <a:t>РУКОВОДИТЕЛЬ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Министр экономического 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развития РИ</a:t>
            </a:r>
          </a:p>
          <a:p>
            <a:pPr algn="ctr"/>
            <a:r>
              <a:rPr lang="ru-RU" sz="1400" i="1" dirty="0" err="1" smtClean="0">
                <a:solidFill>
                  <a:schemeClr val="tx2"/>
                </a:solidFill>
              </a:rPr>
              <a:t>Тумгоева</a:t>
            </a:r>
            <a:r>
              <a:rPr lang="ru-RU" sz="1400" i="1" dirty="0" smtClean="0">
                <a:solidFill>
                  <a:schemeClr val="tx2"/>
                </a:solidFill>
              </a:rPr>
              <a:t> </a:t>
            </a:r>
            <a:r>
              <a:rPr lang="ru-RU" sz="1400" i="1" dirty="0" err="1" smtClean="0">
                <a:solidFill>
                  <a:schemeClr val="tx2"/>
                </a:solidFill>
              </a:rPr>
              <a:t>Эсет</a:t>
            </a:r>
            <a:r>
              <a:rPr lang="ru-RU" sz="1400" i="1" dirty="0" smtClean="0">
                <a:solidFill>
                  <a:schemeClr val="tx2"/>
                </a:solidFill>
              </a:rPr>
              <a:t> </a:t>
            </a:r>
            <a:r>
              <a:rPr lang="ru-RU" sz="1400" i="1" dirty="0" err="1" smtClean="0">
                <a:solidFill>
                  <a:schemeClr val="tx2"/>
                </a:solidFill>
              </a:rPr>
              <a:t>Юсуповна</a:t>
            </a:r>
            <a:endParaRPr lang="ru-RU" sz="1400" i="1" dirty="0" smtClean="0">
              <a:solidFill>
                <a:schemeClr val="tx2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8535715" y="4932880"/>
            <a:ext cx="2860945" cy="13572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2"/>
                </a:solidFill>
              </a:rPr>
              <a:t>АДМИНИСТРАТОР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Заместитель министра экономического развития РИ</a:t>
            </a:r>
          </a:p>
          <a:p>
            <a:pPr algn="ctr"/>
            <a:r>
              <a:rPr lang="ru-RU" sz="1400" i="1" dirty="0" err="1" smtClean="0">
                <a:solidFill>
                  <a:schemeClr val="tx2"/>
                </a:solidFill>
              </a:rPr>
              <a:t>Осканов</a:t>
            </a:r>
            <a:r>
              <a:rPr lang="ru-RU" sz="1400" i="1" dirty="0" smtClean="0">
                <a:solidFill>
                  <a:schemeClr val="tx2"/>
                </a:solidFill>
              </a:rPr>
              <a:t> Михаил </a:t>
            </a:r>
            <a:r>
              <a:rPr lang="ru-RU" sz="1400" i="1" dirty="0" err="1" smtClean="0">
                <a:solidFill>
                  <a:schemeClr val="tx2"/>
                </a:solidFill>
              </a:rPr>
              <a:t>Назарович</a:t>
            </a:r>
            <a:endParaRPr lang="ru-RU" sz="1400" i="1" dirty="0" smtClean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82733" y="2422954"/>
            <a:ext cx="1457325" cy="1600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39564" y="3636491"/>
            <a:ext cx="1333500" cy="1562100"/>
          </a:xfrm>
          <a:prstGeom prst="rect">
            <a:avLst/>
          </a:prstGeom>
          <a:noFill/>
          <a:ln w="9525">
            <a:solidFill>
              <a:schemeClr val="bg2">
                <a:lumMod val="7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80260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400" y="116753"/>
            <a:ext cx="11309131" cy="6151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«Малое и среднее предпринимательство и поддержка предпринимательской инициативы»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 в себе следующие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и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в 2021 году</a:t>
            </a:r>
            <a:endParaRPr lang="ru-RU" sz="2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36121320"/>
              </p:ext>
            </p:extLst>
          </p:nvPr>
        </p:nvGraphicFramePr>
        <p:xfrm>
          <a:off x="409903" y="773084"/>
          <a:ext cx="11577051" cy="58355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6159">
                  <a:extLst>
                    <a:ext uri="{9D8B030D-6E8A-4147-A177-3AD203B41FA5}">
                      <a16:colId xmlns:a16="http://schemas.microsoft.com/office/drawing/2014/main" xmlns="" val="2688064681"/>
                    </a:ext>
                  </a:extLst>
                </a:gridCol>
                <a:gridCol w="1215169">
                  <a:extLst>
                    <a:ext uri="{9D8B030D-6E8A-4147-A177-3AD203B41FA5}">
                      <a16:colId xmlns:a16="http://schemas.microsoft.com/office/drawing/2014/main" xmlns="" val="1513899945"/>
                    </a:ext>
                  </a:extLst>
                </a:gridCol>
                <a:gridCol w="1233351">
                  <a:extLst>
                    <a:ext uri="{9D8B030D-6E8A-4147-A177-3AD203B41FA5}">
                      <a16:colId xmlns:a16="http://schemas.microsoft.com/office/drawing/2014/main" xmlns="" val="2890777592"/>
                    </a:ext>
                  </a:extLst>
                </a:gridCol>
                <a:gridCol w="4422372">
                  <a:extLst>
                    <a:ext uri="{9D8B030D-6E8A-4147-A177-3AD203B41FA5}">
                      <a16:colId xmlns:a16="http://schemas.microsoft.com/office/drawing/2014/main" xmlns="" val="2956910027"/>
                    </a:ext>
                  </a:extLst>
                </a:gridCol>
              </a:tblGrid>
              <a:tr h="144040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Наименование показателя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Количество объектов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ru-RU" sz="1600" dirty="0" err="1" smtClean="0">
                          <a:solidFill>
                            <a:schemeClr val="tx1"/>
                          </a:solidFill>
                        </a:rPr>
                        <a:t>шт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Количество мест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Местонахождение объекта 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31436904"/>
                  </a:ext>
                </a:extLst>
              </a:tr>
              <a:tr h="43951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Успех каждого ребенка </a:t>
                      </a:r>
                      <a:r>
                        <a:rPr kumimoji="0" lang="ru-RU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(создание условий для занятия физической культурой и спортом в общеобразовательных организациях расположенных в сельской местности 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ремонт спортивных залов, приобретение оборудования для шахматных клубов, создание спортивных площадок </a:t>
                      </a:r>
                    </a:p>
                    <a:p>
                      <a:pPr algn="l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1. ГБОУ «Гимназия № 1 г. Карабулак»</a:t>
                      </a:r>
                    </a:p>
                    <a:p>
                      <a:pPr algn="l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2. ГБОУ «СОШ № 2 г. Карабулак»</a:t>
                      </a:r>
                    </a:p>
                    <a:p>
                      <a:pPr algn="l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3. ГБОУ «СОШ № 3 г. Карабулак»</a:t>
                      </a:r>
                    </a:p>
                    <a:p>
                      <a:pPr algn="l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4. ГБОУ «СОШ № 18 г.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</a:rPr>
                        <a:t>Малгобек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»</a:t>
                      </a:r>
                    </a:p>
                    <a:p>
                      <a:pPr algn="l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5. ГБОУ «Гимназия № 1 г.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</a:rPr>
                        <a:t>Малгобек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 им. С.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</a:rPr>
                        <a:t>Чахкиева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»</a:t>
                      </a:r>
                    </a:p>
                    <a:p>
                      <a:pPr algn="l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6. ГБОУ «школа-интернат № 4» г.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</a:rPr>
                        <a:t>Малгобек</a:t>
                      </a:r>
                      <a:endParaRPr lang="ru-RU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7. ГБОУ «СОШ № 1 г.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</a:rPr>
                        <a:t>Малгобек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»</a:t>
                      </a:r>
                    </a:p>
                    <a:p>
                      <a:pPr algn="l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8. ГБОУ «СОШ № 20 г.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</a:rPr>
                        <a:t>Малгобек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»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39942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3236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242047" y="1440827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2706" y="2958336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58585" y="2419690"/>
            <a:ext cx="5759047" cy="8433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1. Обеспечен </a:t>
            </a:r>
            <a:r>
              <a:rPr lang="ru-RU" sz="1400" b="1" dirty="0">
                <a:solidFill>
                  <a:schemeClr val="tx2"/>
                </a:solidFill>
              </a:rPr>
              <a:t>объем финансовой поддержки, оказанной субъектам малого и среднего предпринимательства, при гарантийной поддержке региональными гарантийными </a:t>
            </a:r>
            <a:r>
              <a:rPr lang="ru-RU" sz="1400" b="1" dirty="0" smtClean="0">
                <a:solidFill>
                  <a:schemeClr val="tx2"/>
                </a:solidFill>
              </a:rPr>
              <a:t>организациями (тыс. руб.)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475128" y="3303193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-113057,74   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680882" y="3551111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680882" y="3772804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680882" y="399911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680882" y="4236227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680882" y="4482745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680881" y="4680297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384608" y="3551111"/>
            <a:ext cx="865097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</a:rPr>
              <a:t>113057,74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384608" y="3783819"/>
            <a:ext cx="865097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113057,74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384608" y="3997825"/>
            <a:ext cx="865097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113057,74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384609" y="4261827"/>
            <a:ext cx="865096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113057,74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384608" y="4494535"/>
            <a:ext cx="86509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113057,74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384608" y="4688824"/>
            <a:ext cx="865095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113057,74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370730" y="3782628"/>
            <a:ext cx="654421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370730" y="3997825"/>
            <a:ext cx="654421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370728" y="4244921"/>
            <a:ext cx="654423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370729" y="4504078"/>
            <a:ext cx="654422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370728" y="4713048"/>
            <a:ext cx="654423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7" y="137717"/>
            <a:ext cx="7672762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Национальный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«Малое </a:t>
            </a:r>
            <a:r>
              <a:rPr lang="ru-RU" sz="1600" b="1" dirty="0">
                <a:solidFill>
                  <a:schemeClr val="tx2"/>
                </a:solidFill>
              </a:rPr>
              <a:t>и среднее предпринимательство и поддержка предпринимательской </a:t>
            </a:r>
            <a:r>
              <a:rPr lang="ru-RU" sz="1600" b="1" dirty="0" smtClean="0">
                <a:solidFill>
                  <a:schemeClr val="tx2"/>
                </a:solidFill>
              </a:rPr>
              <a:t>инициативы»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78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370728" y="3551358"/>
            <a:ext cx="654423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 134"/>
          <p:cNvSpPr/>
          <p:nvPr/>
        </p:nvSpPr>
        <p:spPr>
          <a:xfrm>
            <a:off x="6393868" y="2516442"/>
            <a:ext cx="5718914" cy="6687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2. Количество </a:t>
            </a:r>
            <a:r>
              <a:rPr lang="ru-RU" sz="1400" b="1" dirty="0">
                <a:solidFill>
                  <a:schemeClr val="tx2"/>
                </a:solidFill>
              </a:rPr>
              <a:t>выдаваемых </a:t>
            </a:r>
            <a:r>
              <a:rPr lang="ru-RU" sz="1400" b="1" dirty="0" err="1">
                <a:solidFill>
                  <a:schemeClr val="tx2"/>
                </a:solidFill>
              </a:rPr>
              <a:t>микрозаймов</a:t>
            </a:r>
            <a:r>
              <a:rPr lang="ru-RU" sz="1400" b="1" dirty="0">
                <a:solidFill>
                  <a:schemeClr val="tx2"/>
                </a:solidFill>
              </a:rPr>
              <a:t> МФО субъектам МСП нарастающим итогом</a:t>
            </a:r>
          </a:p>
        </p:txBody>
      </p:sp>
      <p:sp>
        <p:nvSpPr>
          <p:cNvPr id="136" name="Прямоугольник 135"/>
          <p:cNvSpPr/>
          <p:nvPr/>
        </p:nvSpPr>
        <p:spPr>
          <a:xfrm>
            <a:off x="7851362" y="353919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7851362" y="376088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7851362" y="398720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7851362" y="422431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7851362" y="447082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7851362" y="471872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8676114" y="353919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676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8676114" y="377190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681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8676114" y="398590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686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8676113" y="424991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708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8676112" y="448261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725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8676112" y="472218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728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9541209" y="3753516"/>
            <a:ext cx="749938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9541209" y="3985907"/>
            <a:ext cx="908836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Прямоугольник 149"/>
          <p:cNvSpPr/>
          <p:nvPr/>
        </p:nvSpPr>
        <p:spPr>
          <a:xfrm>
            <a:off x="9541209" y="4233004"/>
            <a:ext cx="1049040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Прямоугольник 150"/>
          <p:cNvSpPr/>
          <p:nvPr/>
        </p:nvSpPr>
        <p:spPr>
          <a:xfrm>
            <a:off x="9541209" y="4484777"/>
            <a:ext cx="1185773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Прямоугольник 151"/>
          <p:cNvSpPr/>
          <p:nvPr/>
        </p:nvSpPr>
        <p:spPr>
          <a:xfrm>
            <a:off x="9541209" y="4727029"/>
            <a:ext cx="1416510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Прямоугольник 152"/>
          <p:cNvSpPr/>
          <p:nvPr/>
        </p:nvSpPr>
        <p:spPr>
          <a:xfrm>
            <a:off x="9534145" y="3520260"/>
            <a:ext cx="605537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6837060" y="3190114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- 639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4252546" y="589086"/>
            <a:ext cx="7672762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</a:t>
            </a:r>
            <a:r>
              <a:rPr lang="ru-RU" sz="1600" spc="-80" dirty="0">
                <a:solidFill>
                  <a:srgbClr val="46556D"/>
                </a:solidFill>
                <a:cs typeface="Arial"/>
              </a:rPr>
              <a:t> </a:t>
            </a:r>
            <a:r>
              <a:rPr lang="ru-RU" sz="1600" spc="-80" dirty="0" smtClean="0">
                <a:solidFill>
                  <a:srgbClr val="46556D"/>
                </a:solidFill>
                <a:cs typeface="Arial"/>
              </a:rPr>
              <a:t>«</a:t>
            </a:r>
            <a:r>
              <a:rPr lang="ru-RU" sz="1600" b="1" spc="-80" dirty="0" smtClean="0">
                <a:solidFill>
                  <a:srgbClr val="46556D"/>
                </a:solidFill>
                <a:cs typeface="Arial"/>
              </a:rPr>
              <a:t>Расширение </a:t>
            </a:r>
            <a:r>
              <a:rPr lang="ru-RU" sz="1600" b="1" spc="-60" dirty="0">
                <a:solidFill>
                  <a:srgbClr val="46556D"/>
                </a:solidFill>
                <a:cs typeface="Arial"/>
              </a:rPr>
              <a:t>доступа</a:t>
            </a:r>
            <a:r>
              <a:rPr lang="ru-RU" sz="1600" b="1" spc="-65" dirty="0">
                <a:solidFill>
                  <a:srgbClr val="46556D"/>
                </a:solidFill>
                <a:cs typeface="Arial"/>
              </a:rPr>
              <a:t> </a:t>
            </a:r>
            <a:r>
              <a:rPr lang="ru-RU" sz="1600" b="1" spc="-55" dirty="0">
                <a:solidFill>
                  <a:srgbClr val="46556D"/>
                </a:solidFill>
                <a:cs typeface="Arial"/>
              </a:rPr>
              <a:t>субъектов</a:t>
            </a:r>
            <a:r>
              <a:rPr lang="ru-RU" sz="1600" b="1" spc="-75" dirty="0">
                <a:solidFill>
                  <a:srgbClr val="46556D"/>
                </a:solidFill>
                <a:cs typeface="Arial"/>
              </a:rPr>
              <a:t> </a:t>
            </a:r>
            <a:r>
              <a:rPr lang="ru-RU" sz="1600" b="1" spc="-145" dirty="0">
                <a:solidFill>
                  <a:srgbClr val="46556D"/>
                </a:solidFill>
                <a:cs typeface="Arial"/>
              </a:rPr>
              <a:t>МСП </a:t>
            </a:r>
            <a:r>
              <a:rPr lang="ru-RU" sz="1600" b="1" spc="-55" dirty="0">
                <a:solidFill>
                  <a:srgbClr val="46556D"/>
                </a:solidFill>
                <a:cs typeface="Arial"/>
              </a:rPr>
              <a:t> </a:t>
            </a:r>
            <a:r>
              <a:rPr lang="ru-RU" sz="1600" b="1" spc="40" dirty="0">
                <a:solidFill>
                  <a:srgbClr val="46556D"/>
                </a:solidFill>
                <a:cs typeface="Arial"/>
              </a:rPr>
              <a:t>к </a:t>
            </a:r>
            <a:r>
              <a:rPr lang="ru-RU" sz="1600" b="1" spc="-90" dirty="0">
                <a:solidFill>
                  <a:srgbClr val="46556D"/>
                </a:solidFill>
                <a:cs typeface="Arial"/>
              </a:rPr>
              <a:t>финансовым </a:t>
            </a:r>
            <a:r>
              <a:rPr lang="ru-RU" sz="1600" b="1" spc="-75" dirty="0">
                <a:solidFill>
                  <a:srgbClr val="46556D"/>
                </a:solidFill>
                <a:cs typeface="Arial"/>
              </a:rPr>
              <a:t>ресурсам, </a:t>
            </a:r>
            <a:r>
              <a:rPr lang="ru-RU" sz="1600" b="1" spc="-60" dirty="0">
                <a:solidFill>
                  <a:srgbClr val="46556D"/>
                </a:solidFill>
                <a:cs typeface="Arial"/>
              </a:rPr>
              <a:t>в </a:t>
            </a:r>
            <a:r>
              <a:rPr lang="ru-RU" sz="1600" b="1" spc="-70" dirty="0">
                <a:solidFill>
                  <a:srgbClr val="46556D"/>
                </a:solidFill>
                <a:cs typeface="Arial"/>
              </a:rPr>
              <a:t>том</a:t>
            </a:r>
            <a:r>
              <a:rPr lang="ru-RU" sz="1600" b="1" spc="-135" dirty="0">
                <a:solidFill>
                  <a:srgbClr val="46556D"/>
                </a:solidFill>
                <a:cs typeface="Arial"/>
              </a:rPr>
              <a:t> </a:t>
            </a:r>
            <a:r>
              <a:rPr lang="ru-RU" sz="1600" b="1" spc="-75" dirty="0">
                <a:solidFill>
                  <a:srgbClr val="46556D"/>
                </a:solidFill>
                <a:cs typeface="Arial"/>
              </a:rPr>
              <a:t>числе  </a:t>
            </a:r>
            <a:r>
              <a:rPr lang="ru-RU" sz="1600" b="1" spc="40" dirty="0">
                <a:solidFill>
                  <a:srgbClr val="46556D"/>
                </a:solidFill>
                <a:cs typeface="Arial"/>
              </a:rPr>
              <a:t>к </a:t>
            </a:r>
            <a:r>
              <a:rPr lang="ru-RU" sz="1600" b="1" spc="-60" dirty="0">
                <a:solidFill>
                  <a:srgbClr val="46556D"/>
                </a:solidFill>
                <a:cs typeface="Arial"/>
              </a:rPr>
              <a:t>льготному</a:t>
            </a:r>
            <a:r>
              <a:rPr lang="ru-RU" sz="1600" b="1" spc="-160" dirty="0">
                <a:solidFill>
                  <a:srgbClr val="46556D"/>
                </a:solidFill>
                <a:cs typeface="Arial"/>
              </a:rPr>
              <a:t> </a:t>
            </a:r>
            <a:r>
              <a:rPr lang="ru-RU" sz="1600" b="1" spc="-80" dirty="0" smtClean="0">
                <a:solidFill>
                  <a:srgbClr val="46556D"/>
                </a:solidFill>
                <a:cs typeface="Arial"/>
              </a:rPr>
              <a:t>финансированию»</a:t>
            </a:r>
            <a:r>
              <a:rPr lang="ru-RU" sz="1600" b="1" dirty="0" smtClean="0">
                <a:solidFill>
                  <a:schemeClr val="tx2"/>
                </a:solidFill>
              </a:rPr>
              <a:t> </a:t>
            </a:r>
            <a:endParaRPr lang="ru-RU" sz="1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217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13309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3731220"/>
            <a:ext cx="5703718" cy="9915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5. Количество </a:t>
            </a:r>
            <a:r>
              <a:rPr lang="ru-RU" sz="1400" b="1" dirty="0">
                <a:solidFill>
                  <a:schemeClr val="tx2"/>
                </a:solidFill>
              </a:rPr>
              <a:t>субъектов МСП и </a:t>
            </a:r>
            <a:r>
              <a:rPr lang="ru-RU" sz="1400" b="1" dirty="0" err="1">
                <a:solidFill>
                  <a:schemeClr val="tx2"/>
                </a:solidFill>
              </a:rPr>
              <a:t>самозанятых</a:t>
            </a:r>
            <a:r>
              <a:rPr lang="ru-RU" sz="1400" b="1" dirty="0">
                <a:solidFill>
                  <a:schemeClr val="tx2"/>
                </a:solidFill>
              </a:rPr>
              <a:t> граждан,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получивших поддержку в рамках федерального проекта,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нарастающим </a:t>
            </a:r>
            <a:r>
              <a:rPr lang="ru-RU" sz="1400" b="1" dirty="0" smtClean="0">
                <a:solidFill>
                  <a:schemeClr val="tx2"/>
                </a:solidFill>
              </a:rPr>
              <a:t>итогом (единиц)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48236" y="4796452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- 68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290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411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545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784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1035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6" y="5353541"/>
            <a:ext cx="667870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4" y="5568738"/>
            <a:ext cx="900954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3" y="5815834"/>
            <a:ext cx="1186179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24115" y="1142693"/>
            <a:ext cx="6264448" cy="8433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3</a:t>
            </a:r>
            <a:r>
              <a:rPr lang="ru-RU" sz="1400" b="1" dirty="0" smtClean="0">
                <a:solidFill>
                  <a:schemeClr val="tx2"/>
                </a:solidFill>
              </a:rPr>
              <a:t>.</a:t>
            </a:r>
            <a:r>
              <a:rPr lang="ru-RU" sz="1400" dirty="0" smtClean="0"/>
              <a:t> </a:t>
            </a:r>
            <a:r>
              <a:rPr lang="ru-RU" sz="1400" b="1" dirty="0">
                <a:solidFill>
                  <a:schemeClr val="tx2"/>
                </a:solidFill>
              </a:rPr>
              <a:t>Доступ субъектов МСП к экспортной поддержке обеспечен во всех субъектах Российской Федерации, в том числе с привлечением торгово-промышленных палат субъектов Российской Федерации и </a:t>
            </a:r>
            <a:r>
              <a:rPr lang="ru-RU" sz="1400" b="1" dirty="0" smtClean="0">
                <a:solidFill>
                  <a:schemeClr val="tx2"/>
                </a:solidFill>
              </a:rPr>
              <a:t>административно территориальных образований нарастающим итогом (ед.)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340658" y="2026196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  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46412" y="227411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46412" y="249580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46412" y="272212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46412" y="295923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46412" y="320574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46411" y="3403300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50138" y="2274114"/>
            <a:ext cx="865097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</a:rPr>
              <a:t>1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50138" y="2506822"/>
            <a:ext cx="865097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01" name="Прямоугольник 100"/>
          <p:cNvSpPr/>
          <p:nvPr/>
        </p:nvSpPr>
        <p:spPr>
          <a:xfrm>
            <a:off x="2250138" y="2720828"/>
            <a:ext cx="865097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B050"/>
                </a:solidFill>
              </a:rPr>
              <a:t>5</a:t>
            </a:r>
          </a:p>
        </p:txBody>
      </p:sp>
      <p:sp>
        <p:nvSpPr>
          <p:cNvPr id="102" name="Прямоугольник 101"/>
          <p:cNvSpPr/>
          <p:nvPr/>
        </p:nvSpPr>
        <p:spPr>
          <a:xfrm>
            <a:off x="2250139" y="2984830"/>
            <a:ext cx="865096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B050"/>
                </a:solidFill>
              </a:rPr>
              <a:t>9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2250138" y="3217538"/>
            <a:ext cx="86509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13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50138" y="3411827"/>
            <a:ext cx="865095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17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236261" y="2505631"/>
            <a:ext cx="340658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236261" y="2720828"/>
            <a:ext cx="546846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236258" y="2967924"/>
            <a:ext cx="779930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236258" y="3227081"/>
            <a:ext cx="929341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236258" y="3436051"/>
            <a:ext cx="1137160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7" y="137717"/>
            <a:ext cx="7672762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Национальный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«Малое </a:t>
            </a:r>
            <a:r>
              <a:rPr lang="ru-RU" sz="1600" b="1" dirty="0">
                <a:solidFill>
                  <a:schemeClr val="tx2"/>
                </a:solidFill>
              </a:rPr>
              <a:t>и среднее предпринимательство и поддержка предпринимательской </a:t>
            </a:r>
            <a:r>
              <a:rPr lang="ru-RU" sz="1600" b="1" dirty="0" smtClean="0">
                <a:solidFill>
                  <a:schemeClr val="tx2"/>
                </a:solidFill>
              </a:rPr>
              <a:t>инициативы»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79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236258" y="2274361"/>
            <a:ext cx="185815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3115235" y="5125783"/>
            <a:ext cx="306838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 134"/>
          <p:cNvSpPr/>
          <p:nvPr/>
        </p:nvSpPr>
        <p:spPr>
          <a:xfrm>
            <a:off x="6259398" y="1200552"/>
            <a:ext cx="5718914" cy="24065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4</a:t>
            </a:r>
            <a:r>
              <a:rPr lang="ru-RU" sz="1400" b="1" dirty="0" smtClean="0">
                <a:solidFill>
                  <a:schemeClr val="tx2"/>
                </a:solidFill>
              </a:rPr>
              <a:t>.</a:t>
            </a:r>
            <a:r>
              <a:rPr lang="ru-RU" sz="1400" dirty="0" smtClean="0"/>
              <a:t> </a:t>
            </a:r>
            <a:r>
              <a:rPr lang="ru-RU" sz="1400" b="1" dirty="0">
                <a:solidFill>
                  <a:schemeClr val="tx2"/>
                </a:solidFill>
              </a:rPr>
              <a:t>Организовано оказание комплекса услуг, сервисов и мер поддержки субъектам МСП в Центрах "Мой бизнес", в том числе финансовых (кредитных, гарантийных, лизинговых) услуг, консультационной и образовательной поддержки, поддержки по созданию и модернизации производств, социального предпринимательства и в таких сферах, как благоустройство городской среды и сельской местности, экология, женское предпринимательство, а также услуг АО "Корпорация "МСП" и АО "Российский экспортный </a:t>
            </a:r>
            <a:r>
              <a:rPr lang="ru-RU" sz="1400" b="1" dirty="0" smtClean="0">
                <a:solidFill>
                  <a:schemeClr val="tx2"/>
                </a:solidFill>
              </a:rPr>
              <a:t>центр«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(нарастающим итогом)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8109109" y="411993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8109109" y="434162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8109109" y="456794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8109109" y="480505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8109109" y="505156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8109109" y="529946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8933861" y="411993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143" name="Прямоугольник 142"/>
          <p:cNvSpPr/>
          <p:nvPr/>
        </p:nvSpPr>
        <p:spPr>
          <a:xfrm>
            <a:off x="8933861" y="435264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4</a:t>
            </a:r>
          </a:p>
        </p:txBody>
      </p:sp>
      <p:sp>
        <p:nvSpPr>
          <p:cNvPr id="144" name="Прямоугольник 143"/>
          <p:cNvSpPr/>
          <p:nvPr/>
        </p:nvSpPr>
        <p:spPr>
          <a:xfrm>
            <a:off x="8933861" y="456664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5</a:t>
            </a:r>
          </a:p>
        </p:txBody>
      </p:sp>
      <p:sp>
        <p:nvSpPr>
          <p:cNvPr id="145" name="Прямоугольник 144"/>
          <p:cNvSpPr/>
          <p:nvPr/>
        </p:nvSpPr>
        <p:spPr>
          <a:xfrm>
            <a:off x="8933860" y="483065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7</a:t>
            </a:r>
          </a:p>
        </p:txBody>
      </p:sp>
      <p:sp>
        <p:nvSpPr>
          <p:cNvPr id="146" name="Прямоугольник 145"/>
          <p:cNvSpPr/>
          <p:nvPr/>
        </p:nvSpPr>
        <p:spPr>
          <a:xfrm>
            <a:off x="8933859" y="506335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9</a:t>
            </a:r>
          </a:p>
        </p:txBody>
      </p:sp>
      <p:sp>
        <p:nvSpPr>
          <p:cNvPr id="147" name="Прямоугольник 146"/>
          <p:cNvSpPr/>
          <p:nvPr/>
        </p:nvSpPr>
        <p:spPr>
          <a:xfrm>
            <a:off x="8933859" y="530292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9798956" y="4334257"/>
            <a:ext cx="749938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9798956" y="4566648"/>
            <a:ext cx="908836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Прямоугольник 149"/>
          <p:cNvSpPr/>
          <p:nvPr/>
        </p:nvSpPr>
        <p:spPr>
          <a:xfrm>
            <a:off x="9798956" y="4813745"/>
            <a:ext cx="1049040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Прямоугольник 150"/>
          <p:cNvSpPr/>
          <p:nvPr/>
        </p:nvSpPr>
        <p:spPr>
          <a:xfrm>
            <a:off x="9798956" y="5065518"/>
            <a:ext cx="1185773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Прямоугольник 151"/>
          <p:cNvSpPr/>
          <p:nvPr/>
        </p:nvSpPr>
        <p:spPr>
          <a:xfrm>
            <a:off x="9798956" y="5307770"/>
            <a:ext cx="1416510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Прямоугольник 152"/>
          <p:cNvSpPr/>
          <p:nvPr/>
        </p:nvSpPr>
        <p:spPr>
          <a:xfrm>
            <a:off x="9791892" y="4101001"/>
            <a:ext cx="605537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7094807" y="3770855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2250138" y="630233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1182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3115233" y="6053658"/>
            <a:ext cx="1680884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3115233" y="6292129"/>
            <a:ext cx="1953296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4252546" y="589086"/>
            <a:ext cx="7672762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</a:t>
            </a:r>
            <a:r>
              <a:rPr lang="ru-RU" sz="1600" dirty="0">
                <a:solidFill>
                  <a:schemeClr val="tx2"/>
                </a:solidFill>
              </a:rPr>
              <a:t> </a:t>
            </a:r>
            <a:r>
              <a:rPr lang="ru-RU" sz="1600" dirty="0" smtClean="0">
                <a:solidFill>
                  <a:schemeClr val="tx2"/>
                </a:solidFill>
              </a:rPr>
              <a:t>«</a:t>
            </a:r>
            <a:r>
              <a:rPr lang="ru-RU" sz="1600" b="1" dirty="0" smtClean="0">
                <a:solidFill>
                  <a:schemeClr val="tx2"/>
                </a:solidFill>
              </a:rPr>
              <a:t>Создание </a:t>
            </a:r>
            <a:r>
              <a:rPr lang="ru-RU" sz="1600" b="1" dirty="0">
                <a:solidFill>
                  <a:schemeClr val="tx2"/>
                </a:solidFill>
              </a:rPr>
              <a:t>системы акселерации субъектов </a:t>
            </a:r>
            <a:r>
              <a:rPr lang="ru-RU" sz="1600" b="1" dirty="0" smtClean="0">
                <a:solidFill>
                  <a:schemeClr val="tx2"/>
                </a:solidFill>
              </a:rPr>
              <a:t>МСП»</a:t>
            </a:r>
            <a:endParaRPr lang="ru-RU" sz="1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654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13309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5" y="3731220"/>
            <a:ext cx="6669744" cy="9915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8. Количество работников, зарегистрированных в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Пенсионном фонде Российской Федерации, </a:t>
            </a:r>
            <a:r>
              <a:rPr lang="ru-RU" sz="1400" b="1" dirty="0" smtClean="0">
                <a:solidFill>
                  <a:schemeClr val="tx2"/>
                </a:solidFill>
              </a:rPr>
              <a:t>Фонде социального </a:t>
            </a:r>
            <a:r>
              <a:rPr lang="ru-RU" sz="1400" b="1" dirty="0">
                <a:solidFill>
                  <a:schemeClr val="tx2"/>
                </a:solidFill>
              </a:rPr>
              <a:t>страхования Российской </a:t>
            </a:r>
            <a:r>
              <a:rPr lang="ru-RU" sz="1400" b="1" dirty="0" smtClean="0">
                <a:solidFill>
                  <a:schemeClr val="tx2"/>
                </a:solidFill>
              </a:rPr>
              <a:t>Федерации, принятых </a:t>
            </a:r>
            <a:r>
              <a:rPr lang="ru-RU" sz="1400" b="1" dirty="0">
                <a:solidFill>
                  <a:schemeClr val="tx2"/>
                </a:solidFill>
              </a:rPr>
              <a:t>крестьянскими (фермерскими) хозяйствами </a:t>
            </a:r>
            <a:r>
              <a:rPr lang="ru-RU" sz="1400" b="1" dirty="0" smtClean="0">
                <a:solidFill>
                  <a:schemeClr val="tx2"/>
                </a:solidFill>
              </a:rPr>
              <a:t>в году </a:t>
            </a:r>
            <a:r>
              <a:rPr lang="ru-RU" sz="1400" b="1" dirty="0">
                <a:solidFill>
                  <a:schemeClr val="tx2"/>
                </a:solidFill>
              </a:rPr>
              <a:t>получения грантов "</a:t>
            </a:r>
            <a:r>
              <a:rPr lang="ru-RU" sz="1400" b="1" dirty="0" err="1">
                <a:solidFill>
                  <a:schemeClr val="tx2"/>
                </a:solidFill>
              </a:rPr>
              <a:t>Агростартап</a:t>
            </a:r>
            <a:r>
              <a:rPr lang="ru-RU" sz="1400" b="1" dirty="0">
                <a:solidFill>
                  <a:schemeClr val="tx2"/>
                </a:solidFill>
              </a:rPr>
              <a:t>", </a:t>
            </a:r>
            <a:r>
              <a:rPr lang="ru-RU" sz="1400" b="1" dirty="0" smtClean="0">
                <a:solidFill>
                  <a:schemeClr val="tx2"/>
                </a:solidFill>
              </a:rPr>
              <a:t>человек (нарастающим </a:t>
            </a:r>
            <a:r>
              <a:rPr lang="ru-RU" sz="1400" b="1" dirty="0">
                <a:solidFill>
                  <a:schemeClr val="tx2"/>
                </a:solidFill>
              </a:rPr>
              <a:t>итогом) 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448236" y="4796452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70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6" y="5353541"/>
            <a:ext cx="505788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4" y="5568738"/>
            <a:ext cx="505790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3" y="5815834"/>
            <a:ext cx="717093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24114" y="1142692"/>
            <a:ext cx="6377853" cy="8723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6.</a:t>
            </a:r>
            <a:r>
              <a:rPr lang="ru-RU" sz="1400" dirty="0"/>
              <a:t> </a:t>
            </a:r>
            <a:r>
              <a:rPr lang="ru-RU" sz="1400" b="1" dirty="0">
                <a:solidFill>
                  <a:schemeClr val="tx2"/>
                </a:solidFill>
              </a:rPr>
              <a:t>Количество крестьянских (фермерских) хозяйств и сельскохозяйственных потребительских кооперативов, получивших государственную поддержку, в том числе в рамках федерального проекта "Создание системы поддержки фермеров и развитие сельской кооперации</a:t>
            </a:r>
            <a:r>
              <a:rPr lang="ru-RU" sz="1400" b="1" dirty="0"/>
              <a:t>" </a:t>
            </a:r>
            <a:endParaRPr lang="ru-RU" sz="1400" b="1" dirty="0" smtClean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340658" y="2026196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  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46412" y="227411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46412" y="249580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46412" y="272212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46412" y="295923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46412" y="320574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46411" y="3403300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50138" y="2274114"/>
            <a:ext cx="865097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</a:rPr>
              <a:t>37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50138" y="2506822"/>
            <a:ext cx="865097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56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50138" y="2720828"/>
            <a:ext cx="865097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75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50139" y="2984830"/>
            <a:ext cx="865096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110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50138" y="3217538"/>
            <a:ext cx="86509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159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50138" y="3411827"/>
            <a:ext cx="865095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206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236261" y="2505631"/>
            <a:ext cx="340658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236261" y="2720828"/>
            <a:ext cx="546846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236258" y="2967924"/>
            <a:ext cx="779930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236258" y="3227081"/>
            <a:ext cx="929341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236258" y="3436051"/>
            <a:ext cx="1137160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7" y="137717"/>
            <a:ext cx="7672762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Национальный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«Малое </a:t>
            </a:r>
            <a:r>
              <a:rPr lang="ru-RU" sz="1600" b="1" dirty="0">
                <a:solidFill>
                  <a:schemeClr val="tx2"/>
                </a:solidFill>
              </a:rPr>
              <a:t>и среднее предпринимательство и поддержка предпринимательской </a:t>
            </a:r>
            <a:r>
              <a:rPr lang="ru-RU" sz="1600" b="1" dirty="0" smtClean="0">
                <a:solidFill>
                  <a:schemeClr val="tx2"/>
                </a:solidFill>
              </a:rPr>
              <a:t>инициативы»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80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236258" y="2274361"/>
            <a:ext cx="185815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3115234" y="5125783"/>
            <a:ext cx="833576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 134"/>
          <p:cNvSpPr/>
          <p:nvPr/>
        </p:nvSpPr>
        <p:spPr>
          <a:xfrm>
            <a:off x="6718504" y="1200553"/>
            <a:ext cx="5259808" cy="17586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7</a:t>
            </a:r>
            <a:r>
              <a:rPr lang="ru-RU" sz="1400" b="1" dirty="0">
                <a:solidFill>
                  <a:schemeClr val="tx2"/>
                </a:solidFill>
              </a:rPr>
              <a:t>. Количество вовлеченных в субъекты МСП,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осуществляющие деятельность в сфере сельского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хозяйства, в том числе за счет средств государственной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поддержки, в рамках федерального проекта "Создание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системы поддержки фермеров и развитие сельской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кооперации", человек (нарастающим итогом)</a:t>
            </a:r>
            <a:r>
              <a:rPr lang="ru-RU" sz="1400" dirty="0" smtClean="0">
                <a:solidFill>
                  <a:schemeClr val="tx2"/>
                </a:solidFill>
              </a:rPr>
              <a:t>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8283725" y="3097140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8283725" y="3318833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8283725" y="35451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8283725" y="3782256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8283725" y="4028774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8283725" y="4276667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9108477" y="3097140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173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9108477" y="3329848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212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9108477" y="354385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134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9108476" y="380785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244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9108475" y="404056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395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9108475" y="4280131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387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9973572" y="3311462"/>
            <a:ext cx="569160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9973572" y="3543853"/>
            <a:ext cx="642902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Прямоугольник 149"/>
          <p:cNvSpPr/>
          <p:nvPr/>
        </p:nvSpPr>
        <p:spPr>
          <a:xfrm>
            <a:off x="9973572" y="3790950"/>
            <a:ext cx="1049040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Прямоугольник 150"/>
          <p:cNvSpPr/>
          <p:nvPr/>
        </p:nvSpPr>
        <p:spPr>
          <a:xfrm>
            <a:off x="9973572" y="4042723"/>
            <a:ext cx="1458979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Прямоугольник 151"/>
          <p:cNvSpPr/>
          <p:nvPr/>
        </p:nvSpPr>
        <p:spPr>
          <a:xfrm>
            <a:off x="9973572" y="4284975"/>
            <a:ext cx="1355741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Прямоугольник 152"/>
          <p:cNvSpPr/>
          <p:nvPr/>
        </p:nvSpPr>
        <p:spPr>
          <a:xfrm>
            <a:off x="9966508" y="3078206"/>
            <a:ext cx="443489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7269423" y="2748060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2250138" y="630233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3115233" y="6053658"/>
            <a:ext cx="1050366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3115232" y="6292129"/>
            <a:ext cx="944238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4252546" y="589086"/>
            <a:ext cx="7672762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«Система </a:t>
            </a:r>
            <a:r>
              <a:rPr lang="ru-RU" sz="1600" b="1" dirty="0">
                <a:solidFill>
                  <a:schemeClr val="tx2"/>
                </a:solidFill>
              </a:rPr>
              <a:t>поддержки фермеров и создание </a:t>
            </a:r>
            <a:endParaRPr lang="ru-RU" sz="16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сельской кооперации» </a:t>
            </a:r>
            <a:r>
              <a:rPr lang="ru-RU" sz="1600" dirty="0" smtClean="0">
                <a:solidFill>
                  <a:schemeClr val="tx2"/>
                </a:solidFill>
              </a:rPr>
              <a:t> </a:t>
            </a:r>
            <a:r>
              <a:rPr lang="ru-RU" sz="1600" b="1" dirty="0" smtClean="0">
                <a:solidFill>
                  <a:schemeClr val="tx2"/>
                </a:solidFill>
              </a:rPr>
              <a:t> </a:t>
            </a:r>
            <a:endParaRPr lang="ru-RU" sz="1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315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13309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179291" y="1178816"/>
            <a:ext cx="6264448" cy="13522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9. Количество принятых членов </a:t>
            </a:r>
            <a:r>
              <a:rPr lang="ru-RU" sz="1400" b="1" dirty="0" smtClean="0">
                <a:solidFill>
                  <a:schemeClr val="tx2"/>
                </a:solidFill>
              </a:rPr>
              <a:t>сельскохозяйственных потребительских </a:t>
            </a:r>
            <a:r>
              <a:rPr lang="ru-RU" sz="1400" b="1" dirty="0">
                <a:solidFill>
                  <a:schemeClr val="tx2"/>
                </a:solidFill>
              </a:rPr>
              <a:t>кооперативов (кроме кредитных) из </a:t>
            </a:r>
            <a:r>
              <a:rPr lang="ru-RU" sz="1400" b="1" dirty="0" smtClean="0">
                <a:solidFill>
                  <a:schemeClr val="tx2"/>
                </a:solidFill>
              </a:rPr>
              <a:t>числа субъектов </a:t>
            </a:r>
            <a:r>
              <a:rPr lang="ru-RU" sz="1400" b="1" dirty="0">
                <a:solidFill>
                  <a:schemeClr val="tx2"/>
                </a:solidFill>
              </a:rPr>
              <a:t>МСП, включая личных подсобных хозяйств </a:t>
            </a:r>
            <a:r>
              <a:rPr lang="ru-RU" sz="1400" b="1" dirty="0" smtClean="0">
                <a:solidFill>
                  <a:schemeClr val="tx2"/>
                </a:solidFill>
              </a:rPr>
              <a:t>и крестьянских </a:t>
            </a:r>
            <a:r>
              <a:rPr lang="ru-RU" sz="1400" b="1" dirty="0">
                <a:solidFill>
                  <a:schemeClr val="tx2"/>
                </a:solidFill>
              </a:rPr>
              <a:t>(фермерских) хозяйств, в году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предоставления государственной поддержки, единиц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(нарастающим итогом)</a:t>
            </a:r>
            <a:r>
              <a:rPr lang="ru-RU" sz="1400" dirty="0" smtClean="0"/>
              <a:t> </a:t>
            </a:r>
            <a:r>
              <a:rPr lang="ru-RU" sz="1400" b="1" dirty="0" smtClean="0"/>
              <a:t>" </a:t>
            </a:r>
            <a:endParaRPr lang="ru-RU" sz="1400" b="1" dirty="0" smtClean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332665" y="2792617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- 0   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38419" y="304053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38419" y="326222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38419" y="348854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38419" y="372565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38419" y="397216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38418" y="416972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42145" y="3040535"/>
            <a:ext cx="865097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</a:rPr>
              <a:t>64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42145" y="3273243"/>
            <a:ext cx="865097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157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42145" y="3487249"/>
            <a:ext cx="865097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79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42146" y="3751251"/>
            <a:ext cx="865096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143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42145" y="3983959"/>
            <a:ext cx="86509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250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42145" y="4178248"/>
            <a:ext cx="865095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250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228268" y="3272052"/>
            <a:ext cx="582700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228268" y="3487249"/>
            <a:ext cx="460683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228265" y="3734345"/>
            <a:ext cx="779930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228265" y="3993502"/>
            <a:ext cx="1137160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228265" y="4202472"/>
            <a:ext cx="1137160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7" y="137717"/>
            <a:ext cx="7672762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Национальный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«Малое </a:t>
            </a:r>
            <a:r>
              <a:rPr lang="ru-RU" sz="1600" b="1" dirty="0">
                <a:solidFill>
                  <a:schemeClr val="tx2"/>
                </a:solidFill>
              </a:rPr>
              <a:t>и среднее предпринимательство и поддержка предпринимательской </a:t>
            </a:r>
            <a:r>
              <a:rPr lang="ru-RU" sz="1600" b="1" dirty="0" smtClean="0">
                <a:solidFill>
                  <a:schemeClr val="tx2"/>
                </a:solidFill>
              </a:rPr>
              <a:t>инициативы»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81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228265" y="3040782"/>
            <a:ext cx="340661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 134"/>
          <p:cNvSpPr/>
          <p:nvPr/>
        </p:nvSpPr>
        <p:spPr>
          <a:xfrm>
            <a:off x="6259398" y="1200553"/>
            <a:ext cx="5718914" cy="15475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10. Количество </a:t>
            </a:r>
            <a:r>
              <a:rPr lang="ru-RU" sz="1400" b="1" dirty="0">
                <a:solidFill>
                  <a:schemeClr val="tx2"/>
                </a:solidFill>
              </a:rPr>
              <a:t>вновь созданных субъектов малого и среднего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предпринимательства в сельском хозяйстве, включая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крестьянские (фермерские) хозяйства и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сельскохозяйственные потребительские кооперативы,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единиц (нарастающим итогом)</a:t>
            </a:r>
          </a:p>
        </p:txBody>
      </p:sp>
      <p:sp>
        <p:nvSpPr>
          <p:cNvPr id="136" name="Прямоугольник 135"/>
          <p:cNvSpPr/>
          <p:nvPr/>
        </p:nvSpPr>
        <p:spPr>
          <a:xfrm>
            <a:off x="8283725" y="3097140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8283725" y="3318833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8283725" y="35451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8283725" y="3782256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8283725" y="4028774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8283725" y="4276667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9108477" y="3097140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39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9108477" y="3329848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9108477" y="354385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9108476" y="380785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9108475" y="404056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9108475" y="4280131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9973572" y="3311462"/>
            <a:ext cx="205363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9973572" y="3543853"/>
            <a:ext cx="205363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Прямоугольник 149"/>
          <p:cNvSpPr/>
          <p:nvPr/>
        </p:nvSpPr>
        <p:spPr>
          <a:xfrm>
            <a:off x="9973572" y="3790950"/>
            <a:ext cx="393088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Прямоугольник 150"/>
          <p:cNvSpPr/>
          <p:nvPr/>
        </p:nvSpPr>
        <p:spPr>
          <a:xfrm>
            <a:off x="9973572" y="4042723"/>
            <a:ext cx="691657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Прямоугольник 151"/>
          <p:cNvSpPr/>
          <p:nvPr/>
        </p:nvSpPr>
        <p:spPr>
          <a:xfrm>
            <a:off x="9973572" y="4284975"/>
            <a:ext cx="596061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Прямоугольник 152"/>
          <p:cNvSpPr/>
          <p:nvPr/>
        </p:nvSpPr>
        <p:spPr>
          <a:xfrm>
            <a:off x="9966508" y="3078206"/>
            <a:ext cx="443489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7269423" y="2748060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4252546" y="589086"/>
            <a:ext cx="7672762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«Система </a:t>
            </a:r>
            <a:r>
              <a:rPr lang="ru-RU" sz="1600" b="1" dirty="0">
                <a:solidFill>
                  <a:schemeClr val="tx2"/>
                </a:solidFill>
              </a:rPr>
              <a:t>поддержки фермеров и создание </a:t>
            </a:r>
            <a:endParaRPr lang="ru-RU" sz="16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сельской кооперации» </a:t>
            </a:r>
            <a:r>
              <a:rPr lang="ru-RU" sz="1600" dirty="0" smtClean="0">
                <a:solidFill>
                  <a:schemeClr val="tx2"/>
                </a:solidFill>
              </a:rPr>
              <a:t> </a:t>
            </a:r>
            <a:r>
              <a:rPr lang="ru-RU" sz="1600" b="1" dirty="0" smtClean="0">
                <a:solidFill>
                  <a:schemeClr val="tx2"/>
                </a:solidFill>
              </a:rPr>
              <a:t> </a:t>
            </a:r>
            <a:endParaRPr lang="ru-RU" sz="1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970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13309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179290" y="1178817"/>
            <a:ext cx="6537393" cy="10854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chemeClr val="tx2"/>
                </a:solidFill>
              </a:rPr>
              <a:t>11.</a:t>
            </a:r>
            <a:r>
              <a:rPr lang="ru-RU" sz="1300" dirty="0"/>
              <a:t> </a:t>
            </a:r>
            <a:r>
              <a:rPr lang="ru-RU" sz="1300" b="1" dirty="0" smtClean="0">
                <a:solidFill>
                  <a:schemeClr val="tx2"/>
                </a:solidFill>
              </a:rPr>
              <a:t>Реализованы </a:t>
            </a:r>
            <a:r>
              <a:rPr lang="ru-RU" sz="1300" b="1" dirty="0">
                <a:solidFill>
                  <a:schemeClr val="tx2"/>
                </a:solidFill>
              </a:rPr>
              <a:t>комплексные программы по вовлечению в предпринимательскую деятельность и содействию созданию собственного бизнеса для каждой целевой группы, включая поддержку создания сообществ начинающих предпринимателей и развитие института наставничества. Количество вновь созданных субъектов МСП достигнет (нарастающим итогом)</a:t>
            </a:r>
            <a:r>
              <a:rPr lang="ru-RU" sz="1300" b="1" dirty="0" smtClean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302001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- 0   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73309" y="2549919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73309" y="2771612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73309" y="299792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73309" y="3235035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73309" y="3481553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73308" y="3679105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77035" y="2549919"/>
            <a:ext cx="865097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</a:rPr>
              <a:t>32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77035" y="2782627"/>
            <a:ext cx="865097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81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77035" y="2996633"/>
            <a:ext cx="865097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129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77036" y="3260635"/>
            <a:ext cx="865096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165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77035" y="3493343"/>
            <a:ext cx="86509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197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77035" y="3687632"/>
            <a:ext cx="865095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222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263158" y="2781436"/>
            <a:ext cx="582700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263158" y="2996633"/>
            <a:ext cx="745526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263155" y="3243729"/>
            <a:ext cx="1004102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263155" y="3502886"/>
            <a:ext cx="1137160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263155" y="3711856"/>
            <a:ext cx="1416374" cy="177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3425059" y="98854"/>
            <a:ext cx="7672762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Национальный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«Малое </a:t>
            </a:r>
            <a:r>
              <a:rPr lang="ru-RU" sz="1600" b="1" dirty="0">
                <a:solidFill>
                  <a:schemeClr val="tx2"/>
                </a:solidFill>
              </a:rPr>
              <a:t>и среднее предпринимательство и поддержка предпринимательской </a:t>
            </a:r>
            <a:r>
              <a:rPr lang="ru-RU" sz="1600" b="1" dirty="0" smtClean="0">
                <a:solidFill>
                  <a:schemeClr val="tx2"/>
                </a:solidFill>
              </a:rPr>
              <a:t>инициативы»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82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263155" y="2550166"/>
            <a:ext cx="340661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 134"/>
          <p:cNvSpPr/>
          <p:nvPr/>
        </p:nvSpPr>
        <p:spPr>
          <a:xfrm>
            <a:off x="6716682" y="1200553"/>
            <a:ext cx="5261629" cy="865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12. Количество </a:t>
            </a:r>
            <a:r>
              <a:rPr lang="ru-RU" sz="1400" b="1" dirty="0">
                <a:solidFill>
                  <a:schemeClr val="tx2"/>
                </a:solidFill>
              </a:rPr>
              <a:t>физических лиц - участников федерального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проекта, занятых в сфере малого и среднего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предпринимательства, по итогам участия в федеральном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проекте, нарастающим </a:t>
            </a:r>
            <a:r>
              <a:rPr lang="ru-RU" sz="1400" b="1" dirty="0" smtClean="0">
                <a:solidFill>
                  <a:schemeClr val="tx2"/>
                </a:solidFill>
              </a:rPr>
              <a:t>итогом (человек)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8283725" y="2425370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8283725" y="2647063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8283725" y="28733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8283725" y="3110486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8283725" y="3357004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8283725" y="3604897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9108477" y="2425370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109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9108477" y="2658078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438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9108477" y="287208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9108476" y="31360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1164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9108475" y="336879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1525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9108475" y="3608361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1890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9973572" y="2639692"/>
            <a:ext cx="474793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9973572" y="2872083"/>
            <a:ext cx="891652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Прямоугольник 149"/>
          <p:cNvSpPr/>
          <p:nvPr/>
        </p:nvSpPr>
        <p:spPr>
          <a:xfrm>
            <a:off x="9973571" y="3119180"/>
            <a:ext cx="1209899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Прямоугольник 150"/>
          <p:cNvSpPr/>
          <p:nvPr/>
        </p:nvSpPr>
        <p:spPr>
          <a:xfrm>
            <a:off x="9973572" y="3370953"/>
            <a:ext cx="1514699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2" name="Прямоугольник 151"/>
          <p:cNvSpPr/>
          <p:nvPr/>
        </p:nvSpPr>
        <p:spPr>
          <a:xfrm>
            <a:off x="9973572" y="3613205"/>
            <a:ext cx="1931557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Прямоугольник 152"/>
          <p:cNvSpPr/>
          <p:nvPr/>
        </p:nvSpPr>
        <p:spPr>
          <a:xfrm>
            <a:off x="9966508" y="2406436"/>
            <a:ext cx="177057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7269423" y="2076290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3494665" y="696177"/>
            <a:ext cx="7672762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«Создание благоприятных условий для осуществления деятельности </a:t>
            </a:r>
            <a:r>
              <a:rPr lang="ru-RU" sz="1600" b="1" dirty="0" err="1" smtClean="0">
                <a:solidFill>
                  <a:schemeClr val="tx2"/>
                </a:solidFill>
              </a:rPr>
              <a:t>самозанятыми</a:t>
            </a:r>
            <a:r>
              <a:rPr lang="ru-RU" sz="1600" b="1" dirty="0" smtClean="0">
                <a:solidFill>
                  <a:schemeClr val="tx2"/>
                </a:solidFill>
              </a:rPr>
              <a:t> гражданами</a:t>
            </a:r>
          </a:p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83631" y="3993222"/>
            <a:ext cx="6333051" cy="8261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13. Количество обученных основам ведения </a:t>
            </a:r>
            <a:r>
              <a:rPr lang="ru-RU" sz="1400" b="1" dirty="0" smtClean="0">
                <a:solidFill>
                  <a:schemeClr val="tx2"/>
                </a:solidFill>
              </a:rPr>
              <a:t>бизнеса, финансовой </a:t>
            </a:r>
            <a:r>
              <a:rPr lang="ru-RU" sz="1400" b="1" dirty="0">
                <a:solidFill>
                  <a:schemeClr val="tx2"/>
                </a:solidFill>
              </a:rPr>
              <a:t>грамотности и иным </a:t>
            </a:r>
            <a:r>
              <a:rPr lang="ru-RU" sz="1400" b="1" dirty="0" smtClean="0">
                <a:solidFill>
                  <a:schemeClr val="tx2"/>
                </a:solidFill>
              </a:rPr>
              <a:t>навыкам предпринимательской </a:t>
            </a:r>
            <a:r>
              <a:rPr lang="ru-RU" sz="1400" b="1" dirty="0">
                <a:solidFill>
                  <a:schemeClr val="tx2"/>
                </a:solidFill>
              </a:rPr>
              <a:t>деятельности, </a:t>
            </a:r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нарастающим итогом (человек)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1573307" y="5190458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573307" y="5412151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573307" y="563846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573307" y="5875574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573307" y="6122092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573307" y="6369985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2398059" y="5190458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328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398059" y="5423166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671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398059" y="563717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1015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398058" y="590117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1235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398057" y="613388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1444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398057" y="6373449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1625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3263154" y="5404780"/>
            <a:ext cx="474793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3263154" y="5637171"/>
            <a:ext cx="891652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3263153" y="5884268"/>
            <a:ext cx="1209899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263154" y="6136041"/>
            <a:ext cx="1514699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263154" y="6378293"/>
            <a:ext cx="1931557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256090" y="5171524"/>
            <a:ext cx="177057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559005" y="48413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7074131" y="4069529"/>
            <a:ext cx="4851177" cy="6437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14. </a:t>
            </a:r>
            <a:r>
              <a:rPr lang="ru-RU" sz="1400" b="1" dirty="0">
                <a:solidFill>
                  <a:schemeClr val="tx2"/>
                </a:solidFill>
              </a:rPr>
              <a:t>Количество физических лиц - участников федерального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проекта, нарастающим </a:t>
            </a:r>
            <a:r>
              <a:rPr lang="ru-RU" sz="1400" b="1" dirty="0" smtClean="0">
                <a:solidFill>
                  <a:schemeClr val="tx2"/>
                </a:solidFill>
              </a:rPr>
              <a:t>итогом (человек)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7730984" y="5126278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7730984" y="5347971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7730984" y="55742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7730984" y="5811394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730984" y="6057912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730984" y="6305805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8555736" y="5126278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1793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8555736" y="5358986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3694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8555736" y="557299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5631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555735" y="583699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7424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555734" y="606970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9146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8555734" y="6309269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10581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9420831" y="5340600"/>
            <a:ext cx="474793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рямоугольник 122"/>
          <p:cNvSpPr/>
          <p:nvPr/>
        </p:nvSpPr>
        <p:spPr>
          <a:xfrm>
            <a:off x="9420831" y="5572991"/>
            <a:ext cx="891652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9420830" y="5820088"/>
            <a:ext cx="1209899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5" name="Прямоугольник 124"/>
          <p:cNvSpPr/>
          <p:nvPr/>
        </p:nvSpPr>
        <p:spPr>
          <a:xfrm>
            <a:off x="9420831" y="6071861"/>
            <a:ext cx="1514699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Прямоугольник 125"/>
          <p:cNvSpPr/>
          <p:nvPr/>
        </p:nvSpPr>
        <p:spPr>
          <a:xfrm>
            <a:off x="9420831" y="6314113"/>
            <a:ext cx="1931557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рямоугольник 126"/>
          <p:cNvSpPr/>
          <p:nvPr/>
        </p:nvSpPr>
        <p:spPr>
          <a:xfrm>
            <a:off x="9413767" y="5107344"/>
            <a:ext cx="177057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6716682" y="477719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- 0 </a:t>
            </a:r>
            <a:endParaRPr lang="ru-RU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963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144728</TotalTime>
  <Words>1369</Words>
  <Application>Microsoft Office PowerPoint</Application>
  <PresentationFormat>Произвольный</PresentationFormat>
  <Paragraphs>329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Слайд 1</vt:lpstr>
      <vt:lpstr> Национальный проект «Малое и среднее предпринимательство и поддержка  индивидуальной предпринимательской инициативы» </vt:lpstr>
      <vt:lpstr>Слайд 3</vt:lpstr>
      <vt:lpstr>Слайд 4</vt:lpstr>
      <vt:lpstr>Национальный проект «Малое и среднее предпринимательство и поддержка предпринимательской инициативы» содержит в себе следующие  основные задачи и цели в 2021 году</vt:lpstr>
      <vt:lpstr>Слайд 6</vt:lpstr>
      <vt:lpstr>Слайд 7</vt:lpstr>
      <vt:lpstr>Слайд 8</vt:lpstr>
      <vt:lpstr>Слайд 9</vt:lpstr>
      <vt:lpstr>Слайд 10</vt:lpstr>
    </vt:vector>
  </TitlesOfParts>
  <Company>apsk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</dc:title>
  <dc:creator>Ледовская Анастасия Владимировна</dc:creator>
  <cp:lastModifiedBy>Фатима</cp:lastModifiedBy>
  <cp:revision>2470</cp:revision>
  <cp:lastPrinted>2019-07-23T09:50:50Z</cp:lastPrinted>
  <dcterms:created xsi:type="dcterms:W3CDTF">2018-10-05T11:19:22Z</dcterms:created>
  <dcterms:modified xsi:type="dcterms:W3CDTF">2022-01-21T13:20:18Z</dcterms:modified>
</cp:coreProperties>
</file>