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olors6.xml" ContentType="application/vnd.ms-office.chartcolor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443" r:id="rId2"/>
    <p:sldId id="432" r:id="rId3"/>
    <p:sldId id="378" r:id="rId4"/>
    <p:sldId id="402" r:id="rId5"/>
    <p:sldId id="433" r:id="rId6"/>
    <p:sldId id="441" r:id="rId7"/>
    <p:sldId id="442" r:id="rId8"/>
    <p:sldId id="438" r:id="rId9"/>
    <p:sldId id="439" r:id="rId10"/>
    <p:sldId id="440" r:id="rId11"/>
  </p:sldIdLst>
  <p:sldSz cx="12192000" cy="6858000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9900"/>
    <a:srgbClr val="EBC63D"/>
    <a:srgbClr val="E0EBF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69" autoAdjust="0"/>
    <p:restoredTop sz="89474" autoAdjust="0"/>
  </p:normalViewPr>
  <p:slideViewPr>
    <p:cSldViewPr snapToGrid="0">
      <p:cViewPr varScale="1">
        <p:scale>
          <a:sx n="72" d="100"/>
          <a:sy n="72" d="100"/>
        </p:scale>
        <p:origin x="-616" y="-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94-4011-A007-2B804BA29FF5}"/>
              </c:ext>
            </c:extLst>
          </c:dPt>
          <c:dPt>
            <c:idx val="1"/>
            <c:explosion val="14"/>
            <c:extLst xmlns:c16r2="http://schemas.microsoft.com/office/drawing/2015/06/chart">
              <c:ext xmlns:c16="http://schemas.microsoft.com/office/drawing/2014/chart" uri="{C3380CC4-5D6E-409C-BE32-E72D297353CC}">
                <c16:uniqueId val="{00000002-F394-4011-A007-2B804BA29FF5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567-41A9-A12D-E94CAD24A566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67-41A9-A12D-E94CAD24A566}"/>
              </c:ext>
            </c:extLst>
          </c:dPt>
          <c:cat>
            <c:strRef>
              <c:f>Лист1!$A$2:$A$5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254335.7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94-4011-A007-2B804BA29FF5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0796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0796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899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71382"/>
            <a:ext cx="794004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899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6145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217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11" Type="http://schemas.openxmlformats.org/officeDocument/2006/relationships/image" Target="../media/image1.png"/><Relationship Id="rId5" Type="http://schemas.openxmlformats.org/officeDocument/2006/relationships/image" Target="../media/image5.png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94375" y="3374034"/>
            <a:ext cx="7965866" cy="143257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БЕЗОПАСНЫЕ И КАЧЕСТВЕННЫЕ АВТОМОБИЛЬНЫЕ ДОРОГИ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5"/>
          <p:cNvGrpSpPr/>
          <p:nvPr/>
        </p:nvGrpSpPr>
        <p:grpSpPr>
          <a:xfrm>
            <a:off x="2468417" y="1147666"/>
            <a:ext cx="1273384" cy="1097745"/>
            <a:chOff x="3901757" y="1264601"/>
            <a:chExt cx="1022287" cy="848547"/>
          </a:xfrm>
        </p:grpSpPr>
        <p:grpSp>
          <p:nvGrpSpPr>
            <p:cNvPr id="4" name="Группа 6"/>
            <p:cNvGrpSpPr/>
            <p:nvPr/>
          </p:nvGrpSpPr>
          <p:grpSpPr>
            <a:xfrm>
              <a:off x="3942373" y="1513857"/>
              <a:ext cx="941054" cy="599291"/>
              <a:chOff x="3944120" y="1395981"/>
              <a:chExt cx="941054" cy="599291"/>
            </a:xfrm>
          </p:grpSpPr>
          <p:grpSp>
            <p:nvGrpSpPr>
              <p:cNvPr id="5" name="Группа 11"/>
              <p:cNvGrpSpPr/>
              <p:nvPr/>
            </p:nvGrpSpPr>
            <p:grpSpPr>
              <a:xfrm>
                <a:off x="3944120" y="1395981"/>
                <a:ext cx="941054" cy="599291"/>
                <a:chOff x="3944120" y="1395981"/>
                <a:chExt cx="941054" cy="599291"/>
              </a:xfrm>
            </p:grpSpPr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 flipH="1">
                  <a:off x="3944120" y="1395981"/>
                  <a:ext cx="217081" cy="599291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>
                  <a:off x="4668093" y="1395981"/>
                  <a:ext cx="217081" cy="599291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" name="Группа 12"/>
              <p:cNvGrpSpPr/>
              <p:nvPr/>
            </p:nvGrpSpPr>
            <p:grpSpPr>
              <a:xfrm>
                <a:off x="4018974" y="1627550"/>
                <a:ext cx="791346" cy="231623"/>
                <a:chOff x="4011799" y="1627550"/>
                <a:chExt cx="791346" cy="231623"/>
              </a:xfrm>
            </p:grpSpPr>
            <p:sp>
              <p:nvSpPr>
                <p:cNvPr id="17" name="Прямоугольник 45"/>
                <p:cNvSpPr/>
                <p:nvPr/>
              </p:nvSpPr>
              <p:spPr>
                <a:xfrm rot="466607">
                  <a:off x="4011799" y="1627551"/>
                  <a:ext cx="163205" cy="231622"/>
                </a:xfrm>
                <a:custGeom>
                  <a:avLst/>
                  <a:gdLst>
                    <a:gd name="connsiteX0" fmla="*/ 0 w 122774"/>
                    <a:gd name="connsiteY0" fmla="*/ 0 h 226893"/>
                    <a:gd name="connsiteX1" fmla="*/ 122774 w 122774"/>
                    <a:gd name="connsiteY1" fmla="*/ 0 h 226893"/>
                    <a:gd name="connsiteX2" fmla="*/ 122774 w 122774"/>
                    <a:gd name="connsiteY2" fmla="*/ 226893 h 226893"/>
                    <a:gd name="connsiteX3" fmla="*/ 0 w 122774"/>
                    <a:gd name="connsiteY3" fmla="*/ 226893 h 226893"/>
                    <a:gd name="connsiteX4" fmla="*/ 0 w 122774"/>
                    <a:gd name="connsiteY4" fmla="*/ 0 h 226893"/>
                    <a:gd name="connsiteX0" fmla="*/ 40431 w 163205"/>
                    <a:gd name="connsiteY0" fmla="*/ 0 h 230011"/>
                    <a:gd name="connsiteX1" fmla="*/ 163205 w 163205"/>
                    <a:gd name="connsiteY1" fmla="*/ 0 h 230011"/>
                    <a:gd name="connsiteX2" fmla="*/ 163205 w 163205"/>
                    <a:gd name="connsiteY2" fmla="*/ 226893 h 230011"/>
                    <a:gd name="connsiteX3" fmla="*/ 0 w 163205"/>
                    <a:gd name="connsiteY3" fmla="*/ 230011 h 230011"/>
                    <a:gd name="connsiteX4" fmla="*/ 40431 w 163205"/>
                    <a:gd name="connsiteY4" fmla="*/ 0 h 230011"/>
                    <a:gd name="connsiteX0" fmla="*/ 52228 w 163205"/>
                    <a:gd name="connsiteY0" fmla="*/ 0 h 231622"/>
                    <a:gd name="connsiteX1" fmla="*/ 163205 w 163205"/>
                    <a:gd name="connsiteY1" fmla="*/ 1611 h 231622"/>
                    <a:gd name="connsiteX2" fmla="*/ 163205 w 163205"/>
                    <a:gd name="connsiteY2" fmla="*/ 228504 h 231622"/>
                    <a:gd name="connsiteX3" fmla="*/ 0 w 163205"/>
                    <a:gd name="connsiteY3" fmla="*/ 231622 h 231622"/>
                    <a:gd name="connsiteX4" fmla="*/ 52228 w 163205"/>
                    <a:gd name="connsiteY4" fmla="*/ 0 h 2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3205" h="231622">
                      <a:moveTo>
                        <a:pt x="52228" y="0"/>
                      </a:moveTo>
                      <a:lnTo>
                        <a:pt x="163205" y="1611"/>
                      </a:lnTo>
                      <a:lnTo>
                        <a:pt x="163205" y="228504"/>
                      </a:lnTo>
                      <a:lnTo>
                        <a:pt x="0" y="231622"/>
                      </a:lnTo>
                      <a:lnTo>
                        <a:pt x="52228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Прямоугольник 45"/>
                <p:cNvSpPr/>
                <p:nvPr/>
              </p:nvSpPr>
              <p:spPr>
                <a:xfrm rot="21133393" flipH="1">
                  <a:off x="4639940" y="1627550"/>
                  <a:ext cx="163205" cy="231622"/>
                </a:xfrm>
                <a:custGeom>
                  <a:avLst/>
                  <a:gdLst>
                    <a:gd name="connsiteX0" fmla="*/ 0 w 122774"/>
                    <a:gd name="connsiteY0" fmla="*/ 0 h 226893"/>
                    <a:gd name="connsiteX1" fmla="*/ 122774 w 122774"/>
                    <a:gd name="connsiteY1" fmla="*/ 0 h 226893"/>
                    <a:gd name="connsiteX2" fmla="*/ 122774 w 122774"/>
                    <a:gd name="connsiteY2" fmla="*/ 226893 h 226893"/>
                    <a:gd name="connsiteX3" fmla="*/ 0 w 122774"/>
                    <a:gd name="connsiteY3" fmla="*/ 226893 h 226893"/>
                    <a:gd name="connsiteX4" fmla="*/ 0 w 122774"/>
                    <a:gd name="connsiteY4" fmla="*/ 0 h 226893"/>
                    <a:gd name="connsiteX0" fmla="*/ 40431 w 163205"/>
                    <a:gd name="connsiteY0" fmla="*/ 0 h 230011"/>
                    <a:gd name="connsiteX1" fmla="*/ 163205 w 163205"/>
                    <a:gd name="connsiteY1" fmla="*/ 0 h 230011"/>
                    <a:gd name="connsiteX2" fmla="*/ 163205 w 163205"/>
                    <a:gd name="connsiteY2" fmla="*/ 226893 h 230011"/>
                    <a:gd name="connsiteX3" fmla="*/ 0 w 163205"/>
                    <a:gd name="connsiteY3" fmla="*/ 230011 h 230011"/>
                    <a:gd name="connsiteX4" fmla="*/ 40431 w 163205"/>
                    <a:gd name="connsiteY4" fmla="*/ 0 h 230011"/>
                    <a:gd name="connsiteX0" fmla="*/ 52228 w 163205"/>
                    <a:gd name="connsiteY0" fmla="*/ 0 h 231622"/>
                    <a:gd name="connsiteX1" fmla="*/ 163205 w 163205"/>
                    <a:gd name="connsiteY1" fmla="*/ 1611 h 231622"/>
                    <a:gd name="connsiteX2" fmla="*/ 163205 w 163205"/>
                    <a:gd name="connsiteY2" fmla="*/ 228504 h 231622"/>
                    <a:gd name="connsiteX3" fmla="*/ 0 w 163205"/>
                    <a:gd name="connsiteY3" fmla="*/ 231622 h 231622"/>
                    <a:gd name="connsiteX4" fmla="*/ 52228 w 163205"/>
                    <a:gd name="connsiteY4" fmla="*/ 0 h 231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3205" h="231622">
                      <a:moveTo>
                        <a:pt x="52228" y="0"/>
                      </a:moveTo>
                      <a:lnTo>
                        <a:pt x="163205" y="1611"/>
                      </a:lnTo>
                      <a:lnTo>
                        <a:pt x="163205" y="228504"/>
                      </a:lnTo>
                      <a:lnTo>
                        <a:pt x="0" y="231622"/>
                      </a:lnTo>
                      <a:lnTo>
                        <a:pt x="52228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7" name="Группа 13"/>
              <p:cNvGrpSpPr/>
              <p:nvPr/>
            </p:nvGrpSpPr>
            <p:grpSpPr>
              <a:xfrm>
                <a:off x="4244350" y="1646608"/>
                <a:ext cx="340594" cy="207790"/>
                <a:chOff x="4242153" y="1646608"/>
                <a:chExt cx="340594" cy="207790"/>
              </a:xfrm>
            </p:grpSpPr>
            <p:sp>
              <p:nvSpPr>
                <p:cNvPr id="15" name="Прямоугольник 14"/>
                <p:cNvSpPr/>
                <p:nvPr/>
              </p:nvSpPr>
              <p:spPr>
                <a:xfrm rot="466607">
                  <a:off x="4242153" y="1646608"/>
                  <a:ext cx="112437" cy="20779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 rot="21133393" flipH="1">
                  <a:off x="4470310" y="1646608"/>
                  <a:ext cx="112437" cy="207790"/>
                </a:xfrm>
                <a:prstGeom prst="rect">
                  <a:avLst/>
                </a:prstGeom>
                <a:noFill/>
                <a:ln w="28575">
                  <a:solidFill>
                    <a:schemeClr val="bg1">
                      <a:alpha val="7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sp>
          <p:nvSpPr>
            <p:cNvPr id="9" name="object 102"/>
            <p:cNvSpPr/>
            <p:nvPr/>
          </p:nvSpPr>
          <p:spPr>
            <a:xfrm>
              <a:off x="3901757" y="1421863"/>
              <a:ext cx="1022287" cy="244689"/>
            </a:xfrm>
            <a:custGeom>
              <a:avLst/>
              <a:gdLst/>
              <a:ahLst/>
              <a:cxnLst/>
              <a:rect l="l" t="t" r="r" b="b"/>
              <a:pathLst>
                <a:path w="432434" h="103504">
                  <a:moveTo>
                    <a:pt x="429425" y="0"/>
                  </a:moveTo>
                  <a:lnTo>
                    <a:pt x="2641" y="0"/>
                  </a:lnTo>
                  <a:lnTo>
                    <a:pt x="0" y="2578"/>
                  </a:lnTo>
                  <a:lnTo>
                    <a:pt x="0" y="44043"/>
                  </a:lnTo>
                  <a:lnTo>
                    <a:pt x="2641" y="46672"/>
                  </a:lnTo>
                  <a:lnTo>
                    <a:pt x="31864" y="46672"/>
                  </a:lnTo>
                  <a:lnTo>
                    <a:pt x="38303" y="53111"/>
                  </a:lnTo>
                  <a:lnTo>
                    <a:pt x="38303" y="100723"/>
                  </a:lnTo>
                  <a:lnTo>
                    <a:pt x="40932" y="103352"/>
                  </a:lnTo>
                  <a:lnTo>
                    <a:pt x="63957" y="103352"/>
                  </a:lnTo>
                  <a:lnTo>
                    <a:pt x="66230" y="101663"/>
                  </a:lnTo>
                  <a:lnTo>
                    <a:pt x="66992" y="99148"/>
                  </a:lnTo>
                  <a:lnTo>
                    <a:pt x="69207" y="91643"/>
                  </a:lnTo>
                  <a:lnTo>
                    <a:pt x="50012" y="91643"/>
                  </a:lnTo>
                  <a:lnTo>
                    <a:pt x="50012" y="61023"/>
                  </a:lnTo>
                  <a:lnTo>
                    <a:pt x="47958" y="50897"/>
                  </a:lnTo>
                  <a:lnTo>
                    <a:pt x="42364" y="42611"/>
                  </a:lnTo>
                  <a:lnTo>
                    <a:pt x="34078" y="37016"/>
                  </a:lnTo>
                  <a:lnTo>
                    <a:pt x="23952" y="34963"/>
                  </a:lnTo>
                  <a:lnTo>
                    <a:pt x="11722" y="34963"/>
                  </a:lnTo>
                  <a:lnTo>
                    <a:pt x="11722" y="11709"/>
                  </a:lnTo>
                  <a:lnTo>
                    <a:pt x="432003" y="11709"/>
                  </a:lnTo>
                  <a:lnTo>
                    <a:pt x="432003" y="2578"/>
                  </a:lnTo>
                  <a:lnTo>
                    <a:pt x="429425" y="0"/>
                  </a:lnTo>
                  <a:close/>
                </a:path>
                <a:path w="432434" h="103504">
                  <a:moveTo>
                    <a:pt x="358035" y="46609"/>
                  </a:moveTo>
                  <a:lnTo>
                    <a:pt x="334327" y="46609"/>
                  </a:lnTo>
                  <a:lnTo>
                    <a:pt x="335610" y="46736"/>
                  </a:lnTo>
                  <a:lnTo>
                    <a:pt x="344982" y="48425"/>
                  </a:lnTo>
                  <a:lnTo>
                    <a:pt x="351777" y="54406"/>
                  </a:lnTo>
                  <a:lnTo>
                    <a:pt x="354177" y="62433"/>
                  </a:lnTo>
                  <a:lnTo>
                    <a:pt x="365010" y="99148"/>
                  </a:lnTo>
                  <a:lnTo>
                    <a:pt x="365772" y="101663"/>
                  </a:lnTo>
                  <a:lnTo>
                    <a:pt x="368058" y="103352"/>
                  </a:lnTo>
                  <a:lnTo>
                    <a:pt x="391134" y="103352"/>
                  </a:lnTo>
                  <a:lnTo>
                    <a:pt x="393700" y="100723"/>
                  </a:lnTo>
                  <a:lnTo>
                    <a:pt x="393700" y="91643"/>
                  </a:lnTo>
                  <a:lnTo>
                    <a:pt x="375031" y="91643"/>
                  </a:lnTo>
                  <a:lnTo>
                    <a:pt x="365417" y="59093"/>
                  </a:lnTo>
                  <a:lnTo>
                    <a:pt x="360725" y="49385"/>
                  </a:lnTo>
                  <a:lnTo>
                    <a:pt x="358035" y="46609"/>
                  </a:lnTo>
                  <a:close/>
                </a:path>
                <a:path w="432434" h="103504">
                  <a:moveTo>
                    <a:pt x="333324" y="34899"/>
                  </a:moveTo>
                  <a:lnTo>
                    <a:pt x="98031" y="34899"/>
                  </a:lnTo>
                  <a:lnTo>
                    <a:pt x="97561" y="34963"/>
                  </a:lnTo>
                  <a:lnTo>
                    <a:pt x="66586" y="59093"/>
                  </a:lnTo>
                  <a:lnTo>
                    <a:pt x="56984" y="91643"/>
                  </a:lnTo>
                  <a:lnTo>
                    <a:pt x="69207" y="91643"/>
                  </a:lnTo>
                  <a:lnTo>
                    <a:pt x="77825" y="62433"/>
                  </a:lnTo>
                  <a:lnTo>
                    <a:pt x="80111" y="54762"/>
                  </a:lnTo>
                  <a:lnTo>
                    <a:pt x="86385" y="49022"/>
                  </a:lnTo>
                  <a:lnTo>
                    <a:pt x="93992" y="47205"/>
                  </a:lnTo>
                  <a:lnTo>
                    <a:pt x="95631" y="46850"/>
                  </a:lnTo>
                  <a:lnTo>
                    <a:pt x="97332" y="46609"/>
                  </a:lnTo>
                  <a:lnTo>
                    <a:pt x="358035" y="46609"/>
                  </a:lnTo>
                  <a:lnTo>
                    <a:pt x="353347" y="41771"/>
                  </a:lnTo>
                  <a:lnTo>
                    <a:pt x="343980" y="36770"/>
                  </a:lnTo>
                  <a:lnTo>
                    <a:pt x="333324" y="34899"/>
                  </a:lnTo>
                  <a:close/>
                </a:path>
                <a:path w="432434" h="103504">
                  <a:moveTo>
                    <a:pt x="432003" y="11709"/>
                  </a:moveTo>
                  <a:lnTo>
                    <a:pt x="420293" y="11709"/>
                  </a:lnTo>
                  <a:lnTo>
                    <a:pt x="420293" y="34963"/>
                  </a:lnTo>
                  <a:lnTo>
                    <a:pt x="408051" y="34963"/>
                  </a:lnTo>
                  <a:lnTo>
                    <a:pt x="397924" y="37016"/>
                  </a:lnTo>
                  <a:lnTo>
                    <a:pt x="389639" y="42611"/>
                  </a:lnTo>
                  <a:lnTo>
                    <a:pt x="384044" y="50897"/>
                  </a:lnTo>
                  <a:lnTo>
                    <a:pt x="381990" y="61023"/>
                  </a:lnTo>
                  <a:lnTo>
                    <a:pt x="381990" y="91643"/>
                  </a:lnTo>
                  <a:lnTo>
                    <a:pt x="393700" y="91643"/>
                  </a:lnTo>
                  <a:lnTo>
                    <a:pt x="393700" y="53111"/>
                  </a:lnTo>
                  <a:lnTo>
                    <a:pt x="400151" y="46672"/>
                  </a:lnTo>
                  <a:lnTo>
                    <a:pt x="429425" y="46672"/>
                  </a:lnTo>
                  <a:lnTo>
                    <a:pt x="432003" y="44043"/>
                  </a:lnTo>
                  <a:lnTo>
                    <a:pt x="432003" y="11709"/>
                  </a:lnTo>
                  <a:close/>
                </a:path>
              </a:pathLst>
            </a:custGeom>
            <a:solidFill>
              <a:schemeClr val="bg1"/>
            </a:solidFill>
            <a:ln w="3175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4412900" y="1264601"/>
              <a:ext cx="0" cy="839056"/>
            </a:xfrm>
            <a:prstGeom prst="line">
              <a:avLst/>
            </a:prstGeom>
            <a:noFill/>
            <a:ln w="25400">
              <a:solidFill>
                <a:schemeClr val="bg1">
                  <a:alpha val="73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2050" name="Picture 2" descr="\\192.168.88.16\proekt\2021\Презентации для сайта\Презентации\Дороги_лого_цвет_лев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25255" y="0"/>
            <a:ext cx="3566746" cy="26466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4360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3006" y="229969"/>
            <a:ext cx="8064222" cy="538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</a:t>
            </a:r>
            <a:r>
              <a:rPr lang="ru-RU" b="1" dirty="0">
                <a:solidFill>
                  <a:schemeClr val="tx2"/>
                </a:solidFill>
              </a:rPr>
              <a:t> БЕЗОПАСНЫЕ И КАЧЕСТВЕННЫЕ </a:t>
            </a:r>
            <a:endParaRPr lang="ru-RU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                                      АВТОМОБИЛЬНЫЕ </a:t>
            </a:r>
            <a:r>
              <a:rPr lang="ru-RU" b="1" dirty="0">
                <a:solidFill>
                  <a:schemeClr val="tx2"/>
                </a:solidFill>
              </a:rPr>
              <a:t>ДОРОГИ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313943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08554" y="832218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76887" y="1192070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63596" y="1946789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5600" y="1263060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698560" y="1995189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190051" y="2032967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638080" y="2607006"/>
            <a:ext cx="1339205" cy="487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306 952,6</a:t>
            </a:r>
            <a:r>
              <a:rPr lang="ru-RU" sz="1600" dirty="0" smtClean="0"/>
              <a:t> 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211450" y="2153173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306 952,6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236 000,0 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70 952,6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11684" y="2525784"/>
            <a:ext cx="5324116" cy="65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1400" dirty="0" smtClean="0">
                <a:solidFill>
                  <a:schemeClr val="tx2"/>
                </a:solidFill>
              </a:rPr>
              <a:t>Дорожная сеть.</a:t>
            </a:r>
          </a:p>
        </p:txBody>
      </p:sp>
      <p:sp>
        <p:nvSpPr>
          <p:cNvPr id="39" name="object 86"/>
          <p:cNvSpPr/>
          <p:nvPr/>
        </p:nvSpPr>
        <p:spPr>
          <a:xfrm>
            <a:off x="563596" y="2525784"/>
            <a:ext cx="499357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50577" y="5461036"/>
            <a:ext cx="1719582" cy="1031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09055" y="5467289"/>
            <a:ext cx="1655563" cy="1036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Начальник ГУ «</a:t>
            </a:r>
            <a:r>
              <a:rPr lang="ru-RU" sz="1200" i="1" dirty="0" err="1" smtClean="0">
                <a:solidFill>
                  <a:schemeClr val="tx2"/>
                </a:solidFill>
              </a:rPr>
              <a:t>Ингушавтодор</a:t>
            </a:r>
            <a:r>
              <a:rPr lang="ru-RU" sz="1200" i="1" dirty="0" smtClean="0">
                <a:solidFill>
                  <a:schemeClr val="tx2"/>
                </a:solidFill>
              </a:rPr>
              <a:t>» </a:t>
            </a:r>
          </a:p>
          <a:p>
            <a:pPr algn="ctr"/>
            <a:r>
              <a:rPr lang="ru-RU" sz="1200" i="1" dirty="0" err="1" smtClean="0">
                <a:solidFill>
                  <a:schemeClr val="tx2"/>
                </a:solidFill>
              </a:rPr>
              <a:t>Хаматханов</a:t>
            </a:r>
            <a:r>
              <a:rPr lang="ru-RU" sz="1200" i="1" dirty="0" smtClean="0">
                <a:solidFill>
                  <a:schemeClr val="tx2"/>
                </a:solidFill>
              </a:rPr>
              <a:t> Б. А.</a:t>
            </a:r>
          </a:p>
          <a:p>
            <a:pPr algn="ctr"/>
            <a:endParaRPr lang="ru-RU" sz="1200" i="1" dirty="0" smtClean="0">
              <a:solidFill>
                <a:schemeClr val="tx2"/>
              </a:solidFill>
            </a:endParaRPr>
          </a:p>
        </p:txBody>
      </p:sp>
      <p:sp>
        <p:nvSpPr>
          <p:cNvPr id="60" name="object 131"/>
          <p:cNvSpPr/>
          <p:nvPr/>
        </p:nvSpPr>
        <p:spPr>
          <a:xfrm>
            <a:off x="585636" y="5686002"/>
            <a:ext cx="501643" cy="483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/>
          <p:cNvSpPr/>
          <p:nvPr/>
        </p:nvSpPr>
        <p:spPr>
          <a:xfrm>
            <a:off x="9029967" y="5383511"/>
            <a:ext cx="1936750" cy="1043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</a:rPr>
              <a:t>Заместитель начальника ГУ «</a:t>
            </a:r>
            <a:r>
              <a:rPr lang="ru-RU" sz="1200" i="1" dirty="0" err="1" smtClean="0">
                <a:solidFill>
                  <a:schemeClr val="tx2"/>
                </a:solidFill>
              </a:rPr>
              <a:t>Ингушавтодор</a:t>
            </a:r>
            <a:r>
              <a:rPr lang="ru-RU" sz="1200" i="1" dirty="0" smtClean="0">
                <a:solidFill>
                  <a:schemeClr val="tx2"/>
                </a:solidFill>
              </a:rPr>
              <a:t>»</a:t>
            </a:r>
          </a:p>
          <a:p>
            <a:pPr algn="ctr"/>
            <a:r>
              <a:rPr lang="ru-RU" sz="1200" i="1" dirty="0" err="1" smtClean="0">
                <a:solidFill>
                  <a:schemeClr val="tx2"/>
                </a:solidFill>
              </a:rPr>
              <a:t>Даурбеков</a:t>
            </a:r>
            <a:r>
              <a:rPr lang="ru-RU" sz="1200" i="1" dirty="0" smtClean="0">
                <a:solidFill>
                  <a:schemeClr val="tx2"/>
                </a:solidFill>
              </a:rPr>
              <a:t> М. Т. </a:t>
            </a:r>
            <a:endParaRPr lang="ru-RU" sz="1200" i="1" dirty="0">
              <a:solidFill>
                <a:schemeClr val="tx2"/>
              </a:solidFill>
            </a:endParaRPr>
          </a:p>
        </p:txBody>
      </p:sp>
      <p:pic>
        <p:nvPicPr>
          <p:cNvPr id="48" name="Рисунок 47"/>
          <p:cNvPicPr/>
          <p:nvPr/>
        </p:nvPicPr>
        <p:blipFill rotWithShape="1">
          <a:blip r:embed="rId5" cstate="print"/>
          <a:srcRect l="53704" t="31015" r="43704" b="62836"/>
          <a:stretch/>
        </p:blipFill>
        <p:spPr bwMode="auto">
          <a:xfrm>
            <a:off x="541620" y="256835"/>
            <a:ext cx="642019" cy="4303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4" name="Рисунок 53"/>
          <p:cNvPicPr/>
          <p:nvPr/>
        </p:nvPicPr>
        <p:blipFill rotWithShape="1">
          <a:blip r:embed="rId5" cstate="print"/>
          <a:srcRect l="53704" t="31015" r="43704" b="62836"/>
          <a:stretch/>
        </p:blipFill>
        <p:spPr bwMode="auto">
          <a:xfrm>
            <a:off x="647650" y="2607006"/>
            <a:ext cx="337540" cy="273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6" name="Диаграмма 5"/>
          <p:cNvGraphicFramePr/>
          <p:nvPr>
            <p:extLst/>
          </p:nvPr>
        </p:nvGraphicFramePr>
        <p:xfrm>
          <a:off x="8435135" y="2967109"/>
          <a:ext cx="3270026" cy="2294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9583122" y="3785872"/>
            <a:ext cx="910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306 952,6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  <a:endParaRPr lang="ru-RU" sz="1400" b="1" dirty="0">
              <a:solidFill>
                <a:schemeClr val="tx2"/>
              </a:solidFill>
            </a:endParaRPr>
          </a:p>
        </p:txBody>
      </p:sp>
      <p:pic>
        <p:nvPicPr>
          <p:cNvPr id="61" name="Picture 4" descr="http://www.pravitelstvori.ru/upload/iblock/928/aeqyte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300302" y="5412509"/>
            <a:ext cx="1087410" cy="1054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1211684" y="3111906"/>
            <a:ext cx="5324116" cy="65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   Общесистемные меры развития дорожного хозяйства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29" name="object 86"/>
          <p:cNvSpPr/>
          <p:nvPr/>
        </p:nvSpPr>
        <p:spPr>
          <a:xfrm>
            <a:off x="563596" y="3215344"/>
            <a:ext cx="499358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50"/>
          <p:cNvSpPr/>
          <p:nvPr/>
        </p:nvSpPr>
        <p:spPr>
          <a:xfrm>
            <a:off x="678160" y="3310464"/>
            <a:ext cx="306177" cy="2475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Прямоугольник 30"/>
          <p:cNvSpPr/>
          <p:nvPr/>
        </p:nvSpPr>
        <p:spPr>
          <a:xfrm>
            <a:off x="1211684" y="3698028"/>
            <a:ext cx="5324116" cy="653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3.    Безопасность дорожного движения</a:t>
            </a:r>
            <a:endParaRPr lang="ru-RU" sz="1400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15618" y="5441435"/>
            <a:ext cx="1293437" cy="10258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56015" y="5418123"/>
            <a:ext cx="1394205" cy="1049174"/>
          </a:xfrm>
          <a:prstGeom prst="rect">
            <a:avLst/>
          </a:prstGeom>
        </p:spPr>
      </p:pic>
      <p:pic>
        <p:nvPicPr>
          <p:cNvPr id="1026" name="Picture 2" descr="\\192.168.88.16\proekt\2021\Презентации для сайта\Презентации\Дороги_лого_цвет_лев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222890" y="993530"/>
            <a:ext cx="1692275" cy="1015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2454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99697" y="1028773"/>
            <a:ext cx="5885793" cy="8735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83871" y="1028773"/>
            <a:ext cx="5613839" cy="8735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91345" cy="845109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«Безопасные и качественные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дороги»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9696" y="2017986"/>
            <a:ext cx="5885793" cy="4619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>
              <a:buFontTx/>
              <a:buAutoNum type="arabicPeriod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и местная дорожная сеть</a:t>
            </a:r>
          </a:p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Общесистемные меры развития дорожного хозяйства</a:t>
            </a:r>
          </a:p>
          <a:p>
            <a:pPr lvl="0"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Безопасность дорожного движения</a:t>
            </a:r>
          </a:p>
          <a:p>
            <a:pPr lvl="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Автомобильные дороги необщего пользования минобороны России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83870" y="2053491"/>
            <a:ext cx="5613839" cy="45837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>
              <a:buFontTx/>
              <a:buAutoNum type="arabicPeriod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и местная дорожная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</a:t>
            </a:r>
          </a:p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Общесистемные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развития дорожного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Безопасность дорожного движения</a:t>
            </a:r>
          </a:p>
          <a:p>
            <a:pPr lvl="0" algn="ctr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 cstate="print"/>
          <a:srcRect l="53704" t="31015" r="43704" b="62836"/>
          <a:stretch/>
        </p:blipFill>
        <p:spPr bwMode="auto">
          <a:xfrm>
            <a:off x="1999130" y="135395"/>
            <a:ext cx="903919" cy="7496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69700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600" y="365125"/>
            <a:ext cx="11430000" cy="88455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Финансовое обеспечение проекта </a:t>
            </a:r>
            <a:r>
              <a:rPr lang="ru-RU" sz="2400" b="1" dirty="0" smtClean="0">
                <a:solidFill>
                  <a:prstClr val="black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«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 и качественные </a:t>
            </a:r>
            <a:b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</a:t>
            </a:r>
            <a:r>
              <a:rPr lang="ru-RU" sz="2400" b="1" dirty="0" smtClean="0">
                <a:solidFill>
                  <a:prstClr val="black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» </a:t>
            </a:r>
            <a:r>
              <a:rPr lang="ru-RU" sz="2400" b="1" dirty="0">
                <a:solidFill>
                  <a:prstClr val="black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на 2019 год</a:t>
            </a: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10466014"/>
              </p:ext>
            </p:extLst>
          </p:nvPr>
        </p:nvGraphicFramePr>
        <p:xfrm>
          <a:off x="355600" y="1341438"/>
          <a:ext cx="11511280" cy="5181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0769">
                  <a:extLst>
                    <a:ext uri="{9D8B030D-6E8A-4147-A177-3AD203B41FA5}">
                      <a16:colId xmlns="" xmlns:a16="http://schemas.microsoft.com/office/drawing/2014/main" val="3462610128"/>
                    </a:ext>
                  </a:extLst>
                </a:gridCol>
                <a:gridCol w="1545070">
                  <a:extLst>
                    <a:ext uri="{9D8B030D-6E8A-4147-A177-3AD203B41FA5}">
                      <a16:colId xmlns="" xmlns:a16="http://schemas.microsoft.com/office/drawing/2014/main" val="3081052311"/>
                    </a:ext>
                  </a:extLst>
                </a:gridCol>
                <a:gridCol w="1647392">
                  <a:extLst>
                    <a:ext uri="{9D8B030D-6E8A-4147-A177-3AD203B41FA5}">
                      <a16:colId xmlns="" xmlns:a16="http://schemas.microsoft.com/office/drawing/2014/main" val="4281237130"/>
                    </a:ext>
                  </a:extLst>
                </a:gridCol>
                <a:gridCol w="1299496">
                  <a:extLst>
                    <a:ext uri="{9D8B030D-6E8A-4147-A177-3AD203B41FA5}">
                      <a16:colId xmlns="" xmlns:a16="http://schemas.microsoft.com/office/drawing/2014/main" val="3194033875"/>
                    </a:ext>
                  </a:extLst>
                </a:gridCol>
                <a:gridCol w="1698553">
                  <a:extLst>
                    <a:ext uri="{9D8B030D-6E8A-4147-A177-3AD203B41FA5}">
                      <a16:colId xmlns="" xmlns:a16="http://schemas.microsoft.com/office/drawing/2014/main" val="3615943913"/>
                    </a:ext>
                  </a:extLst>
                </a:gridCol>
              </a:tblGrid>
              <a:tr h="9993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регионального проекта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Всего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ФБ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РБ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Примечание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405004"/>
                  </a:ext>
                </a:extLst>
              </a:tr>
              <a:tr h="2090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и местная дорожная сеть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-общесистемные меры развития дорожного хозяйства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306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952,6</a:t>
                      </a:r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236 000,0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70 952,6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1327006"/>
                  </a:ext>
                </a:extLst>
              </a:tr>
              <a:tr h="2090972">
                <a:tc>
                  <a:txBody>
                    <a:bodyPr/>
                    <a:lstStyle/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306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952,6</a:t>
                      </a:r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236 000,0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70 952,6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75216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3183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Доля </a:t>
            </a:r>
            <a:r>
              <a:rPr lang="ru-RU" sz="1400" b="1" dirty="0">
                <a:solidFill>
                  <a:schemeClr val="tx2"/>
                </a:solidFill>
              </a:rPr>
              <a:t>автомобильных дорог федерального, регионального и межмуниципального значения, обслуживающих движение в режиме </a:t>
            </a:r>
            <a:r>
              <a:rPr lang="ru-RU" sz="1400" b="1" dirty="0" smtClean="0">
                <a:solidFill>
                  <a:schemeClr val="tx2"/>
                </a:solidFill>
              </a:rPr>
              <a:t>перегрузки,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72,5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8377" y="5113786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73,7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74,3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016382" y="6259703"/>
            <a:ext cx="66787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024616" y="6038295"/>
            <a:ext cx="55531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032857" y="5815836"/>
            <a:ext cx="505790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Доля </a:t>
            </a:r>
            <a:r>
              <a:rPr lang="ru-RU" sz="1400" b="1" dirty="0">
                <a:solidFill>
                  <a:schemeClr val="tx2"/>
                </a:solidFill>
              </a:rPr>
              <a:t>протяженности автомобильных дорог субъекта Российской Федерации регионального и межмуниципального значения, соответствующая нормативным требованиям к их транспортно-эксплуатационному </a:t>
            </a:r>
            <a:r>
              <a:rPr lang="ru-RU" sz="1400" b="1" dirty="0" smtClean="0">
                <a:solidFill>
                  <a:schemeClr val="tx2"/>
                </a:solidFill>
              </a:rPr>
              <a:t>состоянию, 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73609" y="2017958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66,7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71,3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1164" y="250682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66,7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71,0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0" y="2505631"/>
            <a:ext cx="694766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59" y="2720828"/>
            <a:ext cx="77992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86509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9" y="3227081"/>
            <a:ext cx="96166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9" y="3457104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149364"/>
            <a:ext cx="5599611" cy="793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149"/>
          <p:cNvSpPr/>
          <p:nvPr/>
        </p:nvSpPr>
        <p:spPr>
          <a:xfrm>
            <a:off x="10048155" y="26443"/>
            <a:ext cx="2009375" cy="1069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031525" y="5600578"/>
            <a:ext cx="49596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057569" y="5361255"/>
            <a:ext cx="42582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6184190" y="1179764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Доля отечественного оборудования (товаров, работ, услуг) в общем объеме закупок (%)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6234830" y="190674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100</a:t>
            </a:r>
            <a:endParaRPr lang="ru-RU" sz="1600" dirty="0">
              <a:solidFill>
                <a:schemeClr val="tx2"/>
              </a:solidFill>
            </a:endParaRPr>
          </a:p>
        </p:txBody>
      </p:sp>
      <p:grpSp>
        <p:nvGrpSpPr>
          <p:cNvPr id="133" name="Группа 132"/>
          <p:cNvGrpSpPr/>
          <p:nvPr/>
        </p:nvGrpSpPr>
        <p:grpSpPr>
          <a:xfrm>
            <a:off x="6840002" y="2304000"/>
            <a:ext cx="1554807" cy="1360502"/>
            <a:chOff x="6893859" y="2326877"/>
            <a:chExt cx="1526910" cy="1388268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6893859" y="2326877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2019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6923626" y="2837621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2021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6916127" y="3072399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2022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6939807" y="3257751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2023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3" name="Прямоугольник 122"/>
            <p:cNvSpPr/>
            <p:nvPr/>
          </p:nvSpPr>
          <p:spPr>
            <a:xfrm>
              <a:off x="6911990" y="2586368"/>
              <a:ext cx="728239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2020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6954952" y="3480173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2024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675907" y="3038163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100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7664293" y="3289247"/>
              <a:ext cx="720001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100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7635159" y="2815407"/>
              <a:ext cx="719999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100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9" name="Прямоугольник 128"/>
            <p:cNvSpPr/>
            <p:nvPr/>
          </p:nvSpPr>
          <p:spPr>
            <a:xfrm>
              <a:off x="7639131" y="2597438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100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7700769" y="3499145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100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61" name="Прямоугольник 160"/>
          <p:cNvSpPr/>
          <p:nvPr/>
        </p:nvSpPr>
        <p:spPr>
          <a:xfrm>
            <a:off x="8467286" y="2781601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8463167" y="2571537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8491999" y="3251158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8496118" y="3016379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8508475" y="3473580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3240379" y="2270852"/>
            <a:ext cx="694766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042670" y="5121145"/>
            <a:ext cx="384271" cy="21697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68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Доля контрактов жизненного цикла, предусматривающих выполнение работ по строительству, реконструкции, капитальному ремонту автомобильных дорог регионального и (муниципального) значения (%)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73609" y="2017958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46451" y="251506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3236259" y="2720828"/>
            <a:ext cx="396627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28019" y="2967924"/>
            <a:ext cx="635526" cy="1789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28021" y="3161179"/>
            <a:ext cx="96166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11545" y="3399439"/>
            <a:ext cx="1170984" cy="15930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149364"/>
            <a:ext cx="5599611" cy="793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149"/>
          <p:cNvSpPr/>
          <p:nvPr/>
        </p:nvSpPr>
        <p:spPr>
          <a:xfrm>
            <a:off x="10048155" y="26443"/>
            <a:ext cx="2009375" cy="1069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Прямоугольник 115"/>
          <p:cNvSpPr/>
          <p:nvPr/>
        </p:nvSpPr>
        <p:spPr>
          <a:xfrm>
            <a:off x="6208903" y="1122100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Доля </a:t>
            </a:r>
            <a:r>
              <a:rPr lang="ru-RU" sz="1400" b="1" dirty="0" err="1" smtClean="0">
                <a:solidFill>
                  <a:schemeClr val="tx2"/>
                </a:solidFill>
              </a:rPr>
              <a:t>обьектов</a:t>
            </a:r>
            <a:r>
              <a:rPr lang="ru-RU" sz="1400" b="1" dirty="0" smtClean="0">
                <a:solidFill>
                  <a:schemeClr val="tx2"/>
                </a:solidFill>
              </a:rPr>
              <a:t> на которых предусматривается использование новых и наилучших технологий, включенных в реестр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6918571" y="202207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- 0    </a:t>
            </a:r>
            <a:endParaRPr lang="ru-RU" sz="1600" dirty="0">
              <a:solidFill>
                <a:schemeClr val="tx2"/>
              </a:solidFill>
            </a:endParaRPr>
          </a:p>
        </p:txBody>
      </p:sp>
      <p:grpSp>
        <p:nvGrpSpPr>
          <p:cNvPr id="2" name="Группа 132"/>
          <p:cNvGrpSpPr/>
          <p:nvPr/>
        </p:nvGrpSpPr>
        <p:grpSpPr>
          <a:xfrm>
            <a:off x="6840002" y="2304000"/>
            <a:ext cx="1554807" cy="1360502"/>
            <a:chOff x="6893859" y="2326877"/>
            <a:chExt cx="1526910" cy="1388268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6893859" y="2326877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2019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6923626" y="2837621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2021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6916127" y="3072399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2022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6939807" y="3257751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2023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3" name="Прямоугольник 122"/>
            <p:cNvSpPr/>
            <p:nvPr/>
          </p:nvSpPr>
          <p:spPr>
            <a:xfrm>
              <a:off x="6911990" y="2586368"/>
              <a:ext cx="728239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2020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6954952" y="3480173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2024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675907" y="3038163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20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7664293" y="3289247"/>
              <a:ext cx="720001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30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7635159" y="2815407"/>
              <a:ext cx="719999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10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9" name="Прямоугольник 128"/>
            <p:cNvSpPr/>
            <p:nvPr/>
          </p:nvSpPr>
          <p:spPr>
            <a:xfrm>
              <a:off x="7639131" y="2597438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7700769" y="3499145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40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61" name="Прямоугольник 160"/>
          <p:cNvSpPr/>
          <p:nvPr/>
        </p:nvSpPr>
        <p:spPr>
          <a:xfrm>
            <a:off x="8483763" y="2776151"/>
            <a:ext cx="388388" cy="1894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8491999" y="3220995"/>
            <a:ext cx="816758" cy="20721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8496119" y="2998573"/>
            <a:ext cx="549028" cy="19485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8508475" y="3473580"/>
            <a:ext cx="996108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68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Количество погибших в дорожно-транспортных происшествиях , человек на 100 </a:t>
            </a:r>
            <a:r>
              <a:rPr lang="ru-RU" sz="1400" b="1" dirty="0" err="1" smtClean="0">
                <a:solidFill>
                  <a:schemeClr val="tx2"/>
                </a:solidFill>
              </a:rPr>
              <a:t>тыс</a:t>
            </a:r>
            <a:r>
              <a:rPr lang="ru-RU" sz="1400" b="1" dirty="0" smtClean="0">
                <a:solidFill>
                  <a:schemeClr val="tx2"/>
                </a:solidFill>
              </a:rPr>
              <a:t> населения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73609" y="2017958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  17,0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1164" y="227411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15,5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46451" y="251506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1164" y="272082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13,61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1163" y="298483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12,62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71162" y="32175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11,83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71162" y="3411827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11,04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149364"/>
            <a:ext cx="5599611" cy="793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«Безопасные и качественные автомобильные дороги»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8" name="object 149"/>
          <p:cNvSpPr/>
          <p:nvPr/>
        </p:nvSpPr>
        <p:spPr>
          <a:xfrm>
            <a:off x="10048155" y="26443"/>
            <a:ext cx="2009375" cy="1069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Прямоугольник 115"/>
          <p:cNvSpPr/>
          <p:nvPr/>
        </p:nvSpPr>
        <p:spPr>
          <a:xfrm>
            <a:off x="6208903" y="1122100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Количество погибших в дорожно-транспортных происшествиях , человек на 10 </a:t>
            </a:r>
            <a:r>
              <a:rPr lang="ru-RU" sz="1400" b="1" dirty="0" err="1" smtClean="0">
                <a:solidFill>
                  <a:schemeClr val="tx2"/>
                </a:solidFill>
              </a:rPr>
              <a:t>тыс</a:t>
            </a:r>
            <a:r>
              <a:rPr lang="ru-RU" sz="1400" b="1" dirty="0" smtClean="0">
                <a:solidFill>
                  <a:schemeClr val="tx2"/>
                </a:solidFill>
              </a:rPr>
              <a:t> транспортных средств 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6918571" y="202207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- 5,01</a:t>
            </a:r>
            <a:endParaRPr lang="ru-RU" sz="1600" dirty="0">
              <a:solidFill>
                <a:schemeClr val="tx2"/>
              </a:solidFill>
            </a:endParaRPr>
          </a:p>
        </p:txBody>
      </p:sp>
      <p:grpSp>
        <p:nvGrpSpPr>
          <p:cNvPr id="2" name="Группа 132"/>
          <p:cNvGrpSpPr/>
          <p:nvPr/>
        </p:nvGrpSpPr>
        <p:grpSpPr>
          <a:xfrm>
            <a:off x="6840002" y="2304000"/>
            <a:ext cx="1554807" cy="1360502"/>
            <a:chOff x="6893859" y="2326877"/>
            <a:chExt cx="1526910" cy="1388268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6893859" y="2326877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2019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6923626" y="2837621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2021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6916127" y="3072399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2022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6939807" y="3257751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2023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3" name="Прямоугольник 122"/>
            <p:cNvSpPr/>
            <p:nvPr/>
          </p:nvSpPr>
          <p:spPr>
            <a:xfrm>
              <a:off x="6911990" y="2586368"/>
              <a:ext cx="728239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2020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6954952" y="3480173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chemeClr val="tx2"/>
                  </a:solidFill>
                </a:rPr>
                <a:t>2024</a:t>
              </a:r>
              <a:endParaRPr lang="ru-RU" sz="1600" dirty="0">
                <a:solidFill>
                  <a:schemeClr val="tx2"/>
                </a:solidFill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675907" y="3038163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5,53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7680475" y="3272435"/>
              <a:ext cx="720002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5,19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7635159" y="2815407"/>
              <a:ext cx="719999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5,96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29" name="Прямоугольник 128"/>
            <p:cNvSpPr/>
            <p:nvPr/>
          </p:nvSpPr>
          <p:spPr>
            <a:xfrm>
              <a:off x="7639131" y="2597438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6,31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7700769" y="3499145"/>
              <a:ext cx="720000" cy="21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rgbClr val="00B050"/>
                  </a:solidFill>
                </a:rPr>
                <a:t>4,84</a:t>
              </a:r>
              <a:endParaRPr lang="ru-RU" sz="14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61" name="Прямоугольник 160"/>
          <p:cNvSpPr/>
          <p:nvPr/>
        </p:nvSpPr>
        <p:spPr>
          <a:xfrm>
            <a:off x="8409623" y="3039762"/>
            <a:ext cx="487242" cy="18947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8376669" y="2594920"/>
            <a:ext cx="693190" cy="20721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8380789" y="2372497"/>
            <a:ext cx="549028" cy="19485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8384908" y="2814552"/>
            <a:ext cx="635524" cy="2087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3116808" y="2247113"/>
            <a:ext cx="635526" cy="1789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112689" y="2481891"/>
            <a:ext cx="544911" cy="18716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116809" y="2708432"/>
            <a:ext cx="441937" cy="17481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3129165" y="2959686"/>
            <a:ext cx="371916" cy="19540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149759" y="3202701"/>
            <a:ext cx="252468" cy="20776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3145641" y="3453954"/>
            <a:ext cx="207159" cy="19540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7586533" y="2375560"/>
            <a:ext cx="733155" cy="211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5,01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446693" y="3241590"/>
            <a:ext cx="458410" cy="21006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8426099" y="3476367"/>
            <a:ext cx="338960" cy="17299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68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29" y="0"/>
            <a:ext cx="12076671" cy="961295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Капитальный ремонт а/д «Подъезд к ж/д ст. Слепцовская от тр.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Кавказ» (2 очередь) 3,5 км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1" y="1052735"/>
            <a:ext cx="5954488" cy="57737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193"/>
          <a:stretch/>
        </p:blipFill>
        <p:spPr>
          <a:xfrm>
            <a:off x="6165669" y="1052735"/>
            <a:ext cx="5841712" cy="5773783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4" cstate="print"/>
          <a:srcRect l="53704" t="31015" r="43704" b="62836"/>
          <a:stretch/>
        </p:blipFill>
        <p:spPr bwMode="auto">
          <a:xfrm>
            <a:off x="375801" y="201558"/>
            <a:ext cx="1197625" cy="630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/>
          <a:srcRect l="9691" t="21969" r="11014" b="11264"/>
          <a:stretch/>
        </p:blipFill>
        <p:spPr>
          <a:xfrm>
            <a:off x="11129319" y="0"/>
            <a:ext cx="1062681" cy="9494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34495" y="0"/>
            <a:ext cx="1157506" cy="906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169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3004"/>
            <a:ext cx="12093146" cy="991741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Реконструкция автодороги «Подъезд к г.Назрань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тр. «Кавказ» (ул.Муталиева)» 4,1 км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" y="1222715"/>
            <a:ext cx="5826034" cy="55438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1" y="1222716"/>
            <a:ext cx="6035040" cy="5543845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4" cstate="print"/>
          <a:srcRect l="53704" t="31015" r="43704" b="62836"/>
          <a:stretch/>
        </p:blipFill>
        <p:spPr bwMode="auto">
          <a:xfrm>
            <a:off x="268710" y="242746"/>
            <a:ext cx="966966" cy="663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92470" y="0"/>
            <a:ext cx="1399530" cy="1095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5389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117565"/>
            <a:ext cx="11222183" cy="1005841"/>
          </a:xfrm>
          <a:ln>
            <a:solidFill>
              <a:srgbClr val="1C1C86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проезжей части автодороги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Кулиева г.Магас 0,8 км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4" y="1254034"/>
            <a:ext cx="5516880" cy="54994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59" y="1254033"/>
            <a:ext cx="6210048" cy="54994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4" cstate="print"/>
          <a:srcRect l="53704" t="31015" r="43704" b="62836"/>
          <a:stretch/>
        </p:blipFill>
        <p:spPr bwMode="auto">
          <a:xfrm>
            <a:off x="952449" y="209796"/>
            <a:ext cx="1205863" cy="786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66129" y="0"/>
            <a:ext cx="1325871" cy="11368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5059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35890</TotalTime>
  <Words>537</Words>
  <Application>Microsoft Office PowerPoint</Application>
  <PresentationFormat>Произвольный</PresentationFormat>
  <Paragraphs>192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Национальный проект «Безопасные и качественные  автомобильные дороги» </vt:lpstr>
      <vt:lpstr>Финансовое обеспечение проекта «Безопасные и качественные  автомобильные дороги» на 2019 год</vt:lpstr>
      <vt:lpstr>Слайд 5</vt:lpstr>
      <vt:lpstr>Слайд 6</vt:lpstr>
      <vt:lpstr>Слайд 7</vt:lpstr>
      <vt:lpstr>Капитальный ремонт а/д «Подъезд к ж/д ст. Слепцовская от тр.  «Кавказ» (2 очередь) 3,5 км</vt:lpstr>
      <vt:lpstr>Реконструкция автодороги «Подъезд к г.Назрань  от тр. «Кавказ» (ул.Муталиева)» 4,1 км</vt:lpstr>
      <vt:lpstr>Ремонт проезжей части автодороги  по ул. Кулиева г.Магас 0,8 км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Исропалат</cp:lastModifiedBy>
  <cp:revision>847</cp:revision>
  <cp:lastPrinted>2019-02-28T14:28:25Z</cp:lastPrinted>
  <dcterms:created xsi:type="dcterms:W3CDTF">2018-10-05T11:19:22Z</dcterms:created>
  <dcterms:modified xsi:type="dcterms:W3CDTF">2022-01-12T09:31:03Z</dcterms:modified>
</cp:coreProperties>
</file>