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84" r:id="rId1"/>
  </p:sldMasterIdLst>
  <p:notesMasterIdLst>
    <p:notesMasterId r:id="rId17"/>
  </p:notesMasterIdLst>
  <p:handoutMasterIdLst>
    <p:handoutMasterId r:id="rId18"/>
  </p:handoutMasterIdLst>
  <p:sldIdLst>
    <p:sldId id="456" r:id="rId2"/>
    <p:sldId id="493" r:id="rId3"/>
    <p:sldId id="494" r:id="rId4"/>
    <p:sldId id="480" r:id="rId5"/>
    <p:sldId id="481" r:id="rId6"/>
    <p:sldId id="482" r:id="rId7"/>
    <p:sldId id="483" r:id="rId8"/>
    <p:sldId id="486" r:id="rId9"/>
    <p:sldId id="500" r:id="rId10"/>
    <p:sldId id="484" r:id="rId11"/>
    <p:sldId id="487" r:id="rId12"/>
    <p:sldId id="478" r:id="rId13"/>
    <p:sldId id="498" r:id="rId14"/>
    <p:sldId id="499" r:id="rId15"/>
    <p:sldId id="383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4D5C"/>
    <a:srgbClr val="EAB200"/>
    <a:srgbClr val="A27B00"/>
    <a:srgbClr val="4C9FBC"/>
    <a:srgbClr val="050C0F"/>
    <a:srgbClr val="33E13B"/>
    <a:srgbClr val="C153BC"/>
    <a:srgbClr val="CCCC00"/>
    <a:srgbClr val="FF3300"/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99650" autoAdjust="0"/>
  </p:normalViewPr>
  <p:slideViewPr>
    <p:cSldViewPr>
      <p:cViewPr>
        <p:scale>
          <a:sx n="100" d="100"/>
          <a:sy n="100" d="100"/>
        </p:scale>
        <p:origin x="-2040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0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76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title>
      <c:tx>
        <c:rich>
          <a:bodyPr/>
          <a:lstStyle/>
          <a:p>
            <a: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pPr>
            <a:r>
              <a:rPr lang="ru-RU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Гендерный состав участников опроса в %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3090906565937099"/>
          <c:y val="0.22093733771183199"/>
          <c:w val="0.43074750953597701"/>
          <c:h val="0.601043036561832"/>
        </c:manualLayout>
      </c:layout>
      <c:doughnutChart>
        <c:varyColors val="1"/>
        <c:ser>
          <c:idx val="0"/>
          <c:order val="0"/>
          <c:explosion val="3"/>
          <c:dPt>
            <c:idx val="1"/>
            <c:bubble3D val="0"/>
            <c:explosion val="0"/>
          </c:dPt>
          <c:dPt>
            <c:idx val="2"/>
            <c:bubble3D val="0"/>
            <c:explosion val="0"/>
          </c:dPt>
          <c:dLbls>
            <c:dLbl>
              <c:idx val="0"/>
              <c:delete val="1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Лист1!$A$1:$A$3</c:f>
              <c:strCache>
                <c:ptCount val="3"/>
                <c:pt idx="0">
                  <c:v>Гендерный состав  участников опроса в процентном отношении</c:v>
                </c:pt>
                <c:pt idx="1">
                  <c:v>женщины</c:v>
                </c:pt>
                <c:pt idx="2">
                  <c:v>мужчины</c:v>
                </c:pt>
              </c:strCache>
            </c:strRef>
          </c:cat>
          <c:val>
            <c:numRef>
              <c:f>Лист1!$B$1:$B$3</c:f>
              <c:numCache>
                <c:formatCode>0.0</c:formatCode>
                <c:ptCount val="3"/>
                <c:pt idx="1">
                  <c:v>66.099999999999994</c:v>
                </c:pt>
                <c:pt idx="2">
                  <c:v>33.9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55708746076713211"/>
          <c:y val="0.26123219418980842"/>
          <c:w val="0.411007927223773"/>
          <c:h val="0.26958296692503902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5371492436262996E-3"/>
                  <c:y val="-0.1139621238665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5370305483626297E-3"/>
                  <c:y val="-0.255057130404313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5520089410768E-2"/>
                  <c:y val="-0.173656345876098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566631248E-2"/>
                  <c:y val="-0.314751352413834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5520089410768E-2"/>
                  <c:y val="-5.96946493124694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35668686385274E-2"/>
                  <c:y val="-5.4267688205584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05520089410768E-2"/>
                  <c:y val="-0.108534949108218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9.0445790923515592E-3"/>
                  <c:y val="-0.1248154051259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20593200945385E-2"/>
                  <c:y val="-6.78343431926367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г. Малгобек</c:v>
                </c:pt>
                <c:pt idx="1">
                  <c:v>г. Назрань </c:v>
                </c:pt>
                <c:pt idx="2">
                  <c:v>Назрановский район </c:v>
                </c:pt>
                <c:pt idx="3">
                  <c:v>г. Карабулак </c:v>
                </c:pt>
                <c:pt idx="4">
                  <c:v>Сунженский район </c:v>
                </c:pt>
                <c:pt idx="5">
                  <c:v>г. Магас</c:v>
                </c:pt>
                <c:pt idx="6">
                  <c:v>г. Сунжа</c:v>
                </c:pt>
                <c:pt idx="7">
                  <c:v>Малгобекский район</c:v>
                </c:pt>
                <c:pt idx="8">
                  <c:v>Джейрахский район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 formatCode="0">
                  <c:v>22</c:v>
                </c:pt>
                <c:pt idx="1">
                  <c:v>107</c:v>
                </c:pt>
                <c:pt idx="2" formatCode="0">
                  <c:v>52</c:v>
                </c:pt>
                <c:pt idx="3" formatCode="0">
                  <c:v>32</c:v>
                </c:pt>
                <c:pt idx="4">
                  <c:v>275</c:v>
                </c:pt>
                <c:pt idx="5">
                  <c:v>39</c:v>
                </c:pt>
                <c:pt idx="6">
                  <c:v>90</c:v>
                </c:pt>
                <c:pt idx="7">
                  <c:v>7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233131392"/>
        <c:axId val="233134336"/>
        <c:axId val="0"/>
      </c:bar3DChart>
      <c:catAx>
        <c:axId val="23313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33134336"/>
        <c:crosses val="autoZero"/>
        <c:auto val="1"/>
        <c:lblAlgn val="ctr"/>
        <c:lblOffset val="100"/>
        <c:noMultiLvlLbl val="0"/>
      </c:catAx>
      <c:valAx>
        <c:axId val="233134336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2331313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rgbClr val="224D5C"/>
          </a:solidFill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035037987601996E-2"/>
          <c:y val="3.0759589322526801E-2"/>
          <c:w val="0.92896487581626197"/>
          <c:h val="0.698523096654977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9900"/>
            </a:solidFill>
          </c:spPr>
          <c:invertIfNegative val="0"/>
          <c:dLbls>
            <c:dLbl>
              <c:idx val="0"/>
              <c:layout>
                <c:manualLayout>
                  <c:x val="9.4790712909293799E-3"/>
                  <c:y val="-1.5246184065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3771908485264406E-3"/>
                  <c:y val="-1.2229158179955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7548854724953896E-3"/>
                  <c:y val="-2.09988242047180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8058855529462203E-3"/>
                  <c:y val="-1.3392278224289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1580801366897904E-3"/>
                  <c:y val="-5.31538162426396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5612748008841998E-3"/>
                  <c:y val="-7.01773876976632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21633994690245E-2"/>
                  <c:y val="-2.11859176140922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21632797505258E-2"/>
                  <c:y val="-1.410163531212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4.5612748008841998E-3"/>
                  <c:y val="-9.26864607636189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г. Магас</c:v>
                </c:pt>
                <c:pt idx="1">
                  <c:v>г. Назрань</c:v>
                </c:pt>
                <c:pt idx="2">
                  <c:v>г. Малгобек</c:v>
                </c:pt>
                <c:pt idx="3">
                  <c:v>г. Карабулак</c:v>
                </c:pt>
                <c:pt idx="4">
                  <c:v>г. Сунжа</c:v>
                </c:pt>
                <c:pt idx="5">
                  <c:v>Назрановский  район </c:v>
                </c:pt>
                <c:pt idx="6">
                  <c:v>Малгобекский  район </c:v>
                </c:pt>
                <c:pt idx="7">
                  <c:v>Сунженский  район </c:v>
                </c:pt>
                <c:pt idx="8">
                  <c:v>Джейрахский  район* 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72</c:v>
                </c:pt>
                <c:pt idx="1">
                  <c:v>91</c:v>
                </c:pt>
                <c:pt idx="2">
                  <c:v>9</c:v>
                </c:pt>
                <c:pt idx="3">
                  <c:v>32</c:v>
                </c:pt>
                <c:pt idx="4">
                  <c:v>90</c:v>
                </c:pt>
                <c:pt idx="5">
                  <c:v>73</c:v>
                </c:pt>
                <c:pt idx="6">
                  <c:v>57</c:v>
                </c:pt>
                <c:pt idx="7">
                  <c:v>68</c:v>
                </c:pt>
                <c:pt idx="8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3381888"/>
        <c:axId val="233383424"/>
      </c:barChart>
      <c:catAx>
        <c:axId val="233381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33383424"/>
        <c:crosses val="autoZero"/>
        <c:auto val="1"/>
        <c:lblAlgn val="ctr"/>
        <c:lblOffset val="100"/>
        <c:noMultiLvlLbl val="0"/>
      </c:catAx>
      <c:valAx>
        <c:axId val="23338342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2333818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rgbClr val="224D5C"/>
          </a:solidFill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035037987601996E-2"/>
          <c:y val="3.0759589322526801E-2"/>
          <c:w val="0.92896487581626397"/>
          <c:h val="0.6985230966549750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9999"/>
            </a:solidFill>
          </c:spPr>
          <c:invertIfNegative val="0"/>
          <c:dLbls>
            <c:dLbl>
              <c:idx val="0"/>
              <c:layout>
                <c:manualLayout>
                  <c:x val="6.3314115195777501E-3"/>
                  <c:y val="-1.235358524576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7623850761221399E-3"/>
                  <c:y val="-3.63927745344218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369605131593599E-2"/>
                  <c:y val="-1.1758413398826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1520942117542499E-3"/>
                  <c:y val="-9.23865418948406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0780283672184597E-3"/>
                  <c:y val="-4.75919247877368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9.0424894309989404E-3"/>
                  <c:y val="-7.34580932558896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7.6287819871866096E-3"/>
                  <c:y val="-4.89747073788017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9.0691677532905701E-3"/>
                  <c:y val="7.8780913473718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07496584200197E-2"/>
                  <c:y val="-4.19199370863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г. Магас</c:v>
                </c:pt>
                <c:pt idx="1">
                  <c:v>г. Назрань</c:v>
                </c:pt>
                <c:pt idx="2">
                  <c:v>г. Малгобек</c:v>
                </c:pt>
                <c:pt idx="3">
                  <c:v>г. Карабулак</c:v>
                </c:pt>
                <c:pt idx="4">
                  <c:v>г. Сунжа</c:v>
                </c:pt>
                <c:pt idx="5">
                  <c:v>Назрановский  район </c:v>
                </c:pt>
                <c:pt idx="6">
                  <c:v>Малгобекский  район </c:v>
                </c:pt>
                <c:pt idx="7">
                  <c:v>Сунженский  район </c:v>
                </c:pt>
                <c:pt idx="8">
                  <c:v>Джейрахский  район* 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51</c:v>
                </c:pt>
                <c:pt idx="1">
                  <c:v>79</c:v>
                </c:pt>
                <c:pt idx="2">
                  <c:v>23</c:v>
                </c:pt>
                <c:pt idx="3">
                  <c:v>44</c:v>
                </c:pt>
                <c:pt idx="4">
                  <c:v>71</c:v>
                </c:pt>
                <c:pt idx="5">
                  <c:v>23</c:v>
                </c:pt>
                <c:pt idx="6">
                  <c:v>57</c:v>
                </c:pt>
                <c:pt idx="7">
                  <c:v>61</c:v>
                </c:pt>
                <c:pt idx="8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3560704"/>
        <c:axId val="263938432"/>
        <c:axId val="0"/>
      </c:bar3DChart>
      <c:catAx>
        <c:axId val="233560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63938432"/>
        <c:crosses val="autoZero"/>
        <c:auto val="1"/>
        <c:lblAlgn val="ctr"/>
        <c:lblOffset val="100"/>
        <c:noMultiLvlLbl val="0"/>
      </c:catAx>
      <c:valAx>
        <c:axId val="263938432"/>
        <c:scaling>
          <c:orientation val="minMax"/>
        </c:scaling>
        <c:delete val="0"/>
        <c:axPos val="l"/>
        <c:majorGridlines>
          <c:spPr>
            <a:ln w="9525"/>
          </c:spPr>
        </c:majorGridlines>
        <c:numFmt formatCode="0.0" sourceLinked="1"/>
        <c:majorTickMark val="out"/>
        <c:minorTickMark val="none"/>
        <c:tickLblPos val="nextTo"/>
        <c:crossAx val="2335607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rgbClr val="224D5C"/>
          </a:solidFill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C0066"/>
            </a:solidFill>
          </c:spPr>
          <c:invertIfNegative val="0"/>
          <c:dLbls>
            <c:dLbl>
              <c:idx val="0"/>
              <c:layout>
                <c:manualLayout>
                  <c:x val="-0.13029082854657792"/>
                  <c:y val="5.039122637167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8331166406936937E-3"/>
                  <c:y val="-8.39875816267328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6386124812128E-3"/>
                  <c:y val="-5.59902515240811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3193062406063997E-3"/>
                  <c:y val="-8.39853772861215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32772249624256E-3"/>
                  <c:y val="-8.39853772861215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6.6554449924851097E-3"/>
                  <c:y val="-1.1198050304816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8.3191752279096996E-3"/>
                  <c:y val="-1.39975628810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6.6554449924851097E-3"/>
                  <c:y val="-1.1198050304816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6.3557752842275618E-3"/>
                  <c:y val="-7.8386352133713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г. Магас</c:v>
                </c:pt>
                <c:pt idx="1">
                  <c:v>г. Назрань</c:v>
                </c:pt>
                <c:pt idx="2">
                  <c:v>г. Малгобек</c:v>
                </c:pt>
                <c:pt idx="3">
                  <c:v>г. Карабулак</c:v>
                </c:pt>
                <c:pt idx="4">
                  <c:v>г. Сунжа</c:v>
                </c:pt>
                <c:pt idx="5">
                  <c:v>Назрановский район</c:v>
                </c:pt>
                <c:pt idx="6">
                  <c:v>Малгобекский  район </c:v>
                </c:pt>
                <c:pt idx="7">
                  <c:v>Сунженский  район </c:v>
                </c:pt>
                <c:pt idx="8">
                  <c:v>Джейрахский  район* 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77</c:v>
                </c:pt>
                <c:pt idx="1">
                  <c:v>93</c:v>
                </c:pt>
                <c:pt idx="2">
                  <c:v>14</c:v>
                </c:pt>
                <c:pt idx="3">
                  <c:v>69</c:v>
                </c:pt>
                <c:pt idx="4">
                  <c:v>72</c:v>
                </c:pt>
                <c:pt idx="5">
                  <c:v>42</c:v>
                </c:pt>
                <c:pt idx="6">
                  <c:v>71</c:v>
                </c:pt>
                <c:pt idx="7">
                  <c:v>69</c:v>
                </c:pt>
                <c:pt idx="8">
                  <c:v>100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233377152"/>
        <c:axId val="233374848"/>
        <c:axId val="0"/>
      </c:bar3DChart>
      <c:valAx>
        <c:axId val="233374848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233377152"/>
        <c:crosses val="autoZero"/>
        <c:crossBetween val="between"/>
      </c:valAx>
      <c:catAx>
        <c:axId val="233377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233374848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accent3">
              <a:lumMod val="50000"/>
            </a:schemeClr>
          </a:solidFill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>
                  <a:lumMod val="75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1.6638612481212778E-3"/>
                  <c:y val="-0.26595369473938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6470287368489E-2"/>
                  <c:y val="-0.2883497953490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3193062406063997E-3"/>
                  <c:y val="-0.109180990471958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16470287368489E-2"/>
                  <c:y val="-0.2435575941297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9.9831674887277295E-3"/>
                  <c:y val="-0.305146870806241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9915837443638396E-3"/>
                  <c:y val="-0.176369292300854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9.9830364760309792E-3"/>
                  <c:y val="-0.221161493520120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6.6554449924851097E-3"/>
                  <c:y val="-0.263154182163180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9.9830364760309705E-3"/>
                  <c:y val="-0.2883497953490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г. Магас</c:v>
                </c:pt>
                <c:pt idx="1">
                  <c:v>г. Назрань</c:v>
                </c:pt>
                <c:pt idx="2">
                  <c:v>г. Малгобек</c:v>
                </c:pt>
                <c:pt idx="3">
                  <c:v>г. Карабулак</c:v>
                </c:pt>
                <c:pt idx="4">
                  <c:v>г. Сунжа</c:v>
                </c:pt>
                <c:pt idx="5">
                  <c:v>Назрановский район</c:v>
                </c:pt>
                <c:pt idx="6">
                  <c:v>Малгобекский  район </c:v>
                </c:pt>
                <c:pt idx="7">
                  <c:v>Сунженский  район </c:v>
                </c:pt>
                <c:pt idx="8">
                  <c:v>Джейрахский  район* 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80</c:v>
                </c:pt>
                <c:pt idx="1">
                  <c:v>90</c:v>
                </c:pt>
                <c:pt idx="2">
                  <c:v>5</c:v>
                </c:pt>
                <c:pt idx="3">
                  <c:v>28</c:v>
                </c:pt>
                <c:pt idx="4">
                  <c:v>67</c:v>
                </c:pt>
                <c:pt idx="5">
                  <c:v>35</c:v>
                </c:pt>
                <c:pt idx="6">
                  <c:v>57</c:v>
                </c:pt>
                <c:pt idx="7">
                  <c:v>63</c:v>
                </c:pt>
                <c:pt idx="8">
                  <c:v>100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233625856"/>
        <c:axId val="233610624"/>
        <c:axId val="0"/>
      </c:bar3DChart>
      <c:valAx>
        <c:axId val="233610624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crossAx val="233625856"/>
        <c:crosses val="autoZero"/>
        <c:crossBetween val="between"/>
      </c:valAx>
      <c:catAx>
        <c:axId val="233625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33610624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accent3">
              <a:lumMod val="50000"/>
            </a:schemeClr>
          </a:solidFill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6</a:t>
                    </a:r>
                    <a:r>
                      <a:rPr lang="ru-RU"/>
                      <a:t>0</a:t>
                    </a:r>
                    <a:r>
                      <a:rPr lang="en-US"/>
                      <a:t>,0</a:t>
                    </a:r>
                  </a:p>
                </c:rich>
              </c:tx>
              <c:numFmt formatCode="#,##0.0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г. Магас</c:v>
                </c:pt>
                <c:pt idx="1">
                  <c:v>г. Назрань</c:v>
                </c:pt>
                <c:pt idx="2">
                  <c:v>г. Малгобек</c:v>
                </c:pt>
                <c:pt idx="3">
                  <c:v>г. Карабулак</c:v>
                </c:pt>
                <c:pt idx="4">
                  <c:v>г. Сунжа</c:v>
                </c:pt>
                <c:pt idx="5">
                  <c:v>Назрановский  район </c:v>
                </c:pt>
                <c:pt idx="6">
                  <c:v>Малгобекский  район </c:v>
                </c:pt>
                <c:pt idx="7">
                  <c:v>Сунженский  район </c:v>
                </c:pt>
                <c:pt idx="8">
                  <c:v>Джейрахский  район* 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72</c:v>
                </c:pt>
                <c:pt idx="1">
                  <c:v>88</c:v>
                </c:pt>
                <c:pt idx="2">
                  <c:v>3</c:v>
                </c:pt>
                <c:pt idx="3">
                  <c:v>34</c:v>
                </c:pt>
                <c:pt idx="4">
                  <c:v>67</c:v>
                </c:pt>
                <c:pt idx="5">
                  <c:v>52</c:v>
                </c:pt>
                <c:pt idx="6">
                  <c:v>86</c:v>
                </c:pt>
                <c:pt idx="7">
                  <c:v>51</c:v>
                </c:pt>
                <c:pt idx="8">
                  <c:v>100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2992768"/>
        <c:axId val="232994304"/>
        <c:axId val="0"/>
      </c:bar3DChart>
      <c:catAx>
        <c:axId val="23299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32994304"/>
        <c:crosses val="autoZero"/>
        <c:auto val="1"/>
        <c:lblAlgn val="ctr"/>
        <c:lblOffset val="100"/>
        <c:noMultiLvlLbl val="0"/>
      </c:catAx>
      <c:valAx>
        <c:axId val="23299430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329927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accent3">
              <a:lumMod val="50000"/>
            </a:schemeClr>
          </a:solidFill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660066"/>
            </a:solidFill>
          </c:spPr>
          <c:invertIfNegative val="0"/>
          <c:cat>
            <c:strRef>
              <c:f>Лист1!$A$2:$A$10</c:f>
              <c:strCache>
                <c:ptCount val="9"/>
                <c:pt idx="0">
                  <c:v>г. Магас</c:v>
                </c:pt>
                <c:pt idx="1">
                  <c:v>г. Назрань</c:v>
                </c:pt>
                <c:pt idx="2">
                  <c:v>г. Малгобек</c:v>
                </c:pt>
                <c:pt idx="3">
                  <c:v>г. Карабулак</c:v>
                </c:pt>
                <c:pt idx="4">
                  <c:v>г. Сунжа</c:v>
                </c:pt>
                <c:pt idx="5">
                  <c:v>Назрановский  район </c:v>
                </c:pt>
                <c:pt idx="6">
                  <c:v>Малгобекский  район </c:v>
                </c:pt>
                <c:pt idx="7">
                  <c:v>Сунженский  район </c:v>
                </c:pt>
                <c:pt idx="8">
                  <c:v>Джейрахский  район*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90</c:v>
                </c:pt>
                <c:pt idx="1">
                  <c:v>93</c:v>
                </c:pt>
                <c:pt idx="2">
                  <c:v>59</c:v>
                </c:pt>
                <c:pt idx="3">
                  <c:v>84</c:v>
                </c:pt>
                <c:pt idx="4">
                  <c:v>83</c:v>
                </c:pt>
                <c:pt idx="5">
                  <c:v>77</c:v>
                </c:pt>
                <c:pt idx="6">
                  <c:v>100</c:v>
                </c:pt>
                <c:pt idx="7">
                  <c:v>81</c:v>
                </c:pt>
                <c:pt idx="8">
                  <c:v>100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32696448"/>
        <c:axId val="232857984"/>
        <c:axId val="0"/>
      </c:bar3DChart>
      <c:catAx>
        <c:axId val="23269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32857984"/>
        <c:crosses val="autoZero"/>
        <c:auto val="1"/>
        <c:lblAlgn val="ctr"/>
        <c:lblOffset val="100"/>
        <c:noMultiLvlLbl val="0"/>
      </c:catAx>
      <c:valAx>
        <c:axId val="232857984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2326964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accent3">
              <a:lumMod val="50000"/>
            </a:schemeClr>
          </a:solidFill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Возрастная категория участников опроса в %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-0.14712839020122478"/>
                  <c:y val="0.1402851703346092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4277799650043743"/>
                  <c:y val="-0.1576711173505974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3851399825021873"/>
                  <c:y val="-0.1683360939693569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3346412948381453"/>
                  <c:y val="6.766697639656199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5.1740157480314963E-2"/>
                  <c:y val="0.1521633959863045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Лист1!$A$1:$A$6</c:f>
              <c:strCache>
                <c:ptCount val="6"/>
                <c:pt idx="0">
                  <c:v>Возрастная категория участников опроса в %</c:v>
                </c:pt>
                <c:pt idx="1">
                  <c:v>18-24 лет</c:v>
                </c:pt>
                <c:pt idx="2">
                  <c:v>25-34 лет</c:v>
                </c:pt>
                <c:pt idx="3">
                  <c:v>35-44 лет</c:v>
                </c:pt>
                <c:pt idx="4">
                  <c:v>45-49 лет</c:v>
                </c:pt>
                <c:pt idx="5">
                  <c:v>60 лет и старше</c:v>
                </c:pt>
              </c:strCache>
            </c:strRef>
          </c:cat>
          <c:val>
            <c:numRef>
              <c:f>Лист1!$B$1:$B$6</c:f>
              <c:numCache>
                <c:formatCode>General</c:formatCode>
                <c:ptCount val="6"/>
                <c:pt idx="1">
                  <c:v>25.6</c:v>
                </c:pt>
                <c:pt idx="2">
                  <c:v>24.2</c:v>
                </c:pt>
                <c:pt idx="3">
                  <c:v>23</c:v>
                </c:pt>
                <c:pt idx="4">
                  <c:v>19</c:v>
                </c:pt>
                <c:pt idx="5">
                  <c:v>8.1999999999999993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8271522309711397"/>
          <c:y val="0.28017392006948699"/>
          <c:w val="0.30061811023621998"/>
          <c:h val="0.556376311722937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Социальная категория участников опроса в %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-0.20298009623797025"/>
                  <c:y val="-1.252764844310228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2716885389326335"/>
                  <c:y val="-0.1710120592661421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7.4792213473315839E-3"/>
                  <c:y val="-2.1272888870933534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0400688976377953"/>
                  <c:y val="4.239150195432830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7.5495625546806652E-2"/>
                  <c:y val="0.1249116259809516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Лист1!$A$1:$A$7</c:f>
              <c:strCache>
                <c:ptCount val="7"/>
                <c:pt idx="0">
                  <c:v>Социальная категория участников опроса в %</c:v>
                </c:pt>
                <c:pt idx="1">
                  <c:v>госслужащие</c:v>
                </c:pt>
                <c:pt idx="2">
                  <c:v>студенты</c:v>
                </c:pt>
                <c:pt idx="3">
                  <c:v>безработные</c:v>
                </c:pt>
                <c:pt idx="4">
                  <c:v>домохозяйки</c:v>
                </c:pt>
                <c:pt idx="5">
                  <c:v>пенсионеры</c:v>
                </c:pt>
                <c:pt idx="6">
                  <c:v>предприниматели</c:v>
                </c:pt>
              </c:strCache>
            </c:strRef>
          </c:cat>
          <c:val>
            <c:numRef>
              <c:f>Лист1!$B$1:$B$7</c:f>
              <c:numCache>
                <c:formatCode>General</c:formatCode>
                <c:ptCount val="7"/>
                <c:pt idx="1">
                  <c:v>49.6</c:v>
                </c:pt>
                <c:pt idx="2">
                  <c:v>19.8</c:v>
                </c:pt>
                <c:pt idx="3">
                  <c:v>5.0999999999999996</c:v>
                </c:pt>
                <c:pt idx="4">
                  <c:v>12.3</c:v>
                </c:pt>
                <c:pt idx="5">
                  <c:v>8.5</c:v>
                </c:pt>
                <c:pt idx="6">
                  <c:v>4.5999999999999996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1882633420822497"/>
          <c:y val="0.28017392006948699"/>
          <c:w val="0.36450699912510998"/>
          <c:h val="0.556376311722936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>
          <a:solidFill>
            <a:srgbClr val="224D5C"/>
          </a:solidFill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3F8F1B6-16A7-4E4A-8164-5AE7615B2194}" type="datetimeFigureOut">
              <a:rPr lang="ru-RU"/>
              <a:pPr>
                <a:defRPr/>
              </a:pPr>
              <a:t>11.02.2026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B8DC2FE-6778-416B-8EF0-36D582627C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403679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7C5A3B3-69D7-431B-86D1-DA1496984E1C}" type="datetimeFigureOut">
              <a:rPr lang="ru-RU"/>
              <a:pPr>
                <a:defRPr/>
              </a:pPr>
              <a:t>11.02.2026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C078717-2F94-4B71-AAB4-66BD9391E1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848286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631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7118AA-FCA8-4B76-A9C4-070FC6EE0ECC}" type="datetime1">
              <a:rPr lang="ru-RU" smtClean="0"/>
              <a:pPr>
                <a:defRPr/>
              </a:pPr>
              <a:t>11.02.2026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21405-2F65-4336-8605-22DB0086B56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FD80A8-F03F-4DC0-9E4D-707E262DC457}" type="datetime1">
              <a:rPr lang="ru-RU" smtClean="0"/>
              <a:pPr>
                <a:defRPr/>
              </a:pPr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CC05F0-49B3-4A72-937C-9B31D05EF2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DC84F1-D24F-4726-8093-82A1270B8C69}" type="datetime1">
              <a:rPr lang="ru-RU" smtClean="0"/>
              <a:pPr>
                <a:defRPr/>
              </a:pPr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93EBC3E3-0223-4C9C-99D8-62A78F54A14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99E004-7980-4282-B886-71E1EB184C49}" type="datetime1">
              <a:rPr lang="ru-RU" smtClean="0"/>
              <a:pPr>
                <a:defRPr/>
              </a:pPr>
              <a:t>11.02.2026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3D63-046A-4550-ADDF-861796360B8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862F7E-BCA0-4075-8D12-55738CB94B50}" type="datetime1">
              <a:rPr lang="ru-RU" smtClean="0"/>
              <a:pPr>
                <a:defRPr/>
              </a:pPr>
              <a:t>11.02.2026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868CD2-7A5C-4ABB-B176-68638A67C28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C6A62D-B18B-46EA-AC82-AE76A92946FC}" type="datetime1">
              <a:rPr lang="ru-RU" smtClean="0"/>
              <a:pPr>
                <a:defRPr/>
              </a:pPr>
              <a:t>11.02.2026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D8BEEB-D7D4-4C01-BC68-13E031857DB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DA1232-E4B9-490B-BA02-6B8BEA2E9FC4}" type="datetime1">
              <a:rPr lang="ru-RU" smtClean="0"/>
              <a:pPr>
                <a:defRPr/>
              </a:pPr>
              <a:t>11.02.2026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AD014F-7BDB-459A-B52B-97E0AA724D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F210B0-E641-4F98-9277-7F6176EDC774}" type="datetime1">
              <a:rPr lang="ru-RU" smtClean="0"/>
              <a:pPr>
                <a:defRPr/>
              </a:pPr>
              <a:t>11.02.2026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67E1D8-04B9-4981-A041-A994423151E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5FE373-8801-4BEB-8BCD-7BF2FBB7C6DD}" type="datetime1">
              <a:rPr lang="ru-RU" smtClean="0"/>
              <a:pPr>
                <a:defRPr/>
              </a:pPr>
              <a:t>11.02.2026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0F7D6D-A0B3-4C1F-B375-2597370808A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189BB7-9A50-4E0B-A16C-F50816213D97}" type="datetime1">
              <a:rPr lang="ru-RU" smtClean="0"/>
              <a:pPr>
                <a:defRPr/>
              </a:pPr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E213FD-8C87-4189-8A0D-30E196902E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3129AC-B941-462C-A757-18EC275AAEC1}" type="datetime1">
              <a:rPr lang="ru-RU" smtClean="0"/>
              <a:pPr>
                <a:defRPr/>
              </a:pPr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B08BDB-0655-4850-9BBA-1548CB104A8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3DED1">
                    <a:shade val="50000"/>
                  </a:srgbClr>
                </a:solidFill>
                <a:latin typeface="Verdan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11.02.2026</a:t>
            </a:fld>
            <a:endParaRPr lang="ru-RU">
              <a:solidFill>
                <a:srgbClr val="E3DED1">
                  <a:shade val="50000"/>
                </a:srgbClr>
              </a:solidFill>
              <a:latin typeface="Verdan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3DED1">
                  <a:shade val="50000"/>
                </a:srgbClr>
              </a:solidFill>
              <a:latin typeface="Verdana"/>
              <a:cs typeface="+mn-cs"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solidFill>
                  <a:srgbClr val="E3DED1">
                    <a:shade val="50000"/>
                  </a:srgbClr>
                </a:solidFill>
                <a:latin typeface="Verdan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srgbClr val="E3DED1">
                  <a:shade val="50000"/>
                </a:srgbClr>
              </a:solidFill>
              <a:latin typeface="Verdana"/>
              <a:cs typeface="+mn-cs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7" descr="C:\Users\ADMIN\Downloads\gerb_ingushetii-600x59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9979" y="355030"/>
            <a:ext cx="928687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Box 5"/>
          <p:cNvSpPr txBox="1">
            <a:spLocks noChangeArrowheads="1"/>
          </p:cNvSpPr>
          <p:nvPr/>
        </p:nvSpPr>
        <p:spPr bwMode="auto">
          <a:xfrm>
            <a:off x="4199979" y="3356992"/>
            <a:ext cx="457599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EAB200"/>
                </a:solidFill>
              </a:rPr>
              <a:t>     </a:t>
            </a:r>
          </a:p>
          <a:p>
            <a:pPr algn="ctr"/>
            <a:r>
              <a:rPr lang="ru-RU" sz="2000" b="1" i="1" dirty="0" smtClean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Гиреев И. М. </a:t>
            </a:r>
          </a:p>
          <a:p>
            <a:pPr algn="ctr"/>
            <a:r>
              <a:rPr lang="ru-RU" sz="2000" b="1" i="1" dirty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2000" b="1" i="1" dirty="0" smtClean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инистр </a:t>
            </a:r>
          </a:p>
          <a:p>
            <a:pPr algn="ctr"/>
            <a:r>
              <a:rPr lang="ru-RU" sz="2000" b="1" i="1" dirty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000" b="1" i="1" dirty="0" smtClean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кономического развития</a:t>
            </a:r>
          </a:p>
          <a:p>
            <a:pPr algn="ctr"/>
            <a:r>
              <a:rPr lang="ru-RU" sz="2000" b="1" i="1" dirty="0" smtClean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Республики Ингушетия</a:t>
            </a:r>
            <a:endParaRPr lang="ru-RU" sz="2000" b="1" i="1" dirty="0">
              <a:solidFill>
                <a:srgbClr val="EAB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16" name="TextBox 7"/>
          <p:cNvSpPr txBox="1">
            <a:spLocks noChangeArrowheads="1"/>
          </p:cNvSpPr>
          <p:nvPr/>
        </p:nvSpPr>
        <p:spPr bwMode="auto">
          <a:xfrm>
            <a:off x="683568" y="548680"/>
            <a:ext cx="79615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 </a:t>
            </a:r>
            <a:r>
              <a:rPr lang="ru-RU" b="1" i="1" dirty="0" smtClean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ИНГУШЕТИЯ                             Г</a:t>
            </a:r>
            <a:r>
              <a:rPr lang="en-US" b="1" i="1" dirty="0" smtClean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b="1" i="1" dirty="0" smtClean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</a:t>
            </a:r>
            <a:r>
              <a:rPr lang="en-US" b="1" i="1" dirty="0" smtClean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b="1" i="1" dirty="0" smtClean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АЙ РЕСПУБЛИКА</a:t>
            </a:r>
          </a:p>
          <a:p>
            <a:endParaRPr lang="ru-RU" b="1" i="1" dirty="0">
              <a:solidFill>
                <a:srgbClr val="EAB2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3058279"/>
            <a:ext cx="33843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224D5C"/>
                </a:solidFill>
                <a:latin typeface="Arial" pitchFamily="34" charset="0"/>
                <a:cs typeface="Arial" pitchFamily="34" charset="0"/>
              </a:rPr>
              <a:t>О РЕЗУЛЬТАТАХ ОЦЕНКИ ЭФФЕКТИВНОСТИ ДЕЯТЕЛЬНОСТИ ОРГАНОВ МЕСТНОГО САМОУПРАВЛЕНИЯ ГОРОДСКИХ ОКРУГОВ И МУНИЦИПАЛЬНЫХ РАЙОНОВ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224D5C"/>
                </a:solidFill>
                <a:latin typeface="Arial" pitchFamily="34" charset="0"/>
                <a:cs typeface="Arial" pitchFamily="34" charset="0"/>
              </a:rPr>
              <a:t>РЕСПУБЛИКИ ИНГУШЕТИЯ ЗА  2025 год</a:t>
            </a:r>
            <a:endParaRPr lang="ru-RU" b="1" dirty="0">
              <a:solidFill>
                <a:srgbClr val="224D5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19" name="TextBox 10"/>
          <p:cNvSpPr txBox="1">
            <a:spLocks noChangeArrowheads="1"/>
          </p:cNvSpPr>
          <p:nvPr/>
        </p:nvSpPr>
        <p:spPr bwMode="auto">
          <a:xfrm>
            <a:off x="2771775" y="6197600"/>
            <a:ext cx="36004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</a:t>
            </a:r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Магас, 2026 г.</a:t>
            </a: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27984" y="1641868"/>
            <a:ext cx="4104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Министерство экономического развития Республики Ингушетия</a:t>
            </a:r>
            <a:endParaRPr lang="ru-RU" sz="2000" dirty="0">
              <a:solidFill>
                <a:srgbClr val="EAB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683569" y="1826534"/>
            <a:ext cx="3240360" cy="830997"/>
          </a:xfrm>
          <a:prstGeom prst="rect">
            <a:avLst/>
          </a:prstGeom>
          <a:noFill/>
          <a:ln w="762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4C9FBC"/>
                </a:solidFill>
              </a:rPr>
              <a:t>     </a:t>
            </a:r>
            <a:endParaRPr lang="ru-RU" sz="1600" b="1" i="1" dirty="0" smtClean="0">
              <a:solidFill>
                <a:srgbClr val="4C9FBC"/>
              </a:solidFill>
            </a:endParaRPr>
          </a:p>
          <a:p>
            <a:pPr algn="ctr"/>
            <a:endParaRPr lang="ru-RU" sz="1600" b="1" i="1" dirty="0">
              <a:solidFill>
                <a:srgbClr val="4C9FBC"/>
              </a:solidFill>
            </a:endParaRPr>
          </a:p>
          <a:p>
            <a:pPr algn="ctr"/>
            <a:endParaRPr lang="ru-RU" sz="1600" b="1" i="1" dirty="0">
              <a:solidFill>
                <a:srgbClr val="4C9FB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5596" y="1493801"/>
            <a:ext cx="27363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400" b="1" dirty="0" smtClean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ИТОГИ</a:t>
            </a:r>
          </a:p>
          <a:p>
            <a:r>
              <a:rPr lang="ru-RU" sz="4400" b="1" dirty="0" smtClean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ОПРОСА</a:t>
            </a:r>
            <a:endParaRPr lang="ru-RU" sz="4400" b="1" dirty="0">
              <a:solidFill>
                <a:srgbClr val="EAB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95" y="0"/>
            <a:ext cx="917639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8654"/>
            <a:ext cx="9046840" cy="1354162"/>
          </a:xfrm>
        </p:spPr>
        <p:txBody>
          <a:bodyPr>
            <a:noAutofit/>
          </a:bodyPr>
          <a:lstStyle/>
          <a:p>
            <a:pPr algn="r"/>
            <a:r>
              <a:rPr lang="ru-RU" sz="1800" dirty="0" smtClean="0">
                <a:solidFill>
                  <a:srgbClr val="050C0F"/>
                </a:solidFill>
                <a:effectLst/>
                <a:latin typeface="Arial Black" panose="020B0A04020102020204" pitchFamily="34" charset="0"/>
                <a:cs typeface="Arial" pitchFamily="34" charset="0"/>
              </a:rPr>
              <a:t>Опрос об оценке эффективности </a:t>
            </a:r>
            <a:br>
              <a:rPr lang="ru-RU" sz="1800" dirty="0" smtClean="0">
                <a:solidFill>
                  <a:srgbClr val="050C0F"/>
                </a:solidFill>
                <a:effectLst/>
                <a:latin typeface="Arial Black" panose="020B0A04020102020204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50C0F"/>
                </a:solidFill>
                <a:effectLst/>
                <a:latin typeface="Arial Black" panose="020B0A04020102020204" pitchFamily="34" charset="0"/>
                <a:cs typeface="Arial" pitchFamily="34" charset="0"/>
              </a:rPr>
              <a:t>деятельности руководителей органов ,</a:t>
            </a:r>
            <a:br>
              <a:rPr lang="ru-RU" sz="1800" dirty="0" smtClean="0">
                <a:solidFill>
                  <a:srgbClr val="050C0F"/>
                </a:solidFill>
                <a:effectLst/>
                <a:latin typeface="Arial Black" panose="020B0A04020102020204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50C0F"/>
                </a:solidFill>
                <a:effectLst/>
                <a:latin typeface="Arial Black" panose="020B0A04020102020204" pitchFamily="34" charset="0"/>
                <a:cs typeface="Arial" pitchFamily="34" charset="0"/>
              </a:rPr>
              <a:t>местного самоуправления Республики </a:t>
            </a:r>
            <a:br>
              <a:rPr lang="ru-RU" sz="1800" dirty="0" smtClean="0">
                <a:solidFill>
                  <a:srgbClr val="050C0F"/>
                </a:solidFill>
                <a:effectLst/>
                <a:latin typeface="Arial Black" panose="020B0A04020102020204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50C0F"/>
                </a:solidFill>
                <a:effectLst/>
                <a:latin typeface="Arial Black" panose="020B0A04020102020204" pitchFamily="34" charset="0"/>
                <a:cs typeface="Arial" pitchFamily="34" charset="0"/>
              </a:rPr>
              <a:t>Ингушетия за 2025 год проведен с</a:t>
            </a:r>
            <a:r>
              <a:rPr lang="ru-RU" sz="1800" dirty="0" smtClean="0">
                <a:solidFill>
                  <a:srgbClr val="050C0F"/>
                </a:solidFill>
                <a:effectLst/>
                <a:latin typeface="Arial Black" panose="020B0A04020102020204" pitchFamily="34" charset="0"/>
              </a:rPr>
              <a:t> использованием</a:t>
            </a:r>
            <a:br>
              <a:rPr lang="ru-RU" sz="1800" dirty="0" smtClean="0">
                <a:solidFill>
                  <a:srgbClr val="050C0F"/>
                </a:solidFill>
                <a:effectLst/>
                <a:latin typeface="Arial Black" panose="020B0A04020102020204" pitchFamily="34" charset="0"/>
              </a:rPr>
            </a:br>
            <a:r>
              <a:rPr lang="ru-RU" sz="1800" dirty="0" smtClean="0">
                <a:solidFill>
                  <a:srgbClr val="050C0F"/>
                </a:solidFill>
                <a:effectLst/>
                <a:latin typeface="Arial Black" panose="020B0A04020102020204" pitchFamily="34" charset="0"/>
              </a:rPr>
              <a:t> информационно-телекоммуникационных сетей </a:t>
            </a:r>
            <a:r>
              <a:rPr lang="ru-RU" sz="1800" dirty="0">
                <a:solidFill>
                  <a:srgbClr val="050C0F"/>
                </a:solidFill>
                <a:effectLst/>
                <a:latin typeface="Arial Black" panose="020B0A04020102020204" pitchFamily="34" charset="0"/>
              </a:rPr>
              <a:t>и информационных </a:t>
            </a:r>
            <a:r>
              <a:rPr lang="ru-RU" sz="1800" dirty="0" smtClean="0">
                <a:solidFill>
                  <a:srgbClr val="050C0F"/>
                </a:solidFill>
                <a:effectLst/>
                <a:latin typeface="Arial Black" panose="020B0A04020102020204" pitchFamily="34" charset="0"/>
              </a:rPr>
              <a:t>технологий</a:t>
            </a:r>
            <a:r>
              <a:rPr lang="ru-RU" sz="1800" dirty="0">
                <a:solidFill>
                  <a:srgbClr val="050C0F"/>
                </a:solidFill>
                <a:effectLst/>
                <a:latin typeface="Arial Black" panose="020B0A04020102020204" pitchFamily="34" charset="0"/>
              </a:rPr>
              <a:t/>
            </a:r>
            <a:br>
              <a:rPr lang="ru-RU" sz="1800" dirty="0">
                <a:solidFill>
                  <a:srgbClr val="050C0F"/>
                </a:solidFill>
                <a:effectLst/>
                <a:latin typeface="Arial Black" panose="020B0A04020102020204" pitchFamily="34" charset="0"/>
              </a:rPr>
            </a:br>
            <a:endParaRPr lang="ru-RU" sz="1800" dirty="0">
              <a:solidFill>
                <a:srgbClr val="050C0F"/>
              </a:solidFill>
              <a:effectLst/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80528" y="1916832"/>
            <a:ext cx="8229600" cy="4968552"/>
          </a:xfrm>
        </p:spPr>
        <p:txBody>
          <a:bodyPr>
            <a:normAutofit fontScale="25000" lnSpcReduction="20000"/>
          </a:bodyPr>
          <a:lstStyle/>
          <a:p>
            <a:pPr marL="137160" indent="0" algn="ctr">
              <a:buNone/>
            </a:pPr>
            <a:r>
              <a:rPr lang="ru-RU" sz="4200" b="1" i="1" dirty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Опрос реализуется в соответствии с требованиями следующих </a:t>
            </a:r>
            <a:endParaRPr lang="ru-RU" sz="4200" b="1" i="1" dirty="0" smtClean="0">
              <a:solidFill>
                <a:srgbClr val="050C0F"/>
              </a:solidFill>
              <a:latin typeface="Arial" pitchFamily="34" charset="0"/>
              <a:cs typeface="Arial" pitchFamily="34" charset="0"/>
            </a:endParaRPr>
          </a:p>
          <a:p>
            <a:pPr marL="137160" indent="0" algn="ctr">
              <a:buNone/>
            </a:pPr>
            <a:r>
              <a:rPr lang="ru-RU" sz="4200" b="1" i="1" dirty="0" smtClean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нормативно-правовых </a:t>
            </a:r>
            <a:r>
              <a:rPr lang="ru-RU" sz="4200" b="1" i="1" dirty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актов: </a:t>
            </a:r>
            <a:endParaRPr lang="ru-RU" sz="4200" b="1" i="1" dirty="0" smtClean="0">
              <a:solidFill>
                <a:srgbClr val="050C0F"/>
              </a:solidFill>
              <a:latin typeface="Arial" pitchFamily="34" charset="0"/>
              <a:cs typeface="Arial" pitchFamily="34" charset="0"/>
            </a:endParaRPr>
          </a:p>
          <a:p>
            <a:pPr marL="137160" indent="0" algn="ctr">
              <a:buNone/>
            </a:pPr>
            <a:endParaRPr lang="ru-RU" i="1" dirty="0">
              <a:solidFill>
                <a:srgbClr val="050C0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4600" i="1" dirty="0" smtClean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Указ </a:t>
            </a:r>
            <a:r>
              <a:rPr lang="ru-RU" sz="4600" i="1" dirty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Президента Российской Федерации от 28 апреля 2008 г. </a:t>
            </a:r>
            <a:br>
              <a:rPr lang="ru-RU" sz="4600" i="1" dirty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</a:br>
            <a:r>
              <a:rPr lang="ru-RU" sz="4600" i="1" dirty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№ 607 «Об оценке эффективности деятельности органов местного самоуправления городских округов и муниципальных районов»; </a:t>
            </a:r>
            <a:endParaRPr lang="ru-RU" sz="4600" i="1" dirty="0" smtClean="0">
              <a:solidFill>
                <a:srgbClr val="050C0F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sz="4600" dirty="0">
              <a:solidFill>
                <a:srgbClr val="050C0F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4600" i="1" dirty="0" smtClean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Постановление </a:t>
            </a:r>
            <a:r>
              <a:rPr lang="ru-RU" sz="4600" i="1" dirty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Правительства Российской Федерации </a:t>
            </a:r>
            <a:r>
              <a:rPr lang="ru-RU" sz="4600" i="1" dirty="0" smtClean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ru-RU" sz="4600" i="1" dirty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17 декабря 2012 г. № 1317 «О мерах по реализации Указа Президента Российской Федерации от 28 апреля 2008 г. </a:t>
            </a:r>
            <a:r>
              <a:rPr lang="ru-RU" sz="4600" dirty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№ </a:t>
            </a:r>
            <a:r>
              <a:rPr lang="ru-RU" sz="4600" dirty="0" smtClean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607</a:t>
            </a:r>
            <a:r>
              <a:rPr lang="ru-RU" sz="4600" i="1" dirty="0" smtClean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600" i="1" dirty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«Об оценке эффективности деятельности органов местного самоуправления городских округов и муниципальных районов» и подпункта «и» пункта 2 Указа Президента Российской Федерации от 7 мая 2012 г. </a:t>
            </a:r>
            <a:r>
              <a:rPr lang="ru-RU" sz="4600" dirty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№ 601</a:t>
            </a:r>
            <a:r>
              <a:rPr lang="ru-RU" sz="4600" i="1" dirty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600" i="1" dirty="0" smtClean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4600" i="1" dirty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Об основных направлениях совершенствования системы государственного управления</a:t>
            </a:r>
            <a:r>
              <a:rPr lang="ru-RU" sz="4600" i="1" dirty="0" smtClean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»;</a:t>
            </a:r>
          </a:p>
          <a:p>
            <a:pPr>
              <a:buFont typeface="Wingdings" pitchFamily="2" charset="2"/>
              <a:buChar char="Ø"/>
            </a:pPr>
            <a:endParaRPr lang="ru-RU" sz="4600" dirty="0">
              <a:solidFill>
                <a:srgbClr val="050C0F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4600" i="1" dirty="0" smtClean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Указ </a:t>
            </a:r>
            <a:r>
              <a:rPr lang="ru-RU" sz="4600" i="1" dirty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Главы Республики Ингушетия от 17 октября 2014 г. № 196 «О мерах по реализации Указа Президента Российской Федерации </a:t>
            </a:r>
            <a:r>
              <a:rPr lang="ru-RU" sz="4600" i="1" dirty="0" smtClean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ru-RU" sz="4600" i="1" dirty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28 апреля 2008 г. № 607 «Об оценке эффективности деятельности органов местного самоуправления городских округов и муниципальных районов</a:t>
            </a:r>
            <a:r>
              <a:rPr lang="ru-RU" sz="4600" i="1" dirty="0" smtClean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»;</a:t>
            </a:r>
          </a:p>
          <a:p>
            <a:pPr>
              <a:buFont typeface="Wingdings" pitchFamily="2" charset="2"/>
              <a:buChar char="Ø"/>
            </a:pPr>
            <a:endParaRPr lang="ru-RU" sz="4600" dirty="0">
              <a:solidFill>
                <a:srgbClr val="050C0F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4600" i="1" dirty="0" smtClean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Указ </a:t>
            </a:r>
            <a:r>
              <a:rPr lang="ru-RU" sz="4600" i="1" dirty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Главы Республики Ингушетия от 26 мая 2014 г. № 100 </a:t>
            </a:r>
            <a:r>
              <a:rPr lang="ru-RU" sz="4600" i="1" dirty="0" smtClean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4600" i="1" dirty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О порядке организации и проведения опроса оценки населением эффективности </a:t>
            </a:r>
            <a:r>
              <a:rPr lang="ru-RU" sz="4600" i="1" dirty="0" smtClean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деятельности </a:t>
            </a:r>
            <a:r>
              <a:rPr lang="ru-RU" sz="4600" i="1" dirty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органов местного самоуправления </a:t>
            </a:r>
            <a:br>
              <a:rPr lang="ru-RU" sz="4600" i="1" dirty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</a:br>
            <a:r>
              <a:rPr lang="ru-RU" sz="4600" i="1" dirty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в Республике Ингушетия с использованием информационно-телекоммуникационных </a:t>
            </a:r>
            <a:endParaRPr lang="ru-RU" sz="4600" i="1" dirty="0" smtClean="0">
              <a:solidFill>
                <a:srgbClr val="050C0F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4600" i="1" dirty="0" smtClean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сетей </a:t>
            </a:r>
            <a:r>
              <a:rPr lang="ru-RU" sz="4600" i="1" dirty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и информационных технологий</a:t>
            </a:r>
            <a:r>
              <a:rPr lang="ru-RU" sz="4600" i="1" dirty="0" smtClean="0">
                <a:solidFill>
                  <a:srgbClr val="050C0F"/>
                </a:solidFill>
                <a:latin typeface="Arial" pitchFamily="34" charset="0"/>
                <a:cs typeface="Arial" pitchFamily="34" charset="0"/>
              </a:rPr>
              <a:t>».</a:t>
            </a:r>
            <a:endParaRPr lang="ru-RU" sz="4600" dirty="0">
              <a:solidFill>
                <a:srgbClr val="050C0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емиугольник 3"/>
          <p:cNvSpPr/>
          <p:nvPr/>
        </p:nvSpPr>
        <p:spPr>
          <a:xfrm>
            <a:off x="8100392" y="6093296"/>
            <a:ext cx="648072" cy="504056"/>
          </a:xfrm>
          <a:prstGeom prst="heptagon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 smtClean="0">
                <a:ln/>
                <a:solidFill>
                  <a:schemeClr val="accent3"/>
                </a:solidFill>
                <a:latin typeface="Arial Narrow" pitchFamily="34" charset="0"/>
              </a:rPr>
              <a:t>2</a:t>
            </a:r>
            <a:endParaRPr kumimoji="0" lang="ru-RU" sz="1800" b="1" i="0" u="none" strike="noStrike" kern="0" normalizeH="0" baseline="0" noProof="0" dirty="0">
              <a:ln/>
              <a:solidFill>
                <a:schemeClr val="accent3"/>
              </a:solidFill>
              <a:uLnTx/>
              <a:uFillTx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08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04"/>
            <a:ext cx="9144001" cy="685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44016"/>
            <a:ext cx="9144000" cy="1268760"/>
          </a:xfrm>
        </p:spPr>
        <p:txBody>
          <a:bodyPr>
            <a:normAutofit fontScale="90000"/>
          </a:bodyPr>
          <a:lstStyle/>
          <a:p>
            <a:pPr algn="r"/>
            <a:r>
              <a:rPr lang="ru-RU" sz="18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СОЦИОЛОГИЧЕСКАЯ АНКЕТА</a:t>
            </a:r>
            <a:br>
              <a:rPr lang="ru-RU" sz="18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1000" i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Предлагаем Вам принять участие в социологическом исследовании  на тему «Оценка населением </a:t>
            </a:r>
            <a:br>
              <a:rPr lang="ru-RU" sz="1000" i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1000" i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результатов деятельности органов местного самоуправления городских округов и муниципальных районов </a:t>
            </a:r>
            <a:br>
              <a:rPr lang="ru-RU" sz="1000" i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1000" i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Республики Ингушетия». Ваши ответы, как и других участников опроса, в обобщенном виде будут включены в </a:t>
            </a:r>
            <a:br>
              <a:rPr lang="ru-RU" sz="1000" i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1000" i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Перечень показателей эффективности деятельности органов местного самоуправления муниципального </a:t>
            </a:r>
            <a:br>
              <a:rPr lang="ru-RU" sz="1000" i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1000" i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района (городского округа). Просим Вас выбрать и отметить позицию, которая совпадает с </a:t>
            </a:r>
            <a:br>
              <a:rPr lang="ru-RU" sz="1000" i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1000" i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Вашим мнением, Анкета анонимная, мы гарантируем конфиденциальность опроса</a:t>
            </a:r>
            <a:br>
              <a:rPr lang="ru-RU" sz="1000" i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sz="1000" i="1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00017" y="1268761"/>
            <a:ext cx="4336479" cy="5400600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endParaRPr lang="ru-RU" sz="1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None/>
            </a:pPr>
            <a:endParaRPr lang="ru-RU" sz="1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None/>
            </a:pP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какой степени Вы удовлетворены деятельностью местной администрацией Вашего городского округа (муниципального района)?</a:t>
            </a:r>
          </a:p>
          <a:p>
            <a:pPr marL="137160" indent="0"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Полностью удовлетворен</a:t>
            </a:r>
          </a:p>
          <a:p>
            <a:pPr marL="137160" indent="0"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Скорее удовлетворен, чем не удовлетворен</a:t>
            </a:r>
          </a:p>
          <a:p>
            <a:pPr marL="137160" indent="0"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Скорее не удовлетворен, чем удовлетворен</a:t>
            </a:r>
          </a:p>
          <a:p>
            <a:pPr marL="137160" indent="0"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 Совсем не удовлетворен</a:t>
            </a:r>
          </a:p>
          <a:p>
            <a:pPr marL="137160" indent="0"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5. Затрудняюсь ответить</a:t>
            </a:r>
          </a:p>
          <a:p>
            <a:pPr marL="137160" indent="0">
              <a:buNone/>
            </a:pP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какой степени Вы удовлетворены  </a:t>
            </a:r>
            <a:r>
              <a:rPr lang="ru-RU" sz="1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деятельностью </a:t>
            </a: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главы местной </a:t>
            </a:r>
            <a:r>
              <a:rPr lang="ru-RU" sz="1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администрацией Вашего городского округа (муниципального района</a:t>
            </a: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)?</a:t>
            </a:r>
            <a:endParaRPr lang="ru-RU" sz="1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Полностью удовлетворен</a:t>
            </a: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Скорее удовлетворен, чем не удовлетворен</a:t>
            </a: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Скорее не удовлетворен, чем удовлетворен</a:t>
            </a: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 Совсем не удовлетворен</a:t>
            </a: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5. Затрудняюсь ответить</a:t>
            </a:r>
          </a:p>
          <a:p>
            <a:pPr marL="137160" indent="0">
              <a:buNone/>
            </a:pP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Ваша социальная группа?</a:t>
            </a: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Студент</a:t>
            </a:r>
            <a:endParaRPr lang="ru-RU" sz="10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Служащий/офисные работники</a:t>
            </a:r>
            <a:endParaRPr lang="ru-RU" sz="10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Предприниматель/фермер</a:t>
            </a:r>
            <a:endParaRPr lang="ru-RU" sz="10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Домашняя хозяйка</a:t>
            </a:r>
            <a:endParaRPr lang="ru-RU" sz="10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Безработный</a:t>
            </a:r>
          </a:p>
          <a:p>
            <a:pPr marL="137160" indent="0"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6. Пенсионер</a:t>
            </a:r>
            <a:endParaRPr lang="ru-RU" sz="10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None/>
            </a:pP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Ваше место проживания:</a:t>
            </a:r>
          </a:p>
          <a:p>
            <a:pPr marL="137160" indent="0"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г. Магас                     6. Назрановский муниципальный район</a:t>
            </a:r>
            <a:endParaRPr lang="ru-RU" sz="10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г. Назрань                 7. Сунженский </a:t>
            </a: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муниципальный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район</a:t>
            </a:r>
            <a:endParaRPr lang="ru-RU" sz="10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г. Карабулак             8. Малгобекский муниципальный </a:t>
            </a: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район</a:t>
            </a: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г. Малгобек               9. Джейрахский </a:t>
            </a: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муниципальный район</a:t>
            </a:r>
            <a:endParaRPr lang="ru-RU" sz="10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г. </a:t>
            </a: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Сунжа</a:t>
            </a:r>
          </a:p>
          <a:p>
            <a:pPr marL="137160" indent="0">
              <a:buNone/>
            </a:pPr>
            <a:r>
              <a:rPr lang="ru-RU" sz="1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др.</a:t>
            </a:r>
            <a:endParaRPr lang="ru-RU" sz="1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52400" y="1268760"/>
            <a:ext cx="4572000" cy="574164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>
              <a:buFont typeface="Wingdings 2"/>
              <a:buNone/>
            </a:pPr>
            <a:endParaRPr lang="ru-RU" sz="1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Font typeface="Wingdings 2"/>
              <a:buNone/>
            </a:pPr>
            <a:endParaRPr lang="ru-RU" sz="1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Font typeface="Wingdings 2"/>
              <a:buNone/>
            </a:pP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какой степени Вы удовлетворены организацией транспортного обслуживания в Вашем районе, поселении?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Полностью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Скорее удовлетворен, чем не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Скорее не удовлетворен, чем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 Совсем не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5. Затрудняюсь ответить</a:t>
            </a:r>
          </a:p>
          <a:p>
            <a:pPr marL="137160" indent="0">
              <a:buFont typeface="Wingdings 2"/>
              <a:buNone/>
            </a:pP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какой степени Вы удовлетворены  качеством автомобильных дорог Вашего района, поселения?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Полностью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Скорее удовлетворен, чем не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Скорее не удовлетворен, чем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 Совсем не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5. Затрудняюсь ответить</a:t>
            </a:r>
          </a:p>
          <a:p>
            <a:pPr marL="137160" indent="0">
              <a:buFont typeface="Wingdings 2"/>
              <a:buNone/>
            </a:pP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какой степени Вы удовлетворены качеством водоснабжения (водоотведения) в Вашем районе, поселении?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Полностью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Скорее удовлетворен, чем не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Скорее не удовлетворен, чем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 Совсем не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5. Затрудняюсь ответить</a:t>
            </a:r>
          </a:p>
          <a:p>
            <a:pPr marL="137160" indent="0">
              <a:buFont typeface="Wingdings 2"/>
              <a:buNone/>
            </a:pP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какой степени Вы удовлетворены качеством электроснабжения в Вашем районе, поселении?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Полностью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Скорее удовлетворен, чем не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Скорее не удовлетворен, чем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 Совсем не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5. Затрудняюсь ответить</a:t>
            </a:r>
          </a:p>
          <a:p>
            <a:pPr marL="137160" indent="0">
              <a:buFont typeface="Wingdings 2"/>
              <a:buNone/>
            </a:pPr>
            <a:endParaRPr lang="ru-RU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емиугольник 6"/>
          <p:cNvSpPr/>
          <p:nvPr/>
        </p:nvSpPr>
        <p:spPr>
          <a:xfrm>
            <a:off x="8100392" y="6148883"/>
            <a:ext cx="648072" cy="504056"/>
          </a:xfrm>
          <a:prstGeom prst="heptagon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 smtClean="0">
                <a:ln/>
                <a:solidFill>
                  <a:schemeClr val="accent3"/>
                </a:solidFill>
                <a:latin typeface="Arial Narrow" pitchFamily="34" charset="0"/>
              </a:rPr>
              <a:t>3</a:t>
            </a:r>
            <a:endParaRPr kumimoji="0" lang="ru-RU" sz="1800" b="1" i="0" u="none" strike="noStrike" kern="0" normalizeH="0" baseline="0" noProof="0" dirty="0">
              <a:ln/>
              <a:solidFill>
                <a:schemeClr val="accent3"/>
              </a:solidFill>
              <a:uLnTx/>
              <a:uFillTx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72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04"/>
            <a:ext cx="9144001" cy="685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365538" y="6286521"/>
            <a:ext cx="789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srgbClr val="FF0000"/>
                </a:solidFill>
                <a:latin typeface="Verdana"/>
                <a:cs typeface="+mn-cs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sz="1200" dirty="0">
              <a:solidFill>
                <a:srgbClr val="FF0000"/>
              </a:solidFill>
              <a:latin typeface="Verdana"/>
              <a:cs typeface="+mn-cs"/>
            </a:endParaRPr>
          </a:p>
        </p:txBody>
      </p:sp>
      <p:sp>
        <p:nvSpPr>
          <p:cNvPr id="11" name="Прямоугольник 1"/>
          <p:cNvSpPr>
            <a:spLocks noChangeArrowheads="1"/>
          </p:cNvSpPr>
          <p:nvPr/>
        </p:nvSpPr>
        <p:spPr bwMode="auto">
          <a:xfrm>
            <a:off x="3501404" y="186606"/>
            <a:ext cx="5333340" cy="193899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Численность проголосовавших респондентов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в Республике Ингушетия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а 2025 год – 625 человек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за 2024 год –246 человек</a:t>
            </a:r>
            <a:endParaRPr lang="ru-RU" sz="2400" b="1" dirty="0">
              <a:ln w="19050">
                <a:solidFill>
                  <a:schemeClr val="tx1"/>
                </a:solidFill>
                <a:prstDash val="solid"/>
              </a:ln>
              <a:solidFill>
                <a:schemeClr val="bg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251520" y="1340768"/>
            <a:ext cx="8496944" cy="5232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 smtClean="0">
              <a:solidFill>
                <a:srgbClr val="FF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84187" y="2123564"/>
            <a:ext cx="88403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Опрос по итогам </a:t>
            </a:r>
            <a:r>
              <a:rPr lang="ru-RU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2025 </a:t>
            </a:r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года проходил с 01 января по 31 декабря </a:t>
            </a:r>
            <a:r>
              <a:rPr lang="ru-RU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2025 года</a:t>
            </a:r>
            <a:endParaRPr lang="ru-RU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1013" y="3463293"/>
            <a:ext cx="2768896" cy="92333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МУЖЧИН</a:t>
            </a:r>
          </a:p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212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2843644"/>
            <a:ext cx="38330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В опросе приняли участие:</a:t>
            </a:r>
            <a:endParaRPr lang="ru-RU" b="1" i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6961" y="4581128"/>
            <a:ext cx="2752948" cy="923330"/>
          </a:xfrm>
          <a:prstGeom prst="rect">
            <a:avLst/>
          </a:prstGeom>
          <a:solidFill>
            <a:srgbClr val="EAB2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ЖЕНЩИН</a:t>
            </a:r>
          </a:p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413</a:t>
            </a:r>
            <a:endParaRPr lang="ru-RU" sz="3600" b="1" dirty="0">
              <a:solidFill>
                <a:schemeClr val="tx1"/>
              </a:solidFill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5229766"/>
              </p:ext>
            </p:extLst>
          </p:nvPr>
        </p:nvGraphicFramePr>
        <p:xfrm>
          <a:off x="3481585" y="2590474"/>
          <a:ext cx="4775970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Семиугольник 14"/>
          <p:cNvSpPr/>
          <p:nvPr/>
        </p:nvSpPr>
        <p:spPr>
          <a:xfrm>
            <a:off x="8100392" y="6148883"/>
            <a:ext cx="648072" cy="504056"/>
          </a:xfrm>
          <a:prstGeom prst="heptagon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 smtClean="0">
                <a:ln/>
                <a:solidFill>
                  <a:schemeClr val="accent3"/>
                </a:solidFill>
                <a:latin typeface="Arial Narrow" pitchFamily="34" charset="0"/>
              </a:rPr>
              <a:t>4</a:t>
            </a:r>
            <a:endParaRPr kumimoji="0" lang="ru-RU" sz="1800" b="1" i="0" u="none" strike="noStrike" kern="0" normalizeH="0" baseline="0" noProof="0" dirty="0">
              <a:ln/>
              <a:solidFill>
                <a:schemeClr val="accent3"/>
              </a:solidFill>
              <a:uLnTx/>
              <a:uFillTx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36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234514041"/>
              </p:ext>
            </p:extLst>
          </p:nvPr>
        </p:nvGraphicFramePr>
        <p:xfrm>
          <a:off x="179512" y="1808283"/>
          <a:ext cx="842493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339752" y="260648"/>
            <a:ext cx="61206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Times New Roman"/>
                <a:cs typeface="Arial" pitchFamily="34" charset="0"/>
              </a:rPr>
              <a:t>Распределение количества респондентов, принявших участие 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в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опросе в разрезе муниципальных образований 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65538" y="6286521"/>
            <a:ext cx="789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srgbClr val="FF0000"/>
                </a:solidFill>
                <a:latin typeface="Verdana"/>
                <a:cs typeface="+mn-cs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sz="1200" dirty="0">
              <a:solidFill>
                <a:srgbClr val="FF0000"/>
              </a:solidFill>
              <a:latin typeface="Verdana"/>
              <a:cs typeface="+mn-cs"/>
            </a:endParaRPr>
          </a:p>
        </p:txBody>
      </p:sp>
      <p:sp>
        <p:nvSpPr>
          <p:cNvPr id="8" name="Семиугольник 7"/>
          <p:cNvSpPr/>
          <p:nvPr/>
        </p:nvSpPr>
        <p:spPr>
          <a:xfrm>
            <a:off x="8100392" y="6148883"/>
            <a:ext cx="648072" cy="504056"/>
          </a:xfrm>
          <a:prstGeom prst="heptagon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 smtClean="0">
                <a:ln/>
                <a:solidFill>
                  <a:schemeClr val="accent3"/>
                </a:solidFill>
                <a:latin typeface="Arial Narrow" pitchFamily="34" charset="0"/>
              </a:rPr>
              <a:t>5</a:t>
            </a:r>
            <a:endParaRPr kumimoji="0" lang="ru-RU" sz="1800" b="1" i="0" u="none" strike="noStrike" kern="0" normalizeH="0" baseline="0" noProof="0" dirty="0">
              <a:ln/>
              <a:solidFill>
                <a:schemeClr val="accent3"/>
              </a:solidFill>
              <a:uLnTx/>
              <a:uFillTx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44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80512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887393192"/>
              </p:ext>
            </p:extLst>
          </p:nvPr>
        </p:nvGraphicFramePr>
        <p:xfrm>
          <a:off x="827584" y="1792399"/>
          <a:ext cx="7128792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403648" y="116632"/>
            <a:ext cx="67687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Уровень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удовлетворенности 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населением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деятельностью Главы местной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администрации, %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емиугольник 6"/>
          <p:cNvSpPr/>
          <p:nvPr/>
        </p:nvSpPr>
        <p:spPr>
          <a:xfrm>
            <a:off x="8100392" y="6148883"/>
            <a:ext cx="648072" cy="504056"/>
          </a:xfrm>
          <a:prstGeom prst="heptagon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 smtClean="0">
                <a:ln/>
                <a:solidFill>
                  <a:schemeClr val="accent3"/>
                </a:solidFill>
                <a:latin typeface="Arial Narrow" pitchFamily="34" charset="0"/>
              </a:rPr>
              <a:t>6</a:t>
            </a:r>
            <a:endParaRPr kumimoji="0" lang="ru-RU" sz="1800" b="1" i="0" u="none" strike="noStrike" kern="0" normalizeH="0" baseline="0" noProof="0" dirty="0">
              <a:ln/>
              <a:solidFill>
                <a:schemeClr val="accent3"/>
              </a:solidFill>
              <a:uLnTx/>
              <a:uFillTx/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6381328"/>
            <a:ext cx="54726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 smtClean="0">
                <a:solidFill>
                  <a:schemeClr val="bg2"/>
                </a:solidFill>
              </a:rPr>
              <a:t>*В </a:t>
            </a:r>
            <a:r>
              <a:rPr lang="ru-RU" sz="1000" i="1" dirty="0" err="1">
                <a:solidFill>
                  <a:schemeClr val="bg2"/>
                </a:solidFill>
              </a:rPr>
              <a:t>Джейрахском</a:t>
            </a:r>
            <a:r>
              <a:rPr lang="ru-RU" sz="1000" i="1" dirty="0">
                <a:solidFill>
                  <a:schemeClr val="bg2"/>
                </a:solidFill>
              </a:rPr>
              <a:t> муниципальном районе в опросе принял участие 1 </a:t>
            </a:r>
            <a:r>
              <a:rPr lang="ru-RU" sz="1000" i="1" dirty="0" smtClean="0">
                <a:solidFill>
                  <a:schemeClr val="bg2"/>
                </a:solidFill>
              </a:rPr>
              <a:t>человек</a:t>
            </a:r>
            <a:endParaRPr lang="ru-RU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59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16632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solidFill>
                  <a:srgbClr val="224D5C"/>
                </a:solidFill>
                <a:latin typeface="Arial" pitchFamily="34" charset="0"/>
                <a:cs typeface="Arial" pitchFamily="34" charset="0"/>
              </a:rPr>
              <a:t>Удовлетворенность организацией </a:t>
            </a:r>
            <a:endParaRPr lang="ru-RU" sz="2400" b="1" dirty="0" smtClean="0">
              <a:solidFill>
                <a:srgbClr val="224D5C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400" b="1" dirty="0" smtClean="0">
                <a:solidFill>
                  <a:srgbClr val="224D5C"/>
                </a:solidFill>
                <a:latin typeface="Arial" pitchFamily="34" charset="0"/>
                <a:cs typeface="Arial" pitchFamily="34" charset="0"/>
              </a:rPr>
              <a:t>транспортного обслуживания, % </a:t>
            </a:r>
            <a:endParaRPr lang="ru-RU" sz="2400" b="1" dirty="0">
              <a:solidFill>
                <a:srgbClr val="224D5C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145552232"/>
              </p:ext>
            </p:extLst>
          </p:nvPr>
        </p:nvGraphicFramePr>
        <p:xfrm>
          <a:off x="395536" y="1308458"/>
          <a:ext cx="8208912" cy="5040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Семиугольник 6"/>
          <p:cNvSpPr/>
          <p:nvPr/>
        </p:nvSpPr>
        <p:spPr>
          <a:xfrm>
            <a:off x="8100392" y="6093296"/>
            <a:ext cx="648072" cy="504056"/>
          </a:xfrm>
          <a:prstGeom prst="heptagon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 smtClean="0">
                <a:ln/>
                <a:solidFill>
                  <a:schemeClr val="accent3"/>
                </a:solidFill>
                <a:latin typeface="Arial Narrow" pitchFamily="34" charset="0"/>
              </a:rPr>
              <a:t>7</a:t>
            </a:r>
            <a:endParaRPr kumimoji="0" lang="ru-RU" sz="1800" b="1" i="0" u="none" strike="noStrike" kern="0" normalizeH="0" baseline="0" noProof="0" dirty="0">
              <a:ln/>
              <a:solidFill>
                <a:schemeClr val="accent3"/>
              </a:solidFill>
              <a:uLnTx/>
              <a:uFillTx/>
              <a:latin typeface="Arial Narrow" pitchFamily="34" charset="0"/>
            </a:endParaRPr>
          </a:p>
        </p:txBody>
      </p:sp>
      <p:sp>
        <p:nvSpPr>
          <p:cNvPr id="10" name="Семиугольник 9"/>
          <p:cNvSpPr/>
          <p:nvPr/>
        </p:nvSpPr>
        <p:spPr>
          <a:xfrm>
            <a:off x="8100392" y="6148883"/>
            <a:ext cx="648072" cy="504056"/>
          </a:xfrm>
          <a:prstGeom prst="heptagon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 smtClean="0">
                <a:ln/>
                <a:solidFill>
                  <a:schemeClr val="accent3"/>
                </a:solidFill>
                <a:latin typeface="Arial Narrow" pitchFamily="34" charset="0"/>
              </a:rPr>
              <a:t>7</a:t>
            </a:r>
            <a:endParaRPr kumimoji="0" lang="ru-RU" sz="1800" b="1" i="0" u="none" strike="noStrike" kern="0" normalizeH="0" baseline="0" noProof="0" dirty="0">
              <a:ln/>
              <a:solidFill>
                <a:schemeClr val="accent3"/>
              </a:solidFill>
              <a:uLnTx/>
              <a:uFillTx/>
              <a:latin typeface="Arial Narrow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6381328"/>
            <a:ext cx="54726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 smtClean="0">
                <a:solidFill>
                  <a:schemeClr val="bg2"/>
                </a:solidFill>
              </a:rPr>
              <a:t>*В </a:t>
            </a:r>
            <a:r>
              <a:rPr lang="ru-RU" sz="1000" i="1" dirty="0" err="1">
                <a:solidFill>
                  <a:schemeClr val="bg2"/>
                </a:solidFill>
              </a:rPr>
              <a:t>Джейрахском</a:t>
            </a:r>
            <a:r>
              <a:rPr lang="ru-RU" sz="1000" i="1" dirty="0">
                <a:solidFill>
                  <a:schemeClr val="bg2"/>
                </a:solidFill>
              </a:rPr>
              <a:t> муниципальном районе в опросе принял участие 1 </a:t>
            </a:r>
            <a:r>
              <a:rPr lang="ru-RU" sz="1000" i="1" dirty="0" smtClean="0">
                <a:solidFill>
                  <a:schemeClr val="bg2"/>
                </a:solidFill>
              </a:rPr>
              <a:t>человек</a:t>
            </a:r>
            <a:endParaRPr lang="ru-RU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23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95747" y="116632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Удовлетворенность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качеством 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Times New Roman"/>
              <a:cs typeface="Arial" pitchFamily="34" charset="0"/>
            </a:endParaRPr>
          </a:p>
          <a:p>
            <a:pPr algn="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автомобильных дорог, %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4058554190"/>
              </p:ext>
            </p:extLst>
          </p:nvPr>
        </p:nvGraphicFramePr>
        <p:xfrm>
          <a:off x="611560" y="1484784"/>
          <a:ext cx="799288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Семиугольник 4"/>
          <p:cNvSpPr/>
          <p:nvPr/>
        </p:nvSpPr>
        <p:spPr>
          <a:xfrm>
            <a:off x="8100392" y="6148883"/>
            <a:ext cx="648072" cy="504056"/>
          </a:xfrm>
          <a:prstGeom prst="heptagon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 smtClean="0">
                <a:ln/>
                <a:solidFill>
                  <a:schemeClr val="accent3"/>
                </a:solidFill>
                <a:latin typeface="Arial Narrow" pitchFamily="34" charset="0"/>
              </a:rPr>
              <a:t>8</a:t>
            </a:r>
            <a:endParaRPr kumimoji="0" lang="ru-RU" sz="1800" b="1" i="0" u="none" strike="noStrike" kern="0" normalizeH="0" baseline="0" noProof="0" dirty="0">
              <a:ln/>
              <a:solidFill>
                <a:schemeClr val="accent3"/>
              </a:solidFill>
              <a:uLnTx/>
              <a:uFillTx/>
              <a:latin typeface="Arial Narrow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6381328"/>
            <a:ext cx="54726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 smtClean="0">
                <a:solidFill>
                  <a:schemeClr val="bg2"/>
                </a:solidFill>
              </a:rPr>
              <a:t>*В </a:t>
            </a:r>
            <a:r>
              <a:rPr lang="ru-RU" sz="1000" i="1" dirty="0" err="1">
                <a:solidFill>
                  <a:schemeClr val="bg2"/>
                </a:solidFill>
              </a:rPr>
              <a:t>Джейрахском</a:t>
            </a:r>
            <a:r>
              <a:rPr lang="ru-RU" sz="1000" i="1" dirty="0">
                <a:solidFill>
                  <a:schemeClr val="bg2"/>
                </a:solidFill>
              </a:rPr>
              <a:t> муниципальном районе в опросе принял участие 1 </a:t>
            </a:r>
            <a:r>
              <a:rPr lang="ru-RU" sz="1000" i="1" dirty="0" smtClean="0">
                <a:solidFill>
                  <a:schemeClr val="bg2"/>
                </a:solidFill>
              </a:rPr>
              <a:t>человек</a:t>
            </a:r>
            <a:endParaRPr lang="ru-RU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9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140439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Удовлетворенность организацией</a:t>
            </a:r>
          </a:p>
          <a:p>
            <a:pPr algn="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водоснабжения (водоотведения), %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052435577"/>
              </p:ext>
            </p:extLst>
          </p:nvPr>
        </p:nvGraphicFramePr>
        <p:xfrm>
          <a:off x="797657" y="1772816"/>
          <a:ext cx="763284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Семиугольник 4"/>
          <p:cNvSpPr/>
          <p:nvPr/>
        </p:nvSpPr>
        <p:spPr>
          <a:xfrm>
            <a:off x="8100392" y="6148883"/>
            <a:ext cx="648072" cy="504056"/>
          </a:xfrm>
          <a:prstGeom prst="heptagon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noProof="0" dirty="0">
                <a:ln/>
                <a:solidFill>
                  <a:schemeClr val="accent3"/>
                </a:solidFill>
                <a:latin typeface="Arial Narrow" pitchFamily="34" charset="0"/>
              </a:rPr>
              <a:t>9</a:t>
            </a:r>
            <a:endParaRPr kumimoji="0" lang="ru-RU" sz="1800" b="1" i="0" u="none" strike="noStrike" kern="0" normalizeH="0" baseline="0" noProof="0" dirty="0">
              <a:ln/>
              <a:solidFill>
                <a:schemeClr val="accent3"/>
              </a:solidFill>
              <a:uLnTx/>
              <a:uFillTx/>
              <a:latin typeface="Arial Narrow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6381328"/>
            <a:ext cx="54726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 smtClean="0">
                <a:solidFill>
                  <a:schemeClr val="bg2"/>
                </a:solidFill>
              </a:rPr>
              <a:t>*В </a:t>
            </a:r>
            <a:r>
              <a:rPr lang="ru-RU" sz="1000" i="1" dirty="0" err="1">
                <a:solidFill>
                  <a:schemeClr val="bg2"/>
                </a:solidFill>
              </a:rPr>
              <a:t>Джейрахском</a:t>
            </a:r>
            <a:r>
              <a:rPr lang="ru-RU" sz="1000" i="1" dirty="0">
                <a:solidFill>
                  <a:schemeClr val="bg2"/>
                </a:solidFill>
              </a:rPr>
              <a:t> муниципальном районе в опросе принял участие 1 </a:t>
            </a:r>
            <a:r>
              <a:rPr lang="ru-RU" sz="1000" i="1" dirty="0" smtClean="0">
                <a:solidFill>
                  <a:schemeClr val="bg2"/>
                </a:solidFill>
              </a:rPr>
              <a:t>человек</a:t>
            </a:r>
            <a:endParaRPr lang="ru-RU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9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469170452"/>
              </p:ext>
            </p:extLst>
          </p:nvPr>
        </p:nvGraphicFramePr>
        <p:xfrm>
          <a:off x="251520" y="1484784"/>
          <a:ext cx="842493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83568" y="437763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Удовлетворенность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организацией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электроснабжения, %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емиугольник 4"/>
          <p:cNvSpPr/>
          <p:nvPr/>
        </p:nvSpPr>
        <p:spPr>
          <a:xfrm>
            <a:off x="8100392" y="6148883"/>
            <a:ext cx="648072" cy="504056"/>
          </a:xfrm>
          <a:prstGeom prst="heptagon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noProof="0" dirty="0" smtClean="0">
                <a:ln/>
                <a:solidFill>
                  <a:schemeClr val="accent3"/>
                </a:solidFill>
                <a:latin typeface="Arial Narrow" pitchFamily="34" charset="0"/>
              </a:rPr>
              <a:t>10</a:t>
            </a:r>
            <a:endParaRPr kumimoji="0" lang="ru-RU" sz="1800" b="1" i="0" u="none" strike="noStrike" kern="0" normalizeH="0" baseline="0" noProof="0" dirty="0">
              <a:ln/>
              <a:solidFill>
                <a:schemeClr val="accent3"/>
              </a:solidFill>
              <a:uLnTx/>
              <a:uFillTx/>
              <a:latin typeface="Arial Narrow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6381328"/>
            <a:ext cx="54726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 smtClean="0">
                <a:solidFill>
                  <a:schemeClr val="bg2"/>
                </a:solidFill>
              </a:rPr>
              <a:t>*В </a:t>
            </a:r>
            <a:r>
              <a:rPr lang="ru-RU" sz="1000" i="1" dirty="0" err="1">
                <a:solidFill>
                  <a:schemeClr val="bg2"/>
                </a:solidFill>
              </a:rPr>
              <a:t>Джейрахском</a:t>
            </a:r>
            <a:r>
              <a:rPr lang="ru-RU" sz="1000" i="1" dirty="0">
                <a:solidFill>
                  <a:schemeClr val="bg2"/>
                </a:solidFill>
              </a:rPr>
              <a:t> муниципальном районе в опросе принял участие 1 </a:t>
            </a:r>
            <a:r>
              <a:rPr lang="ru-RU" sz="1000" i="1" dirty="0" smtClean="0">
                <a:solidFill>
                  <a:schemeClr val="bg2"/>
                </a:solidFill>
              </a:rPr>
              <a:t>человек</a:t>
            </a:r>
            <a:endParaRPr lang="ru-RU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16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684033047"/>
              </p:ext>
            </p:extLst>
          </p:nvPr>
        </p:nvGraphicFramePr>
        <p:xfrm>
          <a:off x="323528" y="1484784"/>
          <a:ext cx="849694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67544" y="404664"/>
            <a:ext cx="7632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Уровень удовлетворенности </a:t>
            </a:r>
          </a:p>
          <a:p>
            <a:pPr algn="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организацией газоснабжения, %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емиугольник 4"/>
          <p:cNvSpPr/>
          <p:nvPr/>
        </p:nvSpPr>
        <p:spPr>
          <a:xfrm>
            <a:off x="8100392" y="6148883"/>
            <a:ext cx="648072" cy="504056"/>
          </a:xfrm>
          <a:prstGeom prst="heptagon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normalizeH="0" baseline="0" noProof="0" dirty="0" smtClean="0">
                <a:ln/>
                <a:solidFill>
                  <a:schemeClr val="accent3"/>
                </a:solidFill>
                <a:uLnTx/>
                <a:uFillTx/>
                <a:latin typeface="Arial Narrow" pitchFamily="34" charset="0"/>
              </a:rPr>
              <a:t>11</a:t>
            </a:r>
            <a:endParaRPr kumimoji="0" lang="ru-RU" sz="1800" b="1" i="0" u="none" strike="noStrike" kern="0" normalizeH="0" baseline="0" noProof="0" dirty="0">
              <a:ln/>
              <a:solidFill>
                <a:schemeClr val="accent3"/>
              </a:solidFill>
              <a:uLnTx/>
              <a:uFillTx/>
              <a:latin typeface="Arial Narrow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6381328"/>
            <a:ext cx="54726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 smtClean="0">
                <a:solidFill>
                  <a:schemeClr val="bg2"/>
                </a:solidFill>
              </a:rPr>
              <a:t>*В </a:t>
            </a:r>
            <a:r>
              <a:rPr lang="ru-RU" sz="1000" i="1" dirty="0" err="1">
                <a:solidFill>
                  <a:schemeClr val="bg2"/>
                </a:solidFill>
              </a:rPr>
              <a:t>Джейрахском</a:t>
            </a:r>
            <a:r>
              <a:rPr lang="ru-RU" sz="1000" i="1" dirty="0">
                <a:solidFill>
                  <a:schemeClr val="bg2"/>
                </a:solidFill>
              </a:rPr>
              <a:t> муниципальном районе в опросе принял участие 1 </a:t>
            </a:r>
            <a:r>
              <a:rPr lang="ru-RU" sz="1000" i="1" dirty="0" smtClean="0">
                <a:solidFill>
                  <a:schemeClr val="bg2"/>
                </a:solidFill>
              </a:rPr>
              <a:t>человек</a:t>
            </a:r>
            <a:endParaRPr lang="ru-RU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19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170060"/>
              </p:ext>
            </p:extLst>
          </p:nvPr>
        </p:nvGraphicFramePr>
        <p:xfrm>
          <a:off x="0" y="-99392"/>
          <a:ext cx="9144003" cy="695739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487298"/>
                <a:gridCol w="707550"/>
                <a:gridCol w="849615"/>
                <a:gridCol w="849615"/>
                <a:gridCol w="769989"/>
                <a:gridCol w="769989"/>
                <a:gridCol w="839988"/>
                <a:gridCol w="699990"/>
                <a:gridCol w="769989"/>
                <a:gridCol w="699990"/>
                <a:gridCol w="699990"/>
              </a:tblGrid>
              <a:tr h="962758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Сводные результаты опроса населения об оценке эффективности деятельности руководителей органов местного</a:t>
                      </a:r>
                      <a:r>
                        <a:rPr lang="ru-RU" sz="2000" u="none" strike="noStrike" baseline="0" dirty="0" smtClean="0">
                          <a:effectLst/>
                        </a:rPr>
                        <a:t> самоуправления Республики Ингушетия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99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99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99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99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99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99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99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6871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Наименование муниципальных районов, городских округов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Количество респондентов, опрошенных (чел.)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smtClean="0">
                          <a:effectLst/>
                        </a:rPr>
                        <a:t>Место </a:t>
                      </a:r>
                    </a:p>
                    <a:p>
                      <a:pPr algn="ctr" fontAlgn="ctr"/>
                      <a:r>
                        <a:rPr lang="ru-RU" sz="1050" u="none" strike="noStrike" dirty="0" smtClean="0">
                          <a:effectLst/>
                        </a:rPr>
                        <a:t>в группе</a:t>
                      </a:r>
                      <a:endParaRPr lang="ru-RU" sz="105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 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Уровень удовлетворенности деятельностью руководителя </a:t>
                      </a:r>
                      <a:br>
                        <a:rPr lang="ru-RU" sz="800" u="none" strike="noStrike" dirty="0" smtClean="0">
                          <a:effectLst/>
                        </a:rPr>
                      </a:br>
                      <a:r>
                        <a:rPr lang="ru-RU" sz="800" u="none" strike="noStrike" dirty="0" smtClean="0">
                          <a:effectLst/>
                        </a:rPr>
                        <a:t>(Главы Администрации)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Уровень удовлетворенности организацией транспортного обслуживания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Уровень удовлетворенности качеством автомобильных дорог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Уровень удовлетворенности организацией водоснабжения (водоотведения)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Уровень удовлетворенности организацией электроснабжения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Уровень удовлетворенности организацией газоснабжения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 smtClean="0">
                          <a:effectLst/>
                        </a:rPr>
                        <a:t>Уровень удовлетворенности</a:t>
                      </a:r>
                      <a:r>
                        <a:rPr lang="ru-RU" sz="800" u="none" strike="noStrike" baseline="0" dirty="0" smtClean="0">
                          <a:effectLst/>
                        </a:rPr>
                        <a:t> деятельностью учреждений культуры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Уровень удовлетворенности</a:t>
                      </a:r>
                      <a:r>
                        <a:rPr lang="ru-RU" sz="800" u="none" strike="noStrike" baseline="0" dirty="0" smtClean="0">
                          <a:effectLst/>
                        </a:rPr>
                        <a:t> деятельностью налоговых органов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</a:tr>
              <a:tr h="5105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</a:rPr>
                        <a:t>Всего: </a:t>
                      </a:r>
                      <a:r>
                        <a:rPr lang="ru-RU" sz="1000" u="none" strike="noStrike" smtClean="0">
                          <a:effectLst/>
                        </a:rPr>
                        <a:t/>
                      </a:r>
                      <a:br>
                        <a:rPr lang="ru-RU" sz="1000" u="none" strike="noStrike" smtClean="0">
                          <a:effectLst/>
                        </a:rPr>
                      </a:br>
                      <a:r>
                        <a:rPr lang="ru-RU" sz="1000" u="none" strike="noStrike" smtClean="0">
                          <a:effectLst/>
                        </a:rPr>
                        <a:t>246 чел</a:t>
                      </a:r>
                      <a:r>
                        <a:rPr lang="ru-RU" sz="1000" u="none" strike="noStrike" dirty="0" smtClean="0">
                          <a:effectLst/>
                        </a:rPr>
                        <a:t>.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в %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в %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в %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в %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в %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в %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</a:rPr>
                        <a:t>в %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в %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</a:tr>
              <a:tr h="5067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г. Магас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39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300" dirty="0">
                          <a:effectLst/>
                        </a:rPr>
                        <a:t>5</a:t>
                      </a:r>
                      <a:endParaRPr lang="ru-RU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72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51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77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80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72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90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69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72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11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г. Назрань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107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3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91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79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93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90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88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93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91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85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54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</a:rPr>
                        <a:t>г. Малгобек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22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300" dirty="0">
                          <a:effectLst/>
                        </a:rPr>
                        <a:t>7</a:t>
                      </a:r>
                      <a:endParaRPr lang="ru-RU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5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59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50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36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67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г. Карабулак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32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300" dirty="0">
                          <a:effectLst/>
                        </a:rPr>
                        <a:t>6</a:t>
                      </a:r>
                      <a:endParaRPr lang="ru-RU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44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44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69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34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84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75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91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67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г. Сунжа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90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3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78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71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72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67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67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83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96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86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14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Назрановский муниципальный район 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52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3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73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42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35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52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77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85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73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14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Малгобекский муниципальный район 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7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300" dirty="0">
                          <a:effectLst/>
                        </a:rPr>
                        <a:t>8</a:t>
                      </a:r>
                      <a:endParaRPr lang="ru-RU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57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57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71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57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86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86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86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14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Сунженский муниципальный район 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275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3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68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61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69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63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51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81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95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86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839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Джейрахский</a:t>
                      </a:r>
                      <a:r>
                        <a:rPr lang="ru-RU" sz="1000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000" u="none" strike="noStrike" dirty="0" smtClean="0">
                          <a:effectLst/>
                        </a:rPr>
                        <a:t>муниципальный район 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300" dirty="0">
                          <a:effectLst/>
                        </a:rPr>
                        <a:t>9</a:t>
                      </a:r>
                      <a:endParaRPr lang="ru-RU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Семиугольник 4"/>
          <p:cNvSpPr/>
          <p:nvPr/>
        </p:nvSpPr>
        <p:spPr>
          <a:xfrm>
            <a:off x="8100392" y="6148883"/>
            <a:ext cx="648072" cy="504056"/>
          </a:xfrm>
          <a:prstGeom prst="heptagon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 smtClean="0">
                <a:ln/>
                <a:solidFill>
                  <a:schemeClr val="accent3"/>
                </a:solidFill>
                <a:latin typeface="Arial Narrow" pitchFamily="34" charset="0"/>
              </a:rPr>
              <a:t>7</a:t>
            </a:r>
            <a:endParaRPr kumimoji="0" lang="ru-RU" sz="1800" b="1" i="0" u="none" strike="noStrike" kern="0" normalizeH="0" baseline="0" noProof="0" dirty="0">
              <a:ln/>
              <a:solidFill>
                <a:schemeClr val="accent3"/>
              </a:solidFill>
              <a:uLnTx/>
              <a:uFillTx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27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365538" y="6286521"/>
            <a:ext cx="789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srgbClr val="FF0000"/>
                </a:solidFill>
                <a:latin typeface="Verdana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sz="1200" dirty="0">
              <a:solidFill>
                <a:srgbClr val="FF0000"/>
              </a:solidFill>
              <a:latin typeface="Verdana"/>
            </a:endParaRPr>
          </a:p>
        </p:txBody>
      </p:sp>
      <p:sp>
        <p:nvSpPr>
          <p:cNvPr id="11" name="Прямоугольник 1"/>
          <p:cNvSpPr>
            <a:spLocks noChangeArrowheads="1"/>
          </p:cNvSpPr>
          <p:nvPr/>
        </p:nvSpPr>
        <p:spPr bwMode="auto">
          <a:xfrm>
            <a:off x="353879" y="189434"/>
            <a:ext cx="8429684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Возрастная категория респондентов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(из 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625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человек):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251520" y="1340768"/>
            <a:ext cx="8496944" cy="5232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 smtClean="0">
              <a:solidFill>
                <a:srgbClr val="FF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8501" y="764704"/>
            <a:ext cx="2503339" cy="92333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224D5C"/>
                </a:solidFill>
              </a:rPr>
              <a:t>18 – 24 лет</a:t>
            </a:r>
          </a:p>
          <a:p>
            <a:pPr algn="ctr"/>
            <a:r>
              <a:rPr lang="en-US" sz="3600" dirty="0" smtClean="0">
                <a:solidFill>
                  <a:srgbClr val="224D5C"/>
                </a:solidFill>
              </a:rPr>
              <a:t>160 </a:t>
            </a:r>
            <a:r>
              <a:rPr lang="ru-RU" sz="3600" dirty="0" smtClean="0">
                <a:solidFill>
                  <a:srgbClr val="224D5C"/>
                </a:solidFill>
              </a:rPr>
              <a:t>чел.</a:t>
            </a:r>
            <a:endParaRPr lang="ru-RU" sz="3600" dirty="0">
              <a:solidFill>
                <a:srgbClr val="224D5C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2909" y="2233321"/>
            <a:ext cx="38330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FFCC"/>
                </a:solidFill>
              </a:rPr>
              <a:t>:</a:t>
            </a:r>
            <a:endParaRPr lang="ru-RU" dirty="0">
              <a:solidFill>
                <a:srgbClr val="FFFFCC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28500" y="4365104"/>
            <a:ext cx="3367436" cy="92333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224D5C"/>
                </a:solidFill>
              </a:rPr>
              <a:t>45 – 49 лет</a:t>
            </a:r>
          </a:p>
          <a:p>
            <a:pPr algn="ctr"/>
            <a:r>
              <a:rPr lang="en-US" sz="3600" dirty="0" smtClean="0">
                <a:solidFill>
                  <a:srgbClr val="224D5C"/>
                </a:solidFill>
              </a:rPr>
              <a:t>119 </a:t>
            </a:r>
            <a:r>
              <a:rPr lang="ru-RU" sz="3600" dirty="0" smtClean="0">
                <a:solidFill>
                  <a:srgbClr val="224D5C"/>
                </a:solidFill>
              </a:rPr>
              <a:t>чел.</a:t>
            </a:r>
            <a:endParaRPr lang="ru-RU" sz="3600" dirty="0">
              <a:solidFill>
                <a:srgbClr val="224D5C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5347" y="1956322"/>
            <a:ext cx="2784525" cy="92333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224D5C"/>
                </a:solidFill>
              </a:rPr>
              <a:t>25 – 34 лет</a:t>
            </a:r>
          </a:p>
          <a:p>
            <a:pPr algn="ctr"/>
            <a:r>
              <a:rPr lang="en-US" sz="3600" dirty="0" smtClean="0">
                <a:solidFill>
                  <a:srgbClr val="224D5C"/>
                </a:solidFill>
              </a:rPr>
              <a:t>151 </a:t>
            </a:r>
            <a:r>
              <a:rPr lang="ru-RU" sz="3600" dirty="0" smtClean="0">
                <a:solidFill>
                  <a:srgbClr val="224D5C"/>
                </a:solidFill>
              </a:rPr>
              <a:t>чел.</a:t>
            </a:r>
            <a:endParaRPr lang="ru-RU" sz="3600" dirty="0">
              <a:solidFill>
                <a:srgbClr val="224D5C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5209" y="3140968"/>
            <a:ext cx="3102695" cy="92333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224D5C"/>
                </a:solidFill>
              </a:rPr>
              <a:t>35 – 44 лет</a:t>
            </a:r>
          </a:p>
          <a:p>
            <a:pPr algn="ctr"/>
            <a:r>
              <a:rPr lang="en-US" sz="3600" dirty="0" smtClean="0">
                <a:solidFill>
                  <a:srgbClr val="224D5C"/>
                </a:solidFill>
              </a:rPr>
              <a:t>144 </a:t>
            </a:r>
            <a:r>
              <a:rPr lang="ru-RU" sz="3600" dirty="0" smtClean="0">
                <a:solidFill>
                  <a:srgbClr val="224D5C"/>
                </a:solidFill>
              </a:rPr>
              <a:t>чел.</a:t>
            </a:r>
            <a:endParaRPr lang="ru-RU" sz="3600" dirty="0">
              <a:solidFill>
                <a:srgbClr val="224D5C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24731" y="5504598"/>
            <a:ext cx="3659237" cy="92333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224D5C"/>
                </a:solidFill>
              </a:rPr>
              <a:t>60 лет и старше</a:t>
            </a:r>
          </a:p>
          <a:p>
            <a:pPr algn="ctr"/>
            <a:r>
              <a:rPr lang="en-US" sz="3600" dirty="0" smtClean="0">
                <a:solidFill>
                  <a:srgbClr val="224D5C"/>
                </a:solidFill>
              </a:rPr>
              <a:t>51</a:t>
            </a:r>
            <a:r>
              <a:rPr lang="ru-RU" sz="3600" dirty="0" smtClean="0">
                <a:solidFill>
                  <a:srgbClr val="224D5C"/>
                </a:solidFill>
              </a:rPr>
              <a:t> чел.</a:t>
            </a:r>
            <a:endParaRPr lang="ru-RU" sz="3600" dirty="0">
              <a:solidFill>
                <a:srgbClr val="224D5C"/>
              </a:solidFill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421006"/>
              </p:ext>
            </p:extLst>
          </p:nvPr>
        </p:nvGraphicFramePr>
        <p:xfrm>
          <a:off x="4176464" y="764704"/>
          <a:ext cx="4572000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Семиугольник 13"/>
          <p:cNvSpPr/>
          <p:nvPr/>
        </p:nvSpPr>
        <p:spPr>
          <a:xfrm>
            <a:off x="8100392" y="6148883"/>
            <a:ext cx="648072" cy="504056"/>
          </a:xfrm>
          <a:prstGeom prst="heptagon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noProof="0" dirty="0" smtClean="0">
                <a:ln/>
                <a:solidFill>
                  <a:schemeClr val="accent3"/>
                </a:solidFill>
                <a:latin typeface="Arial Narrow" pitchFamily="34" charset="0"/>
              </a:rPr>
              <a:t>13</a:t>
            </a:r>
            <a:endParaRPr kumimoji="0" lang="ru-RU" sz="1800" b="1" i="0" u="none" strike="noStrike" kern="0" normalizeH="0" baseline="0" noProof="0" dirty="0">
              <a:ln/>
              <a:solidFill>
                <a:schemeClr val="accent3"/>
              </a:solidFill>
              <a:uLnTx/>
              <a:uFillTx/>
              <a:latin typeface="Arial Narrow" pitchFamily="34" charset="0"/>
            </a:endParaRPr>
          </a:p>
        </p:txBody>
      </p:sp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60952" y1="63202" x2="88299" y2="33472"/>
                        <a14:foregroundMark x1="58776" y1="66528" x2="59048" y2="43035"/>
                        <a14:foregroundMark x1="89388" y1="31185" x2="87891" y2="23701"/>
                        <a14:foregroundMark x1="94286" y1="22453" x2="94286" y2="162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016" y="4987947"/>
            <a:ext cx="2544217" cy="1664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83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365538" y="6286521"/>
            <a:ext cx="789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srgbClr val="FF0000"/>
                </a:solidFill>
                <a:latin typeface="Verdana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sz="1200" dirty="0">
              <a:solidFill>
                <a:srgbClr val="FF0000"/>
              </a:solidFill>
              <a:latin typeface="Verdana"/>
            </a:endParaRPr>
          </a:p>
        </p:txBody>
      </p:sp>
      <p:sp>
        <p:nvSpPr>
          <p:cNvPr id="11" name="Прямоугольник 1"/>
          <p:cNvSpPr>
            <a:spLocks noChangeArrowheads="1"/>
          </p:cNvSpPr>
          <p:nvPr/>
        </p:nvSpPr>
        <p:spPr bwMode="auto">
          <a:xfrm>
            <a:off x="353879" y="189434"/>
            <a:ext cx="8429684" cy="83099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224D5C"/>
                </a:solidFill>
                <a:latin typeface="Arial" pitchFamily="34" charset="0"/>
                <a:cs typeface="Arial" pitchFamily="34" charset="0"/>
              </a:rPr>
              <a:t>Социальная категория респондентов </a:t>
            </a:r>
            <a:r>
              <a:rPr lang="ru-RU" sz="2000" b="1" dirty="0" smtClean="0">
                <a:solidFill>
                  <a:srgbClr val="224D5C"/>
                </a:solidFill>
                <a:latin typeface="Arial" pitchFamily="34" charset="0"/>
                <a:cs typeface="Arial" pitchFamily="34" charset="0"/>
              </a:rPr>
              <a:t>(из 625 человек):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224D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251520" y="1340768"/>
            <a:ext cx="8496944" cy="5232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 smtClean="0">
              <a:solidFill>
                <a:srgbClr val="FF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8501" y="764704"/>
            <a:ext cx="3007395" cy="73866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224D5C"/>
                </a:solidFill>
              </a:rPr>
              <a:t>Госслужащие</a:t>
            </a:r>
          </a:p>
          <a:p>
            <a:pPr algn="ctr"/>
            <a:r>
              <a:rPr lang="ru-RU" sz="2400" dirty="0" smtClean="0">
                <a:solidFill>
                  <a:srgbClr val="224D5C"/>
                </a:solidFill>
              </a:rPr>
              <a:t>310 чел.</a:t>
            </a:r>
            <a:endParaRPr lang="ru-RU" sz="2400" dirty="0">
              <a:solidFill>
                <a:srgbClr val="224D5C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3573016"/>
            <a:ext cx="3655468" cy="73866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224D5C"/>
                </a:solidFill>
              </a:rPr>
              <a:t>Домохозяйки</a:t>
            </a:r>
          </a:p>
          <a:p>
            <a:pPr algn="ctr"/>
            <a:r>
              <a:rPr lang="ru-RU" sz="2400" dirty="0" smtClean="0">
                <a:solidFill>
                  <a:srgbClr val="224D5C"/>
                </a:solidFill>
              </a:rPr>
              <a:t>77 чел.</a:t>
            </a:r>
            <a:endParaRPr lang="ru-RU" sz="2400" dirty="0">
              <a:solidFill>
                <a:srgbClr val="224D5C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1560" y="1700808"/>
            <a:ext cx="3240360" cy="73866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224D5C"/>
                </a:solidFill>
              </a:rPr>
              <a:t>Студенты</a:t>
            </a:r>
          </a:p>
          <a:p>
            <a:pPr algn="ctr"/>
            <a:r>
              <a:rPr lang="ru-RU" sz="2400" dirty="0" smtClean="0">
                <a:solidFill>
                  <a:srgbClr val="224D5C"/>
                </a:solidFill>
              </a:rPr>
              <a:t>124 чел.</a:t>
            </a:r>
            <a:endParaRPr lang="ru-RU" sz="2400" dirty="0">
              <a:solidFill>
                <a:srgbClr val="224D5C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11560" y="2636912"/>
            <a:ext cx="3390727" cy="73866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224D5C"/>
                </a:solidFill>
              </a:rPr>
              <a:t>Безработные</a:t>
            </a:r>
          </a:p>
          <a:p>
            <a:pPr algn="ctr"/>
            <a:r>
              <a:rPr lang="ru-RU" sz="2400" dirty="0" smtClean="0">
                <a:solidFill>
                  <a:srgbClr val="224D5C"/>
                </a:solidFill>
              </a:rPr>
              <a:t>32 чел.</a:t>
            </a:r>
            <a:endParaRPr lang="ru-RU" sz="2400" dirty="0">
              <a:solidFill>
                <a:srgbClr val="224D5C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11560" y="4509120"/>
            <a:ext cx="4019277" cy="73866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224D5C"/>
                </a:solidFill>
              </a:rPr>
              <a:t>Пенсионеры</a:t>
            </a:r>
          </a:p>
          <a:p>
            <a:pPr algn="ctr"/>
            <a:r>
              <a:rPr lang="ru-RU" sz="2400" dirty="0" smtClean="0">
                <a:solidFill>
                  <a:srgbClr val="224D5C"/>
                </a:solidFill>
              </a:rPr>
              <a:t>53 чел.</a:t>
            </a:r>
            <a:endParaRPr lang="ru-RU" sz="2400" dirty="0">
              <a:solidFill>
                <a:srgbClr val="224D5C"/>
              </a:solidFill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1128995"/>
              </p:ext>
            </p:extLst>
          </p:nvPr>
        </p:nvGraphicFramePr>
        <p:xfrm>
          <a:off x="4278066" y="1134036"/>
          <a:ext cx="4572000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11560" y="5445224"/>
            <a:ext cx="4392488" cy="73866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224D5C"/>
                </a:solidFill>
              </a:rPr>
              <a:t>предприниматели</a:t>
            </a:r>
          </a:p>
          <a:p>
            <a:pPr algn="ctr"/>
            <a:r>
              <a:rPr lang="ru-RU" sz="2400" dirty="0" smtClean="0">
                <a:solidFill>
                  <a:srgbClr val="224D5C"/>
                </a:solidFill>
              </a:rPr>
              <a:t>29 чел.</a:t>
            </a:r>
            <a:endParaRPr lang="ru-RU" sz="2400" dirty="0">
              <a:solidFill>
                <a:srgbClr val="224D5C"/>
              </a:solidFill>
            </a:endParaRPr>
          </a:p>
        </p:txBody>
      </p:sp>
      <p:sp>
        <p:nvSpPr>
          <p:cNvPr id="18" name="Семиугольник 17"/>
          <p:cNvSpPr/>
          <p:nvPr/>
        </p:nvSpPr>
        <p:spPr>
          <a:xfrm>
            <a:off x="8100392" y="6148883"/>
            <a:ext cx="648072" cy="504056"/>
          </a:xfrm>
          <a:prstGeom prst="heptagon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normalizeH="0" baseline="0" noProof="0" dirty="0" smtClean="0">
                <a:ln/>
                <a:solidFill>
                  <a:schemeClr val="accent3"/>
                </a:solidFill>
                <a:uLnTx/>
                <a:uFillTx/>
                <a:latin typeface="Arial Narrow" pitchFamily="34" charset="0"/>
              </a:rPr>
              <a:t>14</a:t>
            </a:r>
            <a:endParaRPr kumimoji="0" lang="ru-RU" sz="1800" b="1" i="0" u="none" strike="noStrike" kern="0" normalizeH="0" baseline="0" noProof="0" dirty="0">
              <a:ln/>
              <a:solidFill>
                <a:schemeClr val="accent3"/>
              </a:solidFill>
              <a:uLnTx/>
              <a:uFillTx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83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457200" y="3145529"/>
            <a:ext cx="8229600" cy="787527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24D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СПАСИБО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224D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24D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ЗА ВНИМАНИЕ!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224D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620688"/>
            <a:ext cx="1224136" cy="792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771265" y="693566"/>
            <a:ext cx="79615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 </a:t>
            </a:r>
            <a:r>
              <a:rPr lang="ru-RU" b="1" i="1" dirty="0" smtClean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ИНГУШЕТИЯ                             Г</a:t>
            </a:r>
            <a:r>
              <a:rPr lang="en-US" b="1" i="1" dirty="0" smtClean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b="1" i="1" dirty="0" smtClean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</a:t>
            </a:r>
            <a:r>
              <a:rPr lang="en-US" b="1" i="1" dirty="0" smtClean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b="1" i="1" dirty="0" smtClean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АЙ РЕСПУБЛИКА</a:t>
            </a:r>
          </a:p>
          <a:p>
            <a:endParaRPr lang="ru-RU" b="1" i="1" dirty="0">
              <a:solidFill>
                <a:srgbClr val="EAB200"/>
              </a:solidFill>
            </a:endParaRPr>
          </a:p>
        </p:txBody>
      </p:sp>
      <p:pic>
        <p:nvPicPr>
          <p:cNvPr id="12" name="Picture 7" descr="C:\Users\ADMIN\Downloads\gerb_ingushetii-600x59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1688359"/>
            <a:ext cx="928687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427984" y="1641867"/>
            <a:ext cx="4104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rgbClr val="EA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Министерство экономического развития Республики Ингушетия</a:t>
            </a:r>
            <a:endParaRPr lang="ru-RU" sz="2000" dirty="0">
              <a:solidFill>
                <a:srgbClr val="EAB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13159</TotalTime>
  <Words>977</Words>
  <Application>Microsoft Office PowerPoint</Application>
  <PresentationFormat>Экран (4:3)</PresentationFormat>
  <Paragraphs>339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Презентация PowerPoint</vt:lpstr>
      <vt:lpstr>Опрос об оценке эффективности  деятельности руководителей органов , местного самоуправления Республики  Ингушетия за 2025 год проведен с использованием  информационно-телекоммуникационных сетей и информационных технологий </vt:lpstr>
      <vt:lpstr>СОЦИОЛОГИЧЕСКАЯ АНКЕТА Предлагаем Вам принять участие в социологическом исследовании  на тему «Оценка населением  результатов деятельности органов местного самоуправления городских округов и муниципальных районов  Республики Ингушетия». Ваши ответы, как и других участников опроса, в обобщенном виде будут включены в  Перечень показателей эффективности деятельности органов местного самоуправления муниципального  района (городского округа). Просим Вас выбрать и отметить позицию, которая совпадает с  Вашим мнением, Анкета анонимная, мы гарантируем конфиденциальность опроса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итогах реализации государственных программ, федеральных и республиканских целевых программ в 2013 году и перспективы участия Республики Ингушетия в федеральных целевых программах Российской Федерации в 2014 и последующих годах</dc:title>
  <dc:creator>А</dc:creator>
  <cp:lastModifiedBy>Пользователь</cp:lastModifiedBy>
  <cp:revision>1211</cp:revision>
  <cp:lastPrinted>2022-01-21T08:27:35Z</cp:lastPrinted>
  <dcterms:created xsi:type="dcterms:W3CDTF">2014-01-13T09:28:36Z</dcterms:created>
  <dcterms:modified xsi:type="dcterms:W3CDTF">2026-02-11T10:07:51Z</dcterms:modified>
</cp:coreProperties>
</file>